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0" r:id="rId5"/>
    <p:sldId id="266" r:id="rId6"/>
    <p:sldId id="262" r:id="rId7"/>
    <p:sldId id="268" r:id="rId8"/>
    <p:sldId id="267" r:id="rId9"/>
    <p:sldId id="274" r:id="rId10"/>
    <p:sldId id="275" r:id="rId11"/>
    <p:sldId id="276" r:id="rId12"/>
    <p:sldId id="270" r:id="rId13"/>
    <p:sldId id="273" r:id="rId14"/>
    <p:sldId id="272" r:id="rId15"/>
    <p:sldId id="277" r:id="rId16"/>
    <p:sldId id="263" r:id="rId17"/>
    <p:sldId id="278" r:id="rId18"/>
    <p:sldId id="269"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a:srgbClr val="0099CC"/>
    <a:srgbClr val="006699"/>
    <a:srgbClr val="00728F"/>
    <a:srgbClr val="A0C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74340" autoAdjust="0"/>
  </p:normalViewPr>
  <p:slideViewPr>
    <p:cSldViewPr snapToGrid="0">
      <p:cViewPr varScale="1">
        <p:scale>
          <a:sx n="52" d="100"/>
          <a:sy n="52" d="100"/>
        </p:scale>
        <p:origin x="19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15C4C-D2C4-4ABE-BEBA-DF200EFC9C79}" type="datetimeFigureOut">
              <a:rPr lang="en-GB" smtClean="0"/>
              <a:t>08/11/2019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3EBA-56DA-4CB3-B764-3035E546847D}" type="slidenum">
              <a:rPr lang="en-GB" smtClean="0"/>
              <a:t>‹#›</a:t>
            </a:fld>
            <a:endParaRPr lang="en-GB"/>
          </a:p>
        </p:txBody>
      </p:sp>
    </p:spTree>
    <p:extLst>
      <p:ext uri="{BB962C8B-B14F-4D97-AF65-F5344CB8AC3E}">
        <p14:creationId xmlns:p14="http://schemas.microsoft.com/office/powerpoint/2010/main" val="31434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First up, Carolina</a:t>
            </a:r>
            <a:r>
              <a:rPr lang="en-GB" sz="1200" kern="1200" baseline="0" dirty="0" smtClean="0">
                <a:solidFill>
                  <a:schemeClr val="tx1"/>
                </a:solidFill>
                <a:effectLst/>
                <a:latin typeface="+mn-lt"/>
                <a:ea typeface="+mn-ea"/>
                <a:cs typeface="+mn-cs"/>
              </a:rPr>
              <a:t> Fanwort.</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Normally occurs as a fully submerged perennial aquatic plant that can grow to 2 metres long, rooting in the bed of the water body. It has finely divided fan-shaped dark green leaves attached to the stem in pairs. Can have a tubular appearance in water due to the way the leaves are arranged under the water. Occasionally it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produces small, diamond-shaped, entire, floating leaves borne on the flowering stem. The solitary flowers (less than 2 cm across) range in colour from white to pale yellow occasionally with a pink or purplish tinge. The flowers emerge on stalks at the ends of the stems.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Dies back over winter but will still be present, so identification is possible all year round.</a:t>
            </a:r>
          </a:p>
          <a:p>
            <a:r>
              <a:rPr lang="en-GB" sz="1200" kern="1200" dirty="0" smtClean="0">
                <a:solidFill>
                  <a:schemeClr val="tx1"/>
                </a:solidFill>
                <a:effectLst/>
                <a:latin typeface="+mn-lt"/>
                <a:ea typeface="+mn-ea"/>
                <a:cs typeface="+mn-cs"/>
              </a:rPr>
              <a:t> </a:t>
            </a:r>
          </a:p>
          <a:p>
            <a:endParaRPr lang="en-GB"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3</a:t>
            </a:fld>
            <a:endParaRPr lang="en-GB"/>
          </a:p>
        </p:txBody>
      </p:sp>
    </p:spTree>
    <p:extLst>
      <p:ext uri="{BB962C8B-B14F-4D97-AF65-F5344CB8AC3E}">
        <p14:creationId xmlns:p14="http://schemas.microsoft.com/office/powerpoint/2010/main" val="332305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Native to South America.</a:t>
            </a:r>
            <a:r>
              <a:rPr lang="en-GB" baseline="0" dirty="0" smtClean="0"/>
              <a:t> It is already established in a number of countries in mainland Europe and is spreading rapidly. </a:t>
            </a:r>
          </a:p>
          <a:p>
            <a:r>
              <a:rPr lang="en-GB" baseline="0" dirty="0" smtClean="0"/>
              <a:t>It has been found in a few sites in central and southern England, and one in Lancashire, but has the potential to turn up anywhere.</a:t>
            </a:r>
          </a:p>
          <a:p>
            <a:r>
              <a:rPr lang="en-GB" baseline="0" dirty="0" smtClean="0"/>
              <a:t>Used as an ornamental plant in ponds, where it can be picked up by wildlife e.g. birds and spread to other water bodies. It easily grows from stem fragments.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12</a:t>
            </a:fld>
            <a:endParaRPr lang="en-GB"/>
          </a:p>
        </p:txBody>
      </p:sp>
    </p:spTree>
    <p:extLst>
      <p:ext uri="{BB962C8B-B14F-4D97-AF65-F5344CB8AC3E}">
        <p14:creationId xmlns:p14="http://schemas.microsoft.com/office/powerpoint/2010/main" val="3364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Perennial evergreen submerged aquatic plant, mainly</a:t>
            </a:r>
            <a:r>
              <a:rPr lang="en-GB" sz="1200" i="0" kern="1200" baseline="0" dirty="0" smtClean="0">
                <a:solidFill>
                  <a:schemeClr val="tx1"/>
                </a:solidFill>
                <a:effectLst/>
                <a:latin typeface="+mn-lt"/>
                <a:ea typeface="+mn-ea"/>
                <a:cs typeface="+mn-cs"/>
              </a:rPr>
              <a:t> submerged but with emergent leaf spikes that very rarely contain flowers.</a:t>
            </a:r>
          </a:p>
          <a:p>
            <a:endParaRPr lang="en-GB" sz="1200" i="0"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This is an example from Europe where the entire water body has been clogged by this species. </a:t>
            </a:r>
          </a:p>
          <a:p>
            <a:endParaRPr lang="en-GB" sz="1200" i="0" kern="1200" baseline="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 </a:t>
            </a:r>
            <a:endParaRPr lang="en-GB" baseline="0"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13</a:t>
            </a:fld>
            <a:endParaRPr lang="en-GB"/>
          </a:p>
        </p:txBody>
      </p:sp>
    </p:spTree>
    <p:extLst>
      <p:ext uri="{BB962C8B-B14F-4D97-AF65-F5344CB8AC3E}">
        <p14:creationId xmlns:p14="http://schemas.microsoft.com/office/powerpoint/2010/main" val="314746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Submerged leaves are feather-like and pinnate (2-5 cm long and 2-4 cm wide).</a:t>
            </a:r>
            <a:r>
              <a:rPr lang="en-GB" sz="1200" i="0" kern="1200" baseline="0" dirty="0" smtClean="0">
                <a:solidFill>
                  <a:schemeClr val="tx1"/>
                </a:solidFill>
                <a:effectLst/>
                <a:latin typeface="+mn-lt"/>
                <a:ea typeface="+mn-ea"/>
                <a:cs typeface="+mn-cs"/>
              </a:rPr>
              <a:t> </a:t>
            </a:r>
            <a:r>
              <a:rPr lang="en-GB" sz="1200" i="0" kern="1200" dirty="0" smtClean="0">
                <a:solidFill>
                  <a:schemeClr val="tx1"/>
                </a:solidFill>
                <a:effectLst/>
                <a:latin typeface="+mn-lt"/>
                <a:ea typeface="+mn-ea"/>
                <a:cs typeface="+mn-cs"/>
              </a:rPr>
              <a:t>Each leaf has 4-10 pinnae.  </a:t>
            </a:r>
          </a:p>
          <a:p>
            <a:endParaRPr lang="en-GB" sz="1200" i="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Emergent leaves are narrowly</a:t>
            </a:r>
            <a:r>
              <a:rPr lang="en-GB" sz="1200" kern="1200" baseline="0" dirty="0" smtClean="0">
                <a:solidFill>
                  <a:schemeClr val="tx1"/>
                </a:solidFill>
                <a:effectLst/>
                <a:latin typeface="+mn-lt"/>
                <a:ea typeface="+mn-ea"/>
                <a:cs typeface="+mn-cs"/>
              </a:rPr>
              <a:t> oval, pointed and sometimes edges may be toothed.</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Flowering is very rare in</a:t>
            </a:r>
            <a:r>
              <a:rPr lang="en-GB" sz="1200" i="0" kern="1200" baseline="0" dirty="0" smtClean="0">
                <a:solidFill>
                  <a:schemeClr val="tx1"/>
                </a:solidFill>
                <a:effectLst/>
                <a:latin typeface="+mn-lt"/>
                <a:ea typeface="+mn-ea"/>
                <a:cs typeface="+mn-cs"/>
              </a:rPr>
              <a:t> non-native range and therefore not useful for ID.</a:t>
            </a:r>
            <a:endParaRPr lang="en-GB" sz="1200" i="0" kern="1200" dirty="0" smtClean="0">
              <a:solidFill>
                <a:schemeClr val="tx1"/>
              </a:solidFill>
              <a:effectLst/>
              <a:latin typeface="+mn-lt"/>
              <a:ea typeface="+mn-ea"/>
              <a:cs typeface="+mn-cs"/>
            </a:endParaRPr>
          </a:p>
          <a:p>
            <a:endParaRPr lang="en-GB" sz="1200" i="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It</a:t>
            </a:r>
            <a:r>
              <a:rPr lang="en-GB" sz="1200" i="0" kern="1200" baseline="0" dirty="0" smtClean="0">
                <a:solidFill>
                  <a:schemeClr val="tx1"/>
                </a:solidFill>
                <a:effectLst/>
                <a:latin typeface="+mn-lt"/>
                <a:ea typeface="+mn-ea"/>
                <a:cs typeface="+mn-cs"/>
              </a:rPr>
              <a:t> is incredibly similar to a number of other </a:t>
            </a:r>
            <a:r>
              <a:rPr lang="en-GB" sz="1200" i="1" kern="1200" baseline="0" dirty="0" smtClean="0">
                <a:solidFill>
                  <a:schemeClr val="tx1"/>
                </a:solidFill>
                <a:effectLst/>
                <a:latin typeface="+mn-lt"/>
                <a:ea typeface="+mn-ea"/>
                <a:cs typeface="+mn-cs"/>
              </a:rPr>
              <a:t>Myriophyllum</a:t>
            </a:r>
            <a:r>
              <a:rPr lang="en-GB" sz="1200" i="0" kern="1200" baseline="0" dirty="0" smtClean="0">
                <a:solidFill>
                  <a:schemeClr val="tx1"/>
                </a:solidFill>
                <a:effectLst/>
                <a:latin typeface="+mn-lt"/>
                <a:ea typeface="+mn-ea"/>
                <a:cs typeface="+mn-cs"/>
              </a:rPr>
              <a:t> species. A key difference is that none of the native </a:t>
            </a:r>
            <a:r>
              <a:rPr lang="en-GB" sz="1200" i="1" kern="1200" baseline="0" dirty="0" smtClean="0">
                <a:solidFill>
                  <a:schemeClr val="tx1"/>
                </a:solidFill>
                <a:effectLst/>
                <a:latin typeface="+mn-lt"/>
                <a:ea typeface="+mn-ea"/>
                <a:cs typeface="+mn-cs"/>
              </a:rPr>
              <a:t>Myriophyllum </a:t>
            </a:r>
            <a:r>
              <a:rPr lang="en-GB" sz="1200" i="0" kern="1200" baseline="0" dirty="0" smtClean="0">
                <a:solidFill>
                  <a:schemeClr val="tx1"/>
                </a:solidFill>
                <a:effectLst/>
                <a:latin typeface="+mn-lt"/>
                <a:ea typeface="+mn-ea"/>
                <a:cs typeface="+mn-cs"/>
              </a:rPr>
              <a:t>species have emergent leaf spikes. The only emergent parts of any of these species are the flowers. </a:t>
            </a:r>
          </a:p>
          <a:p>
            <a:endParaRPr lang="en-GB" sz="1200" i="0"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Non-native Parrot’s-feather </a:t>
            </a:r>
            <a:r>
              <a:rPr lang="en-GB" sz="1200" i="1" kern="1200" baseline="0" dirty="0" smtClean="0">
                <a:solidFill>
                  <a:schemeClr val="tx1"/>
                </a:solidFill>
                <a:effectLst/>
                <a:latin typeface="+mn-lt"/>
                <a:ea typeface="+mn-ea"/>
                <a:cs typeface="+mn-cs"/>
              </a:rPr>
              <a:t>Myriophyllum aquaticum </a:t>
            </a:r>
            <a:r>
              <a:rPr lang="en-GB" sz="1200" i="0" kern="1200" baseline="0" dirty="0" smtClean="0">
                <a:solidFill>
                  <a:schemeClr val="tx1"/>
                </a:solidFill>
                <a:effectLst/>
                <a:latin typeface="+mn-lt"/>
                <a:ea typeface="+mn-ea"/>
                <a:cs typeface="+mn-cs"/>
              </a:rPr>
              <a:t>also has emergent leaf spikes and similar leaves, and is also much more common than Variable Watermilfoil in southern England. We'll discuss the ID of that species in a minute. </a:t>
            </a:r>
            <a:endParaRPr lang="en-GB"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14</a:t>
            </a:fld>
            <a:endParaRPr lang="en-GB"/>
          </a:p>
        </p:txBody>
      </p:sp>
    </p:spTree>
    <p:extLst>
      <p:ext uri="{BB962C8B-B14F-4D97-AF65-F5344CB8AC3E}">
        <p14:creationId xmlns:p14="http://schemas.microsoft.com/office/powerpoint/2010/main" val="875622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This</a:t>
            </a:r>
            <a:r>
              <a:rPr lang="en-GB" sz="1200" i="0" kern="1200" baseline="0" dirty="0" smtClean="0">
                <a:solidFill>
                  <a:schemeClr val="tx1"/>
                </a:solidFill>
                <a:effectLst/>
                <a:latin typeface="+mn-lt"/>
                <a:ea typeface="+mn-ea"/>
                <a:cs typeface="+mn-cs"/>
              </a:rPr>
              <a:t> species is native to the eastern USA, although the exact boundaries of its native range are disputed, and in New Hampshire and Maine it is regarded as an invasive species. </a:t>
            </a:r>
          </a:p>
          <a:p>
            <a:endParaRPr lang="en-GB" sz="1200" i="0"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It </a:t>
            </a:r>
            <a:r>
              <a:rPr lang="en-GB" sz="1200" i="0" kern="1200" baseline="0" dirty="0" smtClean="0">
                <a:solidFill>
                  <a:schemeClr val="tx1"/>
                </a:solidFill>
                <a:effectLst/>
                <a:latin typeface="+mn-lt"/>
                <a:ea typeface="+mn-ea"/>
                <a:cs typeface="+mn-cs"/>
              </a:rPr>
              <a:t>is established only in one site </a:t>
            </a:r>
            <a:r>
              <a:rPr lang="en-GB" sz="1200" i="0" kern="1200" baseline="0" dirty="0" smtClean="0">
                <a:solidFill>
                  <a:schemeClr val="tx1"/>
                </a:solidFill>
                <a:effectLst/>
                <a:latin typeface="+mn-lt"/>
                <a:ea typeface="+mn-ea"/>
                <a:cs typeface="+mn-cs"/>
              </a:rPr>
              <a:t>in the UK, </a:t>
            </a:r>
            <a:r>
              <a:rPr lang="en-GB" sz="1200" i="0" kern="1200" baseline="0" dirty="0" smtClean="0">
                <a:solidFill>
                  <a:schemeClr val="tx1"/>
                </a:solidFill>
                <a:effectLst/>
                <a:latin typeface="+mn-lt"/>
                <a:ea typeface="+mn-ea"/>
                <a:cs typeface="+mn-cs"/>
              </a:rPr>
              <a:t>and </a:t>
            </a:r>
            <a:r>
              <a:rPr lang="en-GB" sz="1200" i="0" kern="1200" baseline="0" dirty="0" smtClean="0">
                <a:solidFill>
                  <a:schemeClr val="tx1"/>
                </a:solidFill>
                <a:effectLst/>
                <a:latin typeface="+mn-lt"/>
                <a:ea typeface="+mn-ea"/>
                <a:cs typeface="+mn-cs"/>
              </a:rPr>
              <a:t>it has already established in a number of countries in Europe, including France and the Netherlands. </a:t>
            </a:r>
          </a:p>
          <a:p>
            <a:endParaRPr lang="en-GB" sz="1200" i="0"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It is used as an ornamental plant, but its sale is banned in some countries, and it is frequently mislabelled and sold under other names, usually </a:t>
            </a:r>
            <a:r>
              <a:rPr lang="en-GB" sz="1200" i="1" kern="1200" dirty="0" smtClean="0">
                <a:solidFill>
                  <a:schemeClr val="tx1"/>
                </a:solidFill>
                <a:effectLst/>
                <a:latin typeface="+mn-lt"/>
                <a:ea typeface="+mn-ea"/>
                <a:cs typeface="+mn-cs"/>
              </a:rPr>
              <a:t>M. </a:t>
            </a:r>
            <a:r>
              <a:rPr lang="en-GB" sz="1200" i="1" kern="1200" dirty="0" err="1" smtClean="0">
                <a:solidFill>
                  <a:schemeClr val="tx1"/>
                </a:solidFill>
                <a:effectLst/>
                <a:latin typeface="+mn-lt"/>
                <a:ea typeface="+mn-ea"/>
                <a:cs typeface="+mn-cs"/>
              </a:rPr>
              <a:t>scabratum</a:t>
            </a:r>
            <a:r>
              <a:rPr lang="en-GB" sz="1200" i="1" kern="1200" dirty="0" smtClean="0">
                <a:solidFill>
                  <a:schemeClr val="tx1"/>
                </a:solidFill>
                <a:effectLst/>
                <a:latin typeface="+mn-lt"/>
                <a:ea typeface="+mn-ea"/>
                <a:cs typeface="+mn-cs"/>
              </a:rPr>
              <a:t>, M. </a:t>
            </a:r>
            <a:r>
              <a:rPr lang="en-GB" sz="1200" i="1" kern="1200" dirty="0" err="1" smtClean="0">
                <a:solidFill>
                  <a:schemeClr val="tx1"/>
                </a:solidFill>
                <a:effectLst/>
                <a:latin typeface="+mn-lt"/>
                <a:ea typeface="+mn-ea"/>
                <a:cs typeface="+mn-cs"/>
              </a:rPr>
              <a:t>propinquum</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a:t>
            </a:r>
            <a:r>
              <a:rPr lang="en-GB" sz="1200" i="1" kern="1200" dirty="0" smtClean="0">
                <a:solidFill>
                  <a:schemeClr val="tx1"/>
                </a:solidFill>
                <a:effectLst/>
                <a:latin typeface="+mn-lt"/>
                <a:ea typeface="+mn-ea"/>
                <a:cs typeface="+mn-cs"/>
              </a:rPr>
              <a:t>M. </a:t>
            </a:r>
            <a:r>
              <a:rPr lang="en-GB" sz="1200" i="1" kern="1200" dirty="0" err="1" smtClean="0">
                <a:solidFill>
                  <a:schemeClr val="tx1"/>
                </a:solidFill>
                <a:effectLst/>
                <a:latin typeface="+mn-lt"/>
                <a:ea typeface="+mn-ea"/>
                <a:cs typeface="+mn-cs"/>
              </a:rPr>
              <a:t>hippuroides</a:t>
            </a:r>
            <a:r>
              <a:rPr lang="en-GB" sz="1200" i="1" kern="1200" dirty="0" smtClean="0">
                <a:solidFill>
                  <a:schemeClr val="tx1"/>
                </a:solidFill>
                <a:effectLst/>
                <a:latin typeface="+mn-lt"/>
                <a:ea typeface="+mn-ea"/>
                <a:cs typeface="+mn-cs"/>
              </a:rPr>
              <a:t>.</a:t>
            </a:r>
          </a:p>
          <a:p>
            <a:endParaRPr lang="en-GB" sz="1200" i="1"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It is capable of growing in a variety of conditions, including slow moving rivers, irrigation channels, ponds, lakes, canals and damp ditches. It also has a semi-terrestrial form, but this is not sustainable and is only used as a survival strategy. </a:t>
            </a:r>
            <a:r>
              <a:rPr lang="en-GB" sz="1200" i="1" kern="1200" baseline="0" dirty="0" smtClean="0">
                <a:solidFill>
                  <a:schemeClr val="tx1"/>
                </a:solidFill>
                <a:effectLst/>
                <a:latin typeface="+mn-lt"/>
                <a:ea typeface="+mn-ea"/>
                <a:cs typeface="+mn-cs"/>
              </a:rPr>
              <a:t> </a:t>
            </a:r>
            <a:endParaRPr lang="en-GB"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15</a:t>
            </a:fld>
            <a:endParaRPr lang="en-GB"/>
          </a:p>
        </p:txBody>
      </p:sp>
    </p:spTree>
    <p:extLst>
      <p:ext uri="{BB962C8B-B14F-4D97-AF65-F5344CB8AC3E}">
        <p14:creationId xmlns:p14="http://schemas.microsoft.com/office/powerpoint/2010/main" val="21223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Parrot’s-feather is another</a:t>
            </a:r>
            <a:r>
              <a:rPr lang="en-GB" baseline="0" dirty="0" smtClean="0"/>
              <a:t> invasive non-native </a:t>
            </a:r>
            <a:r>
              <a:rPr lang="en-GB" i="1" baseline="0" dirty="0" smtClean="0"/>
              <a:t>Myriophyllum</a:t>
            </a:r>
            <a:r>
              <a:rPr lang="en-GB" baseline="0" dirty="0" smtClean="0"/>
              <a:t> species. It is worth keeping an eye out for and reporting it too.</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similar to Watermilfoil, but the leaves of emergent spikes are pinnate (feathery), rather than toothed as in Watermilfoil. Submerged leaves are rare, only present in fast flowing water, and are limp and brownish. Emergent spikes are anything up to 30cm long, with the trailing stems reaching anything up to 2 metres. Flowers are inconspicuous, 2mm in diameter and white, emerging in July and August.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E6AE3EBA-56DA-4CB3-B764-3035E546847D}" type="slidenum">
              <a:rPr lang="en-GB" smtClean="0"/>
              <a:t>16</a:t>
            </a:fld>
            <a:endParaRPr lang="en-GB"/>
          </a:p>
        </p:txBody>
      </p:sp>
    </p:spTree>
    <p:extLst>
      <p:ext uri="{BB962C8B-B14F-4D97-AF65-F5344CB8AC3E}">
        <p14:creationId xmlns:p14="http://schemas.microsoft.com/office/powerpoint/2010/main" val="417555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Parrot’s-feather is native to south America. It first reached the</a:t>
            </a:r>
            <a:r>
              <a:rPr lang="en-GB" baseline="0" dirty="0" smtClean="0"/>
              <a:t> UK in the late 19</a:t>
            </a:r>
            <a:r>
              <a:rPr lang="en-GB" baseline="30000" dirty="0" smtClean="0"/>
              <a:t>th</a:t>
            </a:r>
            <a:r>
              <a:rPr lang="en-GB" baseline="0" dirty="0" smtClean="0"/>
              <a:t> century, but didn’t establish in the wild until 1960. Since then it has spread rapidly across southern England and is now fairly common as far north as York. It is used as an ornamental plant in ponds, where fragments are picked up and spread to the wild. Spread is only from vegetative reproduction.</a:t>
            </a:r>
          </a:p>
          <a:p>
            <a:endParaRPr lang="en-GB" baseline="0" dirty="0" smtClean="0"/>
          </a:p>
          <a:p>
            <a:r>
              <a:rPr lang="en-GB" baseline="0" dirty="0" smtClean="0"/>
              <a:t>It prefers to grow in sheltered, nutrient-rich water bodies like ponds and ditches, but is adaptable and can be found growing in reservoirs, canals and other water bodies. It is frost-tolerant so can be found throughout the year.</a:t>
            </a:r>
            <a:endParaRPr lang="en-GB" dirty="0"/>
          </a:p>
        </p:txBody>
      </p:sp>
      <p:sp>
        <p:nvSpPr>
          <p:cNvPr id="4" name="Slide Number Placeholder 3"/>
          <p:cNvSpPr>
            <a:spLocks noGrp="1"/>
          </p:cNvSpPr>
          <p:nvPr>
            <p:ph type="sldNum" sz="quarter" idx="10"/>
          </p:nvPr>
        </p:nvSpPr>
        <p:spPr/>
        <p:txBody>
          <a:bodyPr/>
          <a:lstStyle/>
          <a:p>
            <a:fld id="{E6AE3EBA-56DA-4CB3-B764-3035E546847D}" type="slidenum">
              <a:rPr lang="en-GB" smtClean="0"/>
              <a:t>17</a:t>
            </a:fld>
            <a:endParaRPr lang="en-GB"/>
          </a:p>
        </p:txBody>
      </p:sp>
    </p:spTree>
    <p:extLst>
      <p:ext uri="{BB962C8B-B14F-4D97-AF65-F5344CB8AC3E}">
        <p14:creationId xmlns:p14="http://schemas.microsoft.com/office/powerpoint/2010/main" val="47205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threat from all four of the species of aquatic plant mentioned is that they out-compete native vegetation</a:t>
            </a:r>
            <a:r>
              <a:rPr lang="en-GB" baseline="0" dirty="0" smtClean="0"/>
              <a:t> and can completely clog waterways, as can be seen in the picture of water primrose.</a:t>
            </a:r>
          </a:p>
          <a:p>
            <a:endParaRPr lang="en-GB" baseline="0" dirty="0" smtClean="0"/>
          </a:p>
          <a:p>
            <a:r>
              <a:rPr lang="en-GB" baseline="0" dirty="0" smtClean="0"/>
              <a:t>Dense mats can be formed, eventually providing suitable habitat for successional species such as grasses and sedges, which causes the areas to dry out and for floating islands to be formed. This then has the potential to cause loss of water from irrigation channels, serious flood issues and block waterways for recreational users</a:t>
            </a:r>
            <a:endParaRPr lang="en-GB"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18</a:t>
            </a:fld>
            <a:endParaRPr lang="en-GB"/>
          </a:p>
        </p:txBody>
      </p:sp>
    </p:spTree>
    <p:extLst>
      <p:ext uri="{BB962C8B-B14F-4D97-AF65-F5344CB8AC3E}">
        <p14:creationId xmlns:p14="http://schemas.microsoft.com/office/powerpoint/2010/main" val="3289355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19</a:t>
            </a:fld>
            <a:endParaRPr lang="en-GB"/>
          </a:p>
        </p:txBody>
      </p:sp>
    </p:spTree>
    <p:extLst>
      <p:ext uri="{BB962C8B-B14F-4D97-AF65-F5344CB8AC3E}">
        <p14:creationId xmlns:p14="http://schemas.microsoft.com/office/powerpoint/2010/main" val="195317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 number of confusion species,</a:t>
            </a:r>
            <a:r>
              <a:rPr lang="en-GB" baseline="0" dirty="0" smtClean="0"/>
              <a:t> but with careful examination can be identified. </a:t>
            </a:r>
          </a:p>
          <a:p>
            <a:r>
              <a:rPr lang="en-GB" baseline="0" dirty="0" smtClean="0"/>
              <a:t>Key feature for water-shield is leaves in </a:t>
            </a:r>
            <a:r>
              <a:rPr lang="en-GB" i="1" baseline="0" dirty="0" smtClean="0"/>
              <a:t>pairs </a:t>
            </a:r>
            <a:r>
              <a:rPr lang="en-GB" i="0" baseline="0" dirty="0" smtClean="0"/>
              <a:t>with finely divided fan shaped leaves.</a:t>
            </a:r>
          </a:p>
          <a:p>
            <a:endParaRPr lang="en-GB" i="0" baseline="0" dirty="0" smtClean="0"/>
          </a:p>
          <a:p>
            <a:r>
              <a:rPr lang="en-GB" i="0" baseline="0" dirty="0" smtClean="0"/>
              <a:t>Native and non-native water-milfoil species have herring-bone shaped leaves that grow in whorls. Non-native water milfoil will be covered later in the presentation.</a:t>
            </a:r>
          </a:p>
          <a:p>
            <a:r>
              <a:rPr lang="en-GB" i="0" baseline="0" dirty="0" smtClean="0"/>
              <a:t>Native water crow-foot has leaves that grow alternatively along the stem.</a:t>
            </a:r>
          </a:p>
          <a:p>
            <a:r>
              <a:rPr lang="en-GB" i="0" dirty="0" smtClean="0"/>
              <a:t>Native</a:t>
            </a:r>
            <a:r>
              <a:rPr lang="en-GB" i="0" baseline="0" dirty="0" smtClean="0"/>
              <a:t> hornwort species has ‘tuning fork’ shaped leaves that also grow in whorls.</a:t>
            </a:r>
            <a:endParaRPr lang="en-GB" i="0" dirty="0"/>
          </a:p>
        </p:txBody>
      </p:sp>
      <p:sp>
        <p:nvSpPr>
          <p:cNvPr id="4" name="Slide Number Placeholder 3"/>
          <p:cNvSpPr>
            <a:spLocks noGrp="1"/>
          </p:cNvSpPr>
          <p:nvPr>
            <p:ph type="sldNum" sz="quarter" idx="10"/>
          </p:nvPr>
        </p:nvSpPr>
        <p:spPr/>
        <p:txBody>
          <a:bodyPr/>
          <a:lstStyle/>
          <a:p>
            <a:fld id="{E6AE3EBA-56DA-4CB3-B764-3035E546847D}" type="slidenum">
              <a:rPr lang="en-GB" smtClean="0"/>
              <a:t>4</a:t>
            </a:fld>
            <a:endParaRPr lang="en-GB"/>
          </a:p>
        </p:txBody>
      </p:sp>
    </p:spTree>
    <p:extLst>
      <p:ext uri="{BB962C8B-B14F-4D97-AF65-F5344CB8AC3E}">
        <p14:creationId xmlns:p14="http://schemas.microsoft.com/office/powerpoint/2010/main" val="114171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Native in eastern north and south America.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was first recorded in the Forth and Clyde Canal in 1969 and the Basingstoke Canal in 1990. It is a popular aquarium plant and plants in the wild are probably due to </a:t>
            </a:r>
          </a:p>
          <a:p>
            <a:r>
              <a:rPr lang="en-GB" sz="1200" kern="1200" dirty="0" smtClean="0">
                <a:solidFill>
                  <a:schemeClr val="tx1"/>
                </a:solidFill>
                <a:effectLst/>
                <a:latin typeface="+mn-lt"/>
                <a:ea typeface="+mn-ea"/>
                <a:cs typeface="+mn-cs"/>
              </a:rPr>
              <a:t>intentional introductions from aquaria. Although it is not widespread in the UK, it has become an invasive weed in many other countries and has become naturalized in North America, India, Japan and Australasia.  It could potentially spread in the UK.</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Carolina Fanwort is listed under Schedule 9 to the Wildlife and Countryside Act 1981 with respect to England, Wales and Scotland.  As such it is an offence to plant or otherwise cause this species to grow in the wild.</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6AE3EBA-56DA-4CB3-B764-3035E546847D}" type="slidenum">
              <a:rPr lang="en-GB" smtClean="0"/>
              <a:t>5</a:t>
            </a:fld>
            <a:endParaRPr lang="en-GB"/>
          </a:p>
        </p:txBody>
      </p:sp>
    </p:spTree>
    <p:extLst>
      <p:ext uri="{BB962C8B-B14F-4D97-AF65-F5344CB8AC3E}">
        <p14:creationId xmlns:p14="http://schemas.microsoft.com/office/powerpoint/2010/main" val="181252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Water Primrose</a:t>
            </a:r>
            <a:r>
              <a:rPr lang="en-GB" baseline="0" dirty="0" smtClean="0"/>
              <a:t> is a s</a:t>
            </a:r>
            <a:r>
              <a:rPr lang="en-GB" dirty="0" smtClean="0"/>
              <a:t>toloniferous (which means it lays down runners)</a:t>
            </a:r>
            <a:r>
              <a:rPr lang="en-GB" baseline="0" dirty="0" smtClean="0"/>
              <a:t> perennial aquatic herb which often forms large floating mats.</a:t>
            </a:r>
          </a:p>
          <a:p>
            <a:endParaRPr lang="en-GB" baseline="0" dirty="0" smtClean="0"/>
          </a:p>
          <a:p>
            <a:r>
              <a:rPr lang="en-GB" dirty="0" smtClean="0"/>
              <a:t>Flowers</a:t>
            </a:r>
            <a:r>
              <a:rPr lang="en-GB" baseline="0" dirty="0" smtClean="0"/>
              <a:t> are bright yellow with five petals. Present in July and August and best chance of finding and identifying this species.</a:t>
            </a:r>
          </a:p>
          <a:p>
            <a:endParaRPr lang="en-GB" baseline="0" dirty="0" smtClean="0"/>
          </a:p>
          <a:p>
            <a:r>
              <a:rPr lang="en-GB" baseline="0" dirty="0" smtClean="0"/>
              <a:t>Grow on erect stalks usually 1.5-2.5cm long</a:t>
            </a:r>
          </a:p>
          <a:p>
            <a:endParaRPr lang="en-GB" baseline="0" dirty="0" smtClean="0"/>
          </a:p>
          <a:p>
            <a:r>
              <a:rPr lang="en-GB" baseline="0" dirty="0" smtClean="0"/>
              <a:t>Flowers have anthers 2.5-3.5mm.</a:t>
            </a:r>
          </a:p>
        </p:txBody>
      </p:sp>
      <p:sp>
        <p:nvSpPr>
          <p:cNvPr id="4" name="Slide Number Placeholder 3"/>
          <p:cNvSpPr>
            <a:spLocks noGrp="1"/>
          </p:cNvSpPr>
          <p:nvPr>
            <p:ph type="sldNum" sz="quarter" idx="10"/>
          </p:nvPr>
        </p:nvSpPr>
        <p:spPr/>
        <p:txBody>
          <a:bodyPr/>
          <a:lstStyle/>
          <a:p>
            <a:fld id="{E6AE3EBA-56DA-4CB3-B764-3035E546847D}" type="slidenum">
              <a:rPr lang="en-GB" smtClean="0"/>
              <a:t>6</a:t>
            </a:fld>
            <a:endParaRPr lang="en-GB"/>
          </a:p>
        </p:txBody>
      </p:sp>
    </p:spTree>
    <p:extLst>
      <p:ext uri="{BB962C8B-B14F-4D97-AF65-F5344CB8AC3E}">
        <p14:creationId xmlns:p14="http://schemas.microsoft.com/office/powerpoint/2010/main" val="163954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Leaves are 4-8cm long</a:t>
            </a:r>
            <a:r>
              <a:rPr lang="en-GB" baseline="0" dirty="0" smtClean="0"/>
              <a:t>, dark green in colour with lighter central vein.</a:t>
            </a:r>
          </a:p>
          <a:p>
            <a:r>
              <a:rPr lang="en-GB" baseline="0" dirty="0" smtClean="0"/>
              <a:t>Grow alternatively along stem.</a:t>
            </a:r>
          </a:p>
          <a:p>
            <a:r>
              <a:rPr lang="en-GB" baseline="0" dirty="0" smtClean="0"/>
              <a:t>Shape varies considerably between emergent and floating forms, from short and round (left picture) to long and thin (right picture).</a:t>
            </a:r>
          </a:p>
          <a:p>
            <a:r>
              <a:rPr lang="en-GB" baseline="0" dirty="0" smtClean="0"/>
              <a:t>Floating leaves are round or egg shaped, emergent are long and slender.</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7</a:t>
            </a:fld>
            <a:endParaRPr lang="en-GB"/>
          </a:p>
        </p:txBody>
      </p:sp>
    </p:spTree>
    <p:extLst>
      <p:ext uri="{BB962C8B-B14F-4D97-AF65-F5344CB8AC3E}">
        <p14:creationId xmlns:p14="http://schemas.microsoft.com/office/powerpoint/2010/main" val="285950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Identifiable all year round.</a:t>
            </a:r>
            <a:r>
              <a:rPr lang="en-GB" baseline="0" dirty="0" smtClean="0"/>
              <a:t> As it dies off over winter, leaves distinct red-brown standing stems behind. </a:t>
            </a:r>
          </a:p>
          <a:p>
            <a:endParaRPr lang="en-GB" baseline="0" dirty="0" smtClean="0"/>
          </a:p>
          <a:p>
            <a:r>
              <a:rPr lang="en-GB" baseline="0" dirty="0" smtClean="0"/>
              <a:t>It is incredibly similar to another species, Floating Water Primrose </a:t>
            </a:r>
            <a:r>
              <a:rPr lang="en-GB" i="1" baseline="0" dirty="0" smtClean="0"/>
              <a:t>Ludwigia </a:t>
            </a:r>
            <a:r>
              <a:rPr lang="en-GB" i="1" baseline="0" dirty="0" err="1" smtClean="0"/>
              <a:t>peploides</a:t>
            </a:r>
            <a:r>
              <a:rPr lang="en-GB" i="0" baseline="0" dirty="0" smtClean="0"/>
              <a:t>, which is an invasive species in France but is not believed to have reached the UK yet. </a:t>
            </a:r>
            <a:endParaRPr lang="en-GB" i="1"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8</a:t>
            </a:fld>
            <a:endParaRPr lang="en-GB"/>
          </a:p>
        </p:txBody>
      </p:sp>
    </p:spTree>
    <p:extLst>
      <p:ext uri="{BB962C8B-B14F-4D97-AF65-F5344CB8AC3E}">
        <p14:creationId xmlns:p14="http://schemas.microsoft.com/office/powerpoint/2010/main" val="6575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smtClean="0"/>
          </a:p>
          <a:p>
            <a:r>
              <a:rPr lang="en-GB" i="0" dirty="0" smtClean="0"/>
              <a:t>Hampshire</a:t>
            </a:r>
            <a:r>
              <a:rPr lang="en-GB" i="0" baseline="0" dirty="0" smtClean="0"/>
              <a:t> purslane is a rare plant, restricted to Hampshire (New Forest) and Dorset.</a:t>
            </a:r>
          </a:p>
          <a:p>
            <a:r>
              <a:rPr lang="en-GB" i="0" baseline="0" dirty="0" smtClean="0"/>
              <a:t>Leaves grow in opposite pairs (rather than alternatively in water primrose).</a:t>
            </a:r>
          </a:p>
          <a:p>
            <a:r>
              <a:rPr lang="en-GB" i="0" baseline="0" dirty="0" smtClean="0"/>
              <a:t>Flowers completely different, small and green.</a:t>
            </a:r>
          </a:p>
          <a:p>
            <a:r>
              <a:rPr lang="en-GB" i="0" baseline="0" dirty="0" smtClean="0"/>
              <a:t>Also significantly shorter than water primrose, 20-60cm.</a:t>
            </a:r>
            <a:endParaRPr lang="en-GB" i="0"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9</a:t>
            </a:fld>
            <a:endParaRPr lang="en-GB"/>
          </a:p>
        </p:txBody>
      </p:sp>
    </p:spTree>
    <p:extLst>
      <p:ext uri="{BB962C8B-B14F-4D97-AF65-F5344CB8AC3E}">
        <p14:creationId xmlns:p14="http://schemas.microsoft.com/office/powerpoint/2010/main" val="167131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Water</a:t>
            </a:r>
            <a:r>
              <a:rPr lang="en-GB" i="0" baseline="0" dirty="0" smtClean="0"/>
              <a:t> forget-me-not is common on margins of aquatic habitats. </a:t>
            </a:r>
          </a:p>
          <a:p>
            <a:r>
              <a:rPr lang="en-GB" i="0" baseline="0" dirty="0" smtClean="0"/>
              <a:t>It has no floating leaves, always emergent, with distinct ribbed central vein.</a:t>
            </a:r>
          </a:p>
          <a:p>
            <a:r>
              <a:rPr lang="en-GB" i="0" baseline="0" dirty="0" smtClean="0"/>
              <a:t>Flowers are usually sky-blue, sometimes pink.</a:t>
            </a:r>
            <a:endParaRPr lang="en-GB" i="0"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10</a:t>
            </a:fld>
            <a:endParaRPr lang="en-GB"/>
          </a:p>
        </p:txBody>
      </p:sp>
    </p:spTree>
    <p:extLst>
      <p:ext uri="{BB962C8B-B14F-4D97-AF65-F5344CB8AC3E}">
        <p14:creationId xmlns:p14="http://schemas.microsoft.com/office/powerpoint/2010/main" val="249734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Amphibious bistort is fairly common throughout</a:t>
            </a:r>
            <a:r>
              <a:rPr lang="en-GB" i="0" baseline="0" dirty="0" smtClean="0"/>
              <a:t> UK.</a:t>
            </a:r>
          </a:p>
          <a:p>
            <a:r>
              <a:rPr lang="en-GB" i="0" baseline="0" dirty="0" smtClean="0"/>
              <a:t>Floating leaves can be similar to emergent leaves of water primrose, and can also have terrestrial form!</a:t>
            </a:r>
          </a:p>
          <a:p>
            <a:r>
              <a:rPr lang="en-GB" i="0" baseline="0" dirty="0" smtClean="0"/>
              <a:t>Best separated by distinct pink flowers.</a:t>
            </a:r>
            <a:endParaRPr lang="en-GB" i="0"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11</a:t>
            </a:fld>
            <a:endParaRPr lang="en-GB"/>
          </a:p>
        </p:txBody>
      </p:sp>
    </p:spTree>
    <p:extLst>
      <p:ext uri="{BB962C8B-B14F-4D97-AF65-F5344CB8AC3E}">
        <p14:creationId xmlns:p14="http://schemas.microsoft.com/office/powerpoint/2010/main" val="421224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F7FCB0-0B28-409C-ABCC-F591E5E83EED}"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289442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F7FCB0-0B28-409C-ABCC-F591E5E83EED}"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257478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F7FCB0-0B28-409C-ABCC-F591E5E83EED}"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125867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F7FCB0-0B28-409C-ABCC-F591E5E83EED}"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266805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7FCB0-0B28-409C-ABCC-F591E5E83EED}"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333937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F7FCB0-0B28-409C-ABCC-F591E5E83EED}" type="datetimeFigureOut">
              <a:rPr lang="en-GB" smtClean="0"/>
              <a:t>08/11/2019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308976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F7FCB0-0B28-409C-ABCC-F591E5E83EED}" type="datetimeFigureOut">
              <a:rPr lang="en-GB" smtClean="0"/>
              <a:t>08/11/2019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103988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F7FCB0-0B28-409C-ABCC-F591E5E83EED}" type="datetimeFigureOut">
              <a:rPr lang="en-GB" smtClean="0"/>
              <a:t>08/11/2019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38193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7FCB0-0B28-409C-ABCC-F591E5E83EED}" type="datetimeFigureOut">
              <a:rPr lang="en-GB" smtClean="0"/>
              <a:t>08/11/2019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25292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7FCB0-0B28-409C-ABCC-F591E5E83EED}" type="datetimeFigureOut">
              <a:rPr lang="en-GB" smtClean="0"/>
              <a:t>08/11/2019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13436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7FCB0-0B28-409C-ABCC-F591E5E83EED}" type="datetimeFigureOut">
              <a:rPr lang="en-GB" smtClean="0"/>
              <a:t>08/11/2019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22677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7FCB0-0B28-409C-ABCC-F591E5E83EED}" type="datetimeFigureOut">
              <a:rPr lang="en-GB" smtClean="0"/>
              <a:t>08/11/2019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B6627-5243-4367-93A3-EE3F0D4B6BC7}" type="slidenum">
              <a:rPr lang="en-GB" smtClean="0"/>
              <a:t>‹#›</a:t>
            </a:fld>
            <a:endParaRPr lang="en-GB"/>
          </a:p>
        </p:txBody>
      </p:sp>
    </p:spTree>
    <p:extLst>
      <p:ext uri="{BB962C8B-B14F-4D97-AF65-F5344CB8AC3E}">
        <p14:creationId xmlns:p14="http://schemas.microsoft.com/office/powerpoint/2010/main" val="269507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jpe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31.jpeg"/><Relationship Id="rId4" Type="http://schemas.openxmlformats.org/officeDocument/2006/relationships/image" Target="../media/image4.jpe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jpe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33.jpeg"/><Relationship Id="rId4" Type="http://schemas.openxmlformats.org/officeDocument/2006/relationships/image" Target="../media/image4.jpe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jpe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1.png"/><Relationship Id="rId7" Type="http://schemas.openxmlformats.org/officeDocument/2006/relationships/image" Target="../media/image35.jpe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hyperlink" Target="mailto:alertnonnative@ceh.ac.uk" TargetMode="External"/><Relationship Id="rId4" Type="http://schemas.openxmlformats.org/officeDocument/2006/relationships/image" Target="../media/image14.png"/><Relationship Id="rId9" Type="http://schemas.openxmlformats.org/officeDocument/2006/relationships/hyperlink" Target="https://www.brc.ac.uk/irecor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image" Target="../media/image16.jpeg"/><Relationship Id="rId4" Type="http://schemas.openxmlformats.org/officeDocument/2006/relationships/image" Target="../media/image14.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7.em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8.png"/><Relationship Id="rId5" Type="http://schemas.openxmlformats.org/officeDocument/2006/relationships/image" Target="../media/image4.jpeg"/><Relationship Id="rId10" Type="http://schemas.openxmlformats.org/officeDocument/2006/relationships/image" Target="../media/image18.emf"/><Relationship Id="rId4" Type="http://schemas.openxmlformats.org/officeDocument/2006/relationships/image" Target="../media/image14.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20.jpeg"/><Relationship Id="rId4" Type="http://schemas.openxmlformats.org/officeDocument/2006/relationships/image" Target="../media/image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22.jpeg"/><Relationship Id="rId4" Type="http://schemas.openxmlformats.org/officeDocument/2006/relationships/image" Target="../media/image4.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24.jpeg"/><Relationship Id="rId4" Type="http://schemas.openxmlformats.org/officeDocument/2006/relationships/image" Target="../media/image4.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26.jpeg"/><Relationship Id="rId4" Type="http://schemas.openxmlformats.org/officeDocument/2006/relationships/image" Target="../media/image4.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NNSS_Image_13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RAPID (Revers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59880" y="826146"/>
            <a:ext cx="2821988" cy="2269948"/>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822" y="3599974"/>
            <a:ext cx="9197622" cy="330426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p:cNvSpPr txBox="1">
            <a:spLocks noChangeArrowheads="1"/>
          </p:cNvSpPr>
          <p:nvPr/>
        </p:nvSpPr>
        <p:spPr bwMode="auto">
          <a:xfrm>
            <a:off x="1189885" y="4749933"/>
            <a:ext cx="6548373" cy="94932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3000" b="1" dirty="0" smtClean="0">
                <a:solidFill>
                  <a:srgbClr val="A0CF67"/>
                </a:solidFill>
                <a:latin typeface="Segoe UI" panose="020B0502040204020203" pitchFamily="34" charset="0"/>
              </a:rPr>
              <a:t>Aquatic Plant INNS: ID and Impacts</a:t>
            </a:r>
            <a:endParaRPr kumimoji="0" lang="en-US" altLang="en-US" sz="1800" b="0" i="0" u="none" strike="noStrike" cap="none" normalizeH="0" baseline="0" dirty="0" smtClean="0">
              <a:ln>
                <a:noFill/>
              </a:ln>
              <a:solidFill>
                <a:srgbClr val="A0CF67"/>
              </a:solidFill>
              <a:effectLst/>
              <a:latin typeface="Arial" panose="020B0604020202020204" pitchFamily="34" charset="0"/>
            </a:endParaRPr>
          </a:p>
        </p:txBody>
      </p:sp>
      <p:sp>
        <p:nvSpPr>
          <p:cNvPr id="5" name="Text Box 7"/>
          <p:cNvSpPr txBox="1">
            <a:spLocks noChangeArrowheads="1"/>
          </p:cNvSpPr>
          <p:nvPr/>
        </p:nvSpPr>
        <p:spPr bwMode="auto">
          <a:xfrm>
            <a:off x="685800" y="5323678"/>
            <a:ext cx="7569200" cy="48577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dirty="0" smtClean="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Name of presenter</a:t>
            </a:r>
            <a:endParaRPr kumimoji="0" lang="en-US" altLang="en-US" sz="18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10" name="Content Placeholder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1365" y="6091075"/>
            <a:ext cx="808037" cy="556217"/>
          </a:xfrm>
          <a:prstGeom prst="rect">
            <a:avLst/>
          </a:prstGeom>
        </p:spPr>
      </p:pic>
      <p:pic>
        <p:nvPicPr>
          <p:cNvPr id="1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64503" y="6091075"/>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37406" y="5956670"/>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07218" y="6091075"/>
            <a:ext cx="755907" cy="546535"/>
          </a:xfrm>
          <a:prstGeom prst="rect">
            <a:avLst/>
          </a:prstGeom>
        </p:spPr>
      </p:pic>
      <p:pic>
        <p:nvPicPr>
          <p:cNvPr id="15" name="Picture 14"/>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73090" y="6093927"/>
            <a:ext cx="556217" cy="559492"/>
          </a:xfrm>
          <a:prstGeom prst="rect">
            <a:avLst/>
          </a:prstGeom>
          <a:noFill/>
        </p:spPr>
      </p:pic>
    </p:spTree>
    <p:extLst>
      <p:ext uri="{BB962C8B-B14F-4D97-AF65-F5344CB8AC3E}">
        <p14:creationId xmlns:p14="http://schemas.microsoft.com/office/powerpoint/2010/main" val="224996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396687" y="302427"/>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Water Primrose </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Ludwigia grandiflora hexapetala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sp>
        <p:nvSpPr>
          <p:cNvPr id="14" name="Content Placeholder 2"/>
          <p:cNvSpPr txBox="1">
            <a:spLocks/>
          </p:cNvSpPr>
          <p:nvPr/>
        </p:nvSpPr>
        <p:spPr>
          <a:xfrm>
            <a:off x="396687" y="1549498"/>
            <a:ext cx="7783830" cy="325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Segoe UI" panose="020B0502040204020203" pitchFamily="34" charset="0"/>
                <a:ea typeface="Segoe UI" panose="020B0502040204020203" pitchFamily="34" charset="0"/>
                <a:cs typeface="Segoe UI" panose="020B0502040204020203" pitchFamily="34" charset="0"/>
              </a:rPr>
              <a:t>Confusion species: Water </a:t>
            </a:r>
            <a:r>
              <a:rPr lang="en-GB" sz="2000" dirty="0" smtClean="0">
                <a:latin typeface="Segoe UI" panose="020B0502040204020203" pitchFamily="34" charset="0"/>
                <a:ea typeface="Segoe UI" panose="020B0502040204020203" pitchFamily="34" charset="0"/>
                <a:cs typeface="Segoe UI" panose="020B0502040204020203" pitchFamily="34" charset="0"/>
              </a:rPr>
              <a:t>forget-me-not </a:t>
            </a:r>
            <a:r>
              <a:rPr lang="en-GB" sz="2000" i="1" dirty="0" smtClean="0">
                <a:latin typeface="Segoe UI" panose="020B0502040204020203" pitchFamily="34" charset="0"/>
                <a:ea typeface="Segoe UI" panose="020B0502040204020203" pitchFamily="34" charset="0"/>
                <a:cs typeface="Segoe UI" panose="020B0502040204020203" pitchFamily="34" charset="0"/>
              </a:rPr>
              <a:t>Myosotis scorpioides</a:t>
            </a:r>
            <a:endParaRPr lang="en-GB" sz="2000" i="1"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2052" name="Picture 4" descr="water forgetmetnot Donna Storz"/>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flipH="1">
            <a:off x="3979524" y="2116618"/>
            <a:ext cx="4303863" cy="3354544"/>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p:cNvSpPr txBox="1"/>
          <p:nvPr/>
        </p:nvSpPr>
        <p:spPr>
          <a:xfrm>
            <a:off x="646738" y="2553173"/>
            <a:ext cx="2719833" cy="1323439"/>
          </a:xfrm>
          <a:prstGeom prst="rect">
            <a:avLst/>
          </a:prstGeom>
          <a:noFill/>
        </p:spPr>
        <p:txBody>
          <a:bodyPr wrap="square" rtlCol="0">
            <a:spAutoFit/>
          </a:bodyPr>
          <a:lstStyle/>
          <a:p>
            <a:pPr algn="ctr"/>
            <a:r>
              <a:rPr lang="en-GB" sz="2000" dirty="0" smtClean="0">
                <a:latin typeface="Segoe UI" panose="020B0502040204020203" pitchFamily="34" charset="0"/>
                <a:ea typeface="Segoe UI" panose="020B0502040204020203" pitchFamily="34" charset="0"/>
                <a:cs typeface="Segoe UI" panose="020B0502040204020203" pitchFamily="34" charset="0"/>
              </a:rPr>
              <a:t>Leaves have distinct ribbed central vein and flowers are small and sky-blue to pink</a:t>
            </a:r>
            <a:endParaRPr lang="en-GB" sz="20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5300510" y="5471617"/>
            <a:ext cx="2832770" cy="338554"/>
          </a:xfrm>
          <a:prstGeom prst="rect">
            <a:avLst/>
          </a:prstGeom>
          <a:noFill/>
        </p:spPr>
        <p:txBody>
          <a:bodyPr wrap="square" rtlCol="0">
            <a:spAutoFit/>
          </a:bodyPr>
          <a:lstStyle/>
          <a:p>
            <a:r>
              <a:rPr lang="en-GB" sz="1600" dirty="0">
                <a:latin typeface="Segoe UI" panose="020B0502040204020203" pitchFamily="34" charset="0"/>
                <a:ea typeface="Segoe UI" panose="020B0502040204020203" pitchFamily="34" charset="0"/>
                <a:cs typeface="Segoe UI" panose="020B0502040204020203" pitchFamily="34" charset="0"/>
              </a:rPr>
              <a:t>Water forget-me-not </a:t>
            </a:r>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427524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246580" y="295556"/>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Water Primrose </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Ludwigia grandiflora hexapetala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sp>
        <p:nvSpPr>
          <p:cNvPr id="14" name="Content Placeholder 2"/>
          <p:cNvSpPr txBox="1">
            <a:spLocks/>
          </p:cNvSpPr>
          <p:nvPr/>
        </p:nvSpPr>
        <p:spPr>
          <a:xfrm>
            <a:off x="246580" y="1507195"/>
            <a:ext cx="7783830" cy="325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Segoe UI" panose="020B0502040204020203" pitchFamily="34" charset="0"/>
                <a:ea typeface="Segoe UI" panose="020B0502040204020203" pitchFamily="34" charset="0"/>
                <a:cs typeface="Segoe UI" panose="020B0502040204020203" pitchFamily="34" charset="0"/>
              </a:rPr>
              <a:t>Confusion species: Amphibious </a:t>
            </a:r>
            <a:r>
              <a:rPr lang="en-GB" sz="2000" dirty="0" smtClean="0">
                <a:latin typeface="Segoe UI" panose="020B0502040204020203" pitchFamily="34" charset="0"/>
                <a:ea typeface="Segoe UI" panose="020B0502040204020203" pitchFamily="34" charset="0"/>
                <a:cs typeface="Segoe UI" panose="020B0502040204020203" pitchFamily="34" charset="0"/>
              </a:rPr>
              <a:t>bistort </a:t>
            </a:r>
            <a:r>
              <a:rPr lang="en-GB" sz="2000" i="1" dirty="0" smtClean="0">
                <a:latin typeface="Segoe UI" panose="020B0502040204020203" pitchFamily="34" charset="0"/>
                <a:ea typeface="Segoe UI" panose="020B0502040204020203" pitchFamily="34" charset="0"/>
                <a:cs typeface="Segoe UI" panose="020B0502040204020203" pitchFamily="34" charset="0"/>
              </a:rPr>
              <a:t>Persicaria amphibia</a:t>
            </a:r>
            <a:endParaRPr lang="en-GB" sz="2000" i="1"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2" descr="amphibious bistort stephenbuchan"/>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34579" y="2187161"/>
            <a:ext cx="3574135" cy="3572469"/>
          </a:xfrm>
          <a:prstGeom prst="roundRect">
            <a:avLst/>
          </a:prstGeom>
          <a:noFill/>
          <a:ln>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1086122" y="2268168"/>
            <a:ext cx="2173044" cy="1200329"/>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Floating leaves can be similar to the emergent leaves of of Water Primrose</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1086122" y="3977684"/>
            <a:ext cx="2173044" cy="923330"/>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Flowers very distinct – pink, small and clustered</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5723178" y="5759630"/>
            <a:ext cx="2981602" cy="338554"/>
          </a:xfrm>
          <a:prstGeom prst="rect">
            <a:avLst/>
          </a:prstGeom>
          <a:noFill/>
        </p:spPr>
        <p:txBody>
          <a:bodyPr wrap="square" rtlCol="0">
            <a:spAutoFit/>
          </a:bodyPr>
          <a:lstStyle/>
          <a:p>
            <a:r>
              <a:rPr lang="en-GB" sz="1600" dirty="0">
                <a:latin typeface="Segoe UI" panose="020B0502040204020203" pitchFamily="34" charset="0"/>
                <a:ea typeface="Segoe UI" panose="020B0502040204020203" pitchFamily="34" charset="0"/>
                <a:cs typeface="Segoe UI" panose="020B0502040204020203" pitchFamily="34" charset="0"/>
              </a:rPr>
              <a:t>Amphibious bistort </a:t>
            </a:r>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7" name="Picture 16"/>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259397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Water Primrose </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Ludwigia grandiflora hexapetala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sp>
        <p:nvSpPr>
          <p:cNvPr id="12" name="Content Placeholder 2"/>
          <p:cNvSpPr txBox="1">
            <a:spLocks/>
          </p:cNvSpPr>
          <p:nvPr/>
        </p:nvSpPr>
        <p:spPr>
          <a:xfrm>
            <a:off x="543438" y="1487488"/>
            <a:ext cx="6933130" cy="3336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smtClean="0">
              <a:latin typeface="Segoe UI" panose="020B0502040204020203" pitchFamily="34" charset="0"/>
              <a:ea typeface="Segoe UI" panose="020B0502040204020203" pitchFamily="34" charset="0"/>
              <a:cs typeface="Segoe UI" panose="020B0502040204020203" pitchFamily="34" charset="0"/>
            </a:endParaRPr>
          </a:p>
          <a:p>
            <a:r>
              <a:rPr lang="en-GB" sz="2400" dirty="0" smtClean="0">
                <a:latin typeface="Segoe UI" panose="020B0502040204020203" pitchFamily="34" charset="0"/>
                <a:ea typeface="Segoe UI" panose="020B0502040204020203" pitchFamily="34" charset="0"/>
                <a:cs typeface="Segoe UI" panose="020B0502040204020203" pitchFamily="34" charset="0"/>
              </a:rPr>
              <a:t>Established and spreading rapidly in mainland Europe.</a:t>
            </a:r>
          </a:p>
          <a:p>
            <a:r>
              <a:rPr lang="en-GB" sz="2400" dirty="0" smtClean="0">
                <a:latin typeface="Segoe UI" panose="020B0502040204020203" pitchFamily="34" charset="0"/>
                <a:ea typeface="Segoe UI" panose="020B0502040204020203" pitchFamily="34" charset="0"/>
                <a:cs typeface="Segoe UI" panose="020B0502040204020203" pitchFamily="34" charset="0"/>
              </a:rPr>
              <a:t>Known from limited sites in England and Wales, partly down to efforts to eradicate when found. </a:t>
            </a:r>
          </a:p>
          <a:p>
            <a:r>
              <a:rPr lang="en-GB" sz="2400" dirty="0" smtClean="0">
                <a:latin typeface="Segoe UI" panose="020B0502040204020203" pitchFamily="34" charset="0"/>
                <a:ea typeface="Segoe UI" panose="020B0502040204020203" pitchFamily="34" charset="0"/>
                <a:cs typeface="Segoe UI" panose="020B0502040204020203" pitchFamily="34" charset="0"/>
              </a:rPr>
              <a:t>Present in garden ponds where it is likely fragments of stems are translocated by wildlife.</a:t>
            </a:r>
          </a:p>
          <a:p>
            <a:r>
              <a:rPr lang="en-GB" sz="2400" dirty="0" smtClean="0">
                <a:latin typeface="Segoe UI" panose="020B0502040204020203" pitchFamily="34" charset="0"/>
                <a:ea typeface="Segoe UI" panose="020B0502040204020203" pitchFamily="34" charset="0"/>
                <a:cs typeface="Segoe UI" panose="020B0502040204020203" pitchFamily="34" charset="0"/>
              </a:rPr>
              <a:t>Grows in ponds and slow-moving rivers.</a:t>
            </a:r>
          </a:p>
          <a:p>
            <a:endParaRPr lang="en-GB" sz="1600" dirty="0" smtClean="0">
              <a:latin typeface="Segoe UI" panose="020B0502040204020203" pitchFamily="34" charset="0"/>
              <a:ea typeface="Segoe UI" panose="020B0502040204020203" pitchFamily="34" charset="0"/>
              <a:cs typeface="Segoe UI" panose="020B0502040204020203" pitchFamily="34" charset="0"/>
            </a:endParaRPr>
          </a:p>
          <a:p>
            <a:endParaRPr lang="en-GB" sz="1600" dirty="0" smtClean="0">
              <a:latin typeface="Segoe UI" panose="020B0502040204020203" pitchFamily="34" charset="0"/>
              <a:ea typeface="Segoe UI" panose="020B0502040204020203" pitchFamily="34" charset="0"/>
              <a:cs typeface="Segoe UI" panose="020B0502040204020203" pitchFamily="34" charset="0"/>
            </a:endParaRPr>
          </a:p>
          <a:p>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1" name="Picture 10"/>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158422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91399" y="161925"/>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Two Leaf (Variable) Watermilfoil</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Myriophyllum heterophyllum</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4" name="Picture 13" descr="C:\Users\rt\Desktop\EWG\MH\Hussner Myr het 7.JPG"/>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79432" y="1449070"/>
            <a:ext cx="5866542" cy="3959860"/>
          </a:xfrm>
          <a:prstGeom prst="roundRect">
            <a:avLst/>
          </a:prstGeom>
          <a:noFill/>
          <a:ln>
            <a:noFill/>
          </a:ln>
        </p:spPr>
      </p:pic>
      <p:sp>
        <p:nvSpPr>
          <p:cNvPr id="6" name="Rectangle 5"/>
          <p:cNvSpPr/>
          <p:nvPr/>
        </p:nvSpPr>
        <p:spPr>
          <a:xfrm>
            <a:off x="5826606" y="5408930"/>
            <a:ext cx="1242648" cy="184666"/>
          </a:xfrm>
          <a:prstGeom prst="rect">
            <a:avLst/>
          </a:prstGeom>
        </p:spPr>
        <p:txBody>
          <a:bodyPr wrap="none">
            <a:spAutoFit/>
          </a:bodyPr>
          <a:lstStyle/>
          <a:p>
            <a:r>
              <a:rPr lang="en-US" sz="600" dirty="0">
                <a:latin typeface="Segoe UI" panose="020B0502040204020203" pitchFamily="34" charset="0"/>
                <a:ea typeface="Segoe UI" panose="020B0502040204020203" pitchFamily="34" charset="0"/>
                <a:cs typeface="Segoe UI" panose="020B0502040204020203" pitchFamily="34" charset="0"/>
              </a:rPr>
              <a:t>Photographer Andreas Hussner</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164241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288000" y="365124"/>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Two Leaf (Variable) Watermilfoil</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Myriophyllum heterophyllum</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sp>
        <p:nvSpPr>
          <p:cNvPr id="3" name="TextBox 2"/>
          <p:cNvSpPr txBox="1"/>
          <p:nvPr/>
        </p:nvSpPr>
        <p:spPr>
          <a:xfrm>
            <a:off x="2845630" y="2026426"/>
            <a:ext cx="1894321" cy="923330"/>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Emergent spike with toothed leaves</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6107833" y="2196891"/>
            <a:ext cx="2752032" cy="923330"/>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Submerged leaves are feather-like and pinnate, with 4-10 pinnae</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23" name="Picture 22" descr="C:\Users\rt\Desktop\EWG\MH\Hussner Myr het 6.JPG"/>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0925" y="1851810"/>
            <a:ext cx="2544705" cy="2946970"/>
          </a:xfrm>
          <a:prstGeom prst="roundRect">
            <a:avLst/>
          </a:prstGeom>
          <a:noFill/>
          <a:ln>
            <a:noFill/>
          </a:ln>
        </p:spPr>
      </p:pic>
      <p:sp>
        <p:nvSpPr>
          <p:cNvPr id="24" name="Rectangle 23"/>
          <p:cNvSpPr/>
          <p:nvPr/>
        </p:nvSpPr>
        <p:spPr>
          <a:xfrm>
            <a:off x="1271433" y="4714384"/>
            <a:ext cx="1242648" cy="184666"/>
          </a:xfrm>
          <a:prstGeom prst="rect">
            <a:avLst/>
          </a:prstGeom>
        </p:spPr>
        <p:txBody>
          <a:bodyPr wrap="none">
            <a:spAutoFit/>
          </a:bodyPr>
          <a:lstStyle/>
          <a:p>
            <a:r>
              <a:rPr lang="en-US" sz="600" dirty="0">
                <a:solidFill>
                  <a:schemeClr val="bg1"/>
                </a:solidFill>
                <a:latin typeface="Segoe UI" panose="020B0502040204020203" pitchFamily="34" charset="0"/>
                <a:ea typeface="Segoe UI" panose="020B0502040204020203" pitchFamily="34" charset="0"/>
                <a:cs typeface="Segoe UI" panose="020B0502040204020203" pitchFamily="34" charset="0"/>
              </a:rPr>
              <a:t>Photographer Andreas Hussner</a:t>
            </a:r>
            <a:endParaRPr lang="en-GB" sz="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5" name="Picture 24" descr="C:\Users\rt\Desktop\EWG\MH\Hussner Myr het 1.jpg"/>
          <p:cNvPicPr/>
          <p:nvPr/>
        </p:nvPicPr>
        <p:blipFill rotWithShape="1">
          <a:blip r:embed="rId10" cstate="screen">
            <a:extLst>
              <a:ext uri="{28A0092B-C50C-407E-A947-70E740481C1C}">
                <a14:useLocalDpi xmlns:a14="http://schemas.microsoft.com/office/drawing/2010/main"/>
              </a:ext>
            </a:extLst>
          </a:blip>
          <a:srcRect/>
          <a:stretch/>
        </p:blipFill>
        <p:spPr bwMode="auto">
          <a:xfrm>
            <a:off x="6107833" y="3285495"/>
            <a:ext cx="2907893" cy="2715408"/>
          </a:xfrm>
          <a:prstGeom prst="roundRect">
            <a:avLst/>
          </a:prstGeom>
          <a:noFill/>
          <a:ln w="3175">
            <a:solidFill>
              <a:schemeClr val="tx1"/>
            </a:solidFill>
          </a:ln>
        </p:spPr>
      </p:pic>
      <p:sp>
        <p:nvSpPr>
          <p:cNvPr id="26" name="Rectangle 25"/>
          <p:cNvSpPr/>
          <p:nvPr/>
        </p:nvSpPr>
        <p:spPr>
          <a:xfrm>
            <a:off x="7715399" y="6056847"/>
            <a:ext cx="1242648" cy="184666"/>
          </a:xfrm>
          <a:prstGeom prst="rect">
            <a:avLst/>
          </a:prstGeom>
        </p:spPr>
        <p:txBody>
          <a:bodyPr wrap="none">
            <a:spAutoFit/>
          </a:bodyPr>
          <a:lstStyle/>
          <a:p>
            <a:r>
              <a:rPr lang="en-US" sz="600" dirty="0">
                <a:latin typeface="Segoe UI" panose="020B0502040204020203" pitchFamily="34" charset="0"/>
                <a:ea typeface="Segoe UI" panose="020B0502040204020203" pitchFamily="34" charset="0"/>
                <a:cs typeface="Segoe UI" panose="020B0502040204020203" pitchFamily="34" charset="0"/>
              </a:rPr>
              <a:t>Photographer Andreas Hussner</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6" name="Picture 15"/>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198570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313576" y="445013"/>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Two Leaf (Variable) Watermilfoil</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Myriophyllum heterophyllum</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sp>
        <p:nvSpPr>
          <p:cNvPr id="16" name="Content Placeholder 2"/>
          <p:cNvSpPr txBox="1">
            <a:spLocks/>
          </p:cNvSpPr>
          <p:nvPr/>
        </p:nvSpPr>
        <p:spPr>
          <a:xfrm>
            <a:off x="628650" y="1914167"/>
            <a:ext cx="6933130" cy="254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Content Placeholder 2"/>
          <p:cNvSpPr txBox="1">
            <a:spLocks/>
          </p:cNvSpPr>
          <p:nvPr/>
        </p:nvSpPr>
        <p:spPr>
          <a:xfrm>
            <a:off x="565719" y="1770576"/>
            <a:ext cx="6933130" cy="31839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Native to </a:t>
            </a:r>
            <a:r>
              <a:rPr lang="en-GB" sz="2400" dirty="0" smtClean="0">
                <a:latin typeface="Segoe UI" panose="020B0502040204020203" pitchFamily="34" charset="0"/>
                <a:ea typeface="Segoe UI" panose="020B0502040204020203" pitchFamily="34" charset="0"/>
                <a:cs typeface="Segoe UI" panose="020B0502040204020203" pitchFamily="34" charset="0"/>
              </a:rPr>
              <a:t>eastern USA.</a:t>
            </a:r>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smtClean="0">
                <a:latin typeface="Segoe UI" panose="020B0502040204020203" pitchFamily="34" charset="0"/>
                <a:ea typeface="Segoe UI" panose="020B0502040204020203" pitchFamily="34" charset="0"/>
                <a:cs typeface="Segoe UI" panose="020B0502040204020203" pitchFamily="34" charset="0"/>
              </a:rPr>
              <a:t>Established in one site in the UK</a:t>
            </a:r>
            <a:r>
              <a:rPr lang="en-GB" sz="2400" smtClean="0">
                <a:latin typeface="Segoe UI" panose="020B0502040204020203" pitchFamily="34" charset="0"/>
                <a:ea typeface="Segoe UI" panose="020B0502040204020203" pitchFamily="34" charset="0"/>
                <a:cs typeface="Segoe UI" panose="020B0502040204020203" pitchFamily="34" charset="0"/>
              </a:rPr>
              <a:t>, present </a:t>
            </a:r>
            <a:r>
              <a:rPr lang="en-GB" sz="2400" dirty="0" smtClean="0">
                <a:latin typeface="Segoe UI" panose="020B0502040204020203" pitchFamily="34" charset="0"/>
                <a:ea typeface="Segoe UI" panose="020B0502040204020203" pitchFamily="34" charset="0"/>
                <a:cs typeface="Segoe UI" panose="020B0502040204020203" pitchFamily="34" charset="0"/>
              </a:rPr>
              <a:t>in a number of European countries.</a:t>
            </a:r>
          </a:p>
          <a:p>
            <a:r>
              <a:rPr lang="en-GB" sz="2400" dirty="0" smtClean="0">
                <a:latin typeface="Segoe UI" panose="020B0502040204020203" pitchFamily="34" charset="0"/>
                <a:ea typeface="Segoe UI" panose="020B0502040204020203" pitchFamily="34" charset="0"/>
                <a:cs typeface="Segoe UI" panose="020B0502040204020203" pitchFamily="34" charset="0"/>
              </a:rPr>
              <a:t>Present in garden ponds as an ornamental plant, but is also often misidentified and sold under other names.</a:t>
            </a:r>
          </a:p>
          <a:p>
            <a:r>
              <a:rPr lang="en-GB" sz="2400" dirty="0" smtClean="0">
                <a:latin typeface="Segoe UI" panose="020B0502040204020203" pitchFamily="34" charset="0"/>
                <a:ea typeface="Segoe UI" panose="020B0502040204020203" pitchFamily="34" charset="0"/>
                <a:cs typeface="Segoe UI" panose="020B0502040204020203" pitchFamily="34" charset="0"/>
              </a:rPr>
              <a:t>Capable of growing in a variety of conditions.</a:t>
            </a:r>
          </a:p>
          <a:p>
            <a:endParaRPr lang="en-GB" sz="1600" dirty="0" smtClean="0">
              <a:latin typeface="Segoe UI" panose="020B0502040204020203" pitchFamily="34" charset="0"/>
              <a:ea typeface="Segoe UI" panose="020B0502040204020203" pitchFamily="34" charset="0"/>
              <a:cs typeface="Segoe UI" panose="020B0502040204020203" pitchFamily="34" charset="0"/>
            </a:endParaRPr>
          </a:p>
          <a:p>
            <a:endParaRPr lang="en-GB" sz="1600" dirty="0" smtClean="0">
              <a:latin typeface="Segoe UI" panose="020B0502040204020203" pitchFamily="34" charset="0"/>
              <a:ea typeface="Segoe UI" panose="020B0502040204020203" pitchFamily="34" charset="0"/>
              <a:cs typeface="Segoe UI" panose="020B0502040204020203" pitchFamily="34" charset="0"/>
            </a:endParaRPr>
          </a:p>
          <a:p>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4089128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297698" y="249071"/>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Parrot’s-feather</a:t>
            </a:r>
            <a:b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Myriophyllum aquaticum</a:t>
            </a:r>
            <a:endParaRPr lang="en-GB" sz="1800" b="1" i="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sp>
        <p:nvSpPr>
          <p:cNvPr id="11" name="Content Placeholder 2"/>
          <p:cNvSpPr txBox="1">
            <a:spLocks/>
          </p:cNvSpPr>
          <p:nvPr/>
        </p:nvSpPr>
        <p:spPr>
          <a:xfrm>
            <a:off x="628650" y="1825625"/>
            <a:ext cx="69331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9571" y="2252377"/>
            <a:ext cx="4351998" cy="2901332"/>
          </a:xfrm>
          <a:prstGeom prst="roundRect">
            <a:avLst/>
          </a:prstGeom>
        </p:spPr>
      </p:pic>
      <p:pic>
        <p:nvPicPr>
          <p:cNvPr id="12" name="Picture 11" descr="C:\Users\rt\Desktop\EWG\MH\Hussner Myr het 6.JPG"/>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169571" y="2252377"/>
            <a:ext cx="2617077" cy="2901333"/>
          </a:xfrm>
          <a:prstGeom prst="roundRect">
            <a:avLst/>
          </a:prstGeom>
          <a:noFill/>
          <a:ln>
            <a:noFill/>
          </a:ln>
        </p:spPr>
      </p:pic>
      <p:sp>
        <p:nvSpPr>
          <p:cNvPr id="13" name="Rectangle 12"/>
          <p:cNvSpPr/>
          <p:nvPr/>
        </p:nvSpPr>
        <p:spPr>
          <a:xfrm>
            <a:off x="7699076" y="5129671"/>
            <a:ext cx="1242648" cy="184666"/>
          </a:xfrm>
          <a:prstGeom prst="rect">
            <a:avLst/>
          </a:prstGeom>
        </p:spPr>
        <p:txBody>
          <a:bodyPr wrap="none">
            <a:spAutoFit/>
          </a:bodyPr>
          <a:lstStyle/>
          <a:p>
            <a:r>
              <a:rPr lang="en-US" sz="600" dirty="0">
                <a:latin typeface="Segoe UI" panose="020B0502040204020203" pitchFamily="34" charset="0"/>
                <a:ea typeface="Segoe UI" panose="020B0502040204020203" pitchFamily="34" charset="0"/>
                <a:cs typeface="Segoe UI" panose="020B0502040204020203" pitchFamily="34" charset="0"/>
              </a:rPr>
              <a:t>Photographer Andreas Hussner</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297698" y="5148471"/>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6094852" y="1824860"/>
            <a:ext cx="3208448" cy="369332"/>
          </a:xfrm>
          <a:prstGeom prst="rect">
            <a:avLst/>
          </a:prstGeom>
          <a:noFill/>
        </p:spPr>
        <p:txBody>
          <a:bodyPr wrap="square" rtlCol="0">
            <a:spAutoFi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Two-leaf Watermilfoil</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304771" y="1798449"/>
            <a:ext cx="3208448" cy="369332"/>
          </a:xfrm>
          <a:prstGeom prst="rect">
            <a:avLst/>
          </a:prstGeom>
          <a:noFill/>
        </p:spPr>
        <p:txBody>
          <a:bodyPr wrap="square" rtlCol="0">
            <a:spAutoFi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Parrot’s-feather</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18" name="Picture 17"/>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70108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Parrot’s-feather</a:t>
            </a:r>
            <a:b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6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Myriophyllum aquaticum</a:t>
            </a:r>
            <a:endParaRPr lang="en-GB" sz="1600" b="1" i="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sp>
        <p:nvSpPr>
          <p:cNvPr id="11" name="Content Placeholder 2"/>
          <p:cNvSpPr txBox="1">
            <a:spLocks/>
          </p:cNvSpPr>
          <p:nvPr/>
        </p:nvSpPr>
        <p:spPr>
          <a:xfrm>
            <a:off x="628650" y="1825625"/>
            <a:ext cx="69331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Content Placeholder 2"/>
          <p:cNvSpPr txBox="1">
            <a:spLocks/>
          </p:cNvSpPr>
          <p:nvPr/>
        </p:nvSpPr>
        <p:spPr>
          <a:xfrm>
            <a:off x="628649" y="1767858"/>
            <a:ext cx="7450825" cy="3343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Native to south America.</a:t>
            </a:r>
          </a:p>
          <a:p>
            <a:r>
              <a:rPr lang="en-GB" sz="2400" dirty="0" smtClean="0">
                <a:latin typeface="Segoe UI" panose="020B0502040204020203" pitchFamily="34" charset="0"/>
                <a:ea typeface="Segoe UI" panose="020B0502040204020203" pitchFamily="34" charset="0"/>
                <a:cs typeface="Segoe UI" panose="020B0502040204020203" pitchFamily="34" charset="0"/>
              </a:rPr>
              <a:t>Established and spreading rapidly in southern England. Has been growing in the wild since 1960.</a:t>
            </a:r>
          </a:p>
          <a:p>
            <a:r>
              <a:rPr lang="en-GB" sz="2400" dirty="0" smtClean="0">
                <a:latin typeface="Segoe UI" panose="020B0502040204020203" pitchFamily="34" charset="0"/>
                <a:ea typeface="Segoe UI" panose="020B0502040204020203" pitchFamily="34" charset="0"/>
                <a:cs typeface="Segoe UI" panose="020B0502040204020203" pitchFamily="34" charset="0"/>
              </a:rPr>
              <a:t>Present in garden ponds where it is likely fragments of stems are translocated, either by wildlife or from garden throw-outs.</a:t>
            </a:r>
          </a:p>
          <a:p>
            <a:r>
              <a:rPr lang="en-GB" sz="2400" dirty="0" smtClean="0">
                <a:latin typeface="Segoe UI" panose="020B0502040204020203" pitchFamily="34" charset="0"/>
                <a:ea typeface="Segoe UI" panose="020B0502040204020203" pitchFamily="34" charset="0"/>
                <a:cs typeface="Segoe UI" panose="020B0502040204020203" pitchFamily="34" charset="0"/>
              </a:rPr>
              <a:t>Prefers sheltered and nutrient-rich water bodies e.g. ponds and ditches but also reservoirs, canals and other water bodies.</a:t>
            </a:r>
          </a:p>
          <a:p>
            <a:endParaRPr lang="en-GB" sz="1600" dirty="0" smtClean="0">
              <a:latin typeface="Segoe UI" panose="020B0502040204020203" pitchFamily="34" charset="0"/>
              <a:ea typeface="Segoe UI" panose="020B0502040204020203" pitchFamily="34" charset="0"/>
              <a:cs typeface="Segoe UI" panose="020B0502040204020203" pitchFamily="34" charset="0"/>
            </a:endParaRPr>
          </a:p>
          <a:p>
            <a:endParaRPr lang="en-GB" sz="1600" dirty="0" smtClean="0">
              <a:latin typeface="Segoe UI" panose="020B0502040204020203" pitchFamily="34" charset="0"/>
              <a:ea typeface="Segoe UI" panose="020B0502040204020203" pitchFamily="34" charset="0"/>
              <a:cs typeface="Segoe UI" panose="020B0502040204020203" pitchFamily="34" charset="0"/>
            </a:endParaRPr>
          </a:p>
          <a:p>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60648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246580" y="287115"/>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Invasive Non-Native Aquatic Plants</a:t>
            </a:r>
            <a:endPar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7170" name="Picture 2" descr="DSC_726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791009" y="1837342"/>
            <a:ext cx="5140959" cy="3413144"/>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a:xfrm>
            <a:off x="246580" y="1811699"/>
            <a:ext cx="3410216" cy="3429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Segoe UI" panose="020B0502040204020203" pitchFamily="34" charset="0"/>
                <a:ea typeface="Segoe UI" panose="020B0502040204020203" pitchFamily="34" charset="0"/>
                <a:cs typeface="Segoe UI" panose="020B0502040204020203" pitchFamily="34" charset="0"/>
              </a:rPr>
              <a:t>Impacts:</a:t>
            </a:r>
          </a:p>
          <a:p>
            <a:r>
              <a:rPr lang="en-GB" sz="2400" dirty="0" smtClean="0">
                <a:latin typeface="Segoe UI" panose="020B0502040204020203" pitchFamily="34" charset="0"/>
                <a:ea typeface="Segoe UI" panose="020B0502040204020203" pitchFamily="34" charset="0"/>
                <a:cs typeface="Segoe UI" panose="020B0502040204020203" pitchFamily="34" charset="0"/>
              </a:rPr>
              <a:t>Out-compete native vegetation and clogs up waterways.</a:t>
            </a:r>
          </a:p>
          <a:p>
            <a:r>
              <a:rPr lang="en-GB" sz="2400" dirty="0" smtClean="0">
                <a:latin typeface="Segoe UI" panose="020B0502040204020203" pitchFamily="34" charset="0"/>
                <a:ea typeface="Segoe UI" panose="020B0502040204020203" pitchFamily="34" charset="0"/>
                <a:cs typeface="Segoe UI" panose="020B0502040204020203" pitchFamily="34" charset="0"/>
              </a:rPr>
              <a:t>Reduce light and oxygen in the aquatic environment</a:t>
            </a:r>
          </a:p>
          <a:p>
            <a:pPr marL="0" indent="0">
              <a:buNone/>
            </a:pPr>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8133280" y="5304806"/>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208074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Reporting</a:t>
            </a:r>
            <a:endPar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Content Placeholder 2"/>
          <p:cNvSpPr txBox="1">
            <a:spLocks/>
          </p:cNvSpPr>
          <p:nvPr/>
        </p:nvSpPr>
        <p:spPr>
          <a:xfrm>
            <a:off x="439220" y="1292828"/>
            <a:ext cx="69331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Any sightings </a:t>
            </a:r>
            <a:r>
              <a:rPr lang="en-GB" sz="2400" dirty="0" smtClean="0">
                <a:latin typeface="Segoe UI" panose="020B0502040204020203" pitchFamily="34" charset="0"/>
                <a:ea typeface="Segoe UI" panose="020B0502040204020203" pitchFamily="34" charset="0"/>
                <a:cs typeface="Segoe UI" panose="020B0502040204020203" pitchFamily="34" charset="0"/>
              </a:rPr>
              <a:t>of Carolina Fanwort, Water Primrose, Two-leaf Variable Watermilfoil or Parrot’s Feather </a:t>
            </a:r>
            <a:r>
              <a:rPr lang="en-GB" sz="2400" dirty="0">
                <a:latin typeface="Segoe UI" panose="020B0502040204020203" pitchFamily="34" charset="0"/>
                <a:ea typeface="Segoe UI" panose="020B0502040204020203" pitchFamily="34" charset="0"/>
                <a:cs typeface="Segoe UI" panose="020B0502040204020203" pitchFamily="34" charset="0"/>
              </a:rPr>
              <a:t>in the UK </a:t>
            </a:r>
            <a:r>
              <a:rPr lang="en-GB" sz="2400" dirty="0">
                <a:solidFill>
                  <a:srgbClr val="FF0000"/>
                </a:solidFill>
                <a:latin typeface="Segoe UI" panose="020B0502040204020203" pitchFamily="34" charset="0"/>
                <a:ea typeface="Segoe UI" panose="020B0502040204020203" pitchFamily="34" charset="0"/>
                <a:cs typeface="Segoe UI" panose="020B0502040204020203" pitchFamily="34" charset="0"/>
              </a:rPr>
              <a:t>should be reported</a:t>
            </a:r>
            <a:r>
              <a:rPr lang="en-GB" sz="2400" dirty="0">
                <a:latin typeface="Segoe UI" panose="020B0502040204020203" pitchFamily="34" charset="0"/>
                <a:ea typeface="Segoe UI" panose="020B0502040204020203" pitchFamily="34" charset="0"/>
                <a:cs typeface="Segoe UI" panose="020B0502040204020203" pitchFamily="34" charset="0"/>
              </a:rPr>
              <a:t> – with a photograph and accurate location if possible.</a:t>
            </a:r>
          </a:p>
          <a:p>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Report sightings by using </a:t>
            </a:r>
            <a:r>
              <a:rPr lang="en-GB" sz="2400" dirty="0" err="1">
                <a:solidFill>
                  <a:srgbClr val="FF0000"/>
                </a:solidFill>
                <a:latin typeface="Segoe UI" panose="020B0502040204020203" pitchFamily="34" charset="0"/>
                <a:ea typeface="Segoe UI" panose="020B0502040204020203" pitchFamily="34" charset="0"/>
                <a:cs typeface="Segoe UI" panose="020B0502040204020203" pitchFamily="34" charset="0"/>
              </a:rPr>
              <a:t>iRecord</a:t>
            </a:r>
            <a:r>
              <a:rPr lang="en-GB" sz="2400" dirty="0">
                <a:latin typeface="Segoe UI" panose="020B0502040204020203" pitchFamily="34" charset="0"/>
                <a:ea typeface="Segoe UI" panose="020B0502040204020203" pitchFamily="34" charset="0"/>
                <a:cs typeface="Segoe UI" panose="020B0502040204020203" pitchFamily="34" charset="0"/>
              </a:rPr>
              <a:t> (</a:t>
            </a:r>
            <a:r>
              <a:rPr lang="en-GB" sz="2400" u="sng" dirty="0">
                <a:latin typeface="Segoe UI" panose="020B0502040204020203" pitchFamily="34" charset="0"/>
                <a:ea typeface="Segoe UI" panose="020B0502040204020203" pitchFamily="34" charset="0"/>
                <a:cs typeface="Segoe UI" panose="020B0502040204020203" pitchFamily="34" charset="0"/>
                <a:hlinkClick r:id="rId9"/>
              </a:rPr>
              <a:t>https://www.brc.ac.uk/irecord/ </a:t>
            </a:r>
            <a:r>
              <a:rPr lang="en-GB" sz="2400" dirty="0">
                <a:latin typeface="Segoe UI" panose="020B0502040204020203" pitchFamily="34" charset="0"/>
                <a:ea typeface="Segoe UI" panose="020B0502040204020203" pitchFamily="34" charset="0"/>
                <a:cs typeface="Segoe UI" panose="020B0502040204020203" pitchFamily="34" charset="0"/>
              </a:rPr>
              <a:t>or the </a:t>
            </a:r>
            <a:r>
              <a:rPr lang="en-GB" sz="2400" dirty="0" err="1">
                <a:solidFill>
                  <a:srgbClr val="006699"/>
                </a:solidFill>
                <a:latin typeface="Segoe UI" panose="020B0502040204020203" pitchFamily="34" charset="0"/>
                <a:ea typeface="Segoe UI" panose="020B0502040204020203" pitchFamily="34" charset="0"/>
                <a:cs typeface="Segoe UI" panose="020B0502040204020203" pitchFamily="34" charset="0"/>
              </a:rPr>
              <a:t>iRecord</a:t>
            </a:r>
            <a:r>
              <a:rPr lang="en-GB" sz="2400" dirty="0">
                <a:solidFill>
                  <a:srgbClr val="006699"/>
                </a:solidFill>
                <a:latin typeface="Segoe UI" panose="020B0502040204020203" pitchFamily="34" charset="0"/>
                <a:ea typeface="Segoe UI" panose="020B0502040204020203" pitchFamily="34" charset="0"/>
                <a:cs typeface="Segoe UI" panose="020B0502040204020203" pitchFamily="34" charset="0"/>
              </a:rPr>
              <a:t> app</a:t>
            </a:r>
            <a:r>
              <a:rPr lang="en-GB" sz="2400" dirty="0">
                <a:latin typeface="Segoe UI" panose="020B0502040204020203" pitchFamily="34" charset="0"/>
                <a:ea typeface="Segoe UI" panose="020B0502040204020203" pitchFamily="34" charset="0"/>
                <a:cs typeface="Segoe UI" panose="020B0502040204020203" pitchFamily="34" charset="0"/>
              </a:rPr>
              <a:t>)</a:t>
            </a:r>
            <a:r>
              <a:rPr lang="en-GB" sz="2400" dirty="0">
                <a:solidFill>
                  <a:srgbClr val="006699"/>
                </a:solidFill>
                <a:latin typeface="Segoe UI" panose="020B0502040204020203" pitchFamily="34" charset="0"/>
                <a:ea typeface="Segoe UI" panose="020B0502040204020203" pitchFamily="34" charset="0"/>
                <a:cs typeface="Segoe UI" panose="020B0502040204020203" pitchFamily="34" charset="0"/>
              </a:rPr>
              <a:t> </a:t>
            </a:r>
            <a:r>
              <a:rPr lang="en-GB" sz="2400" dirty="0">
                <a:latin typeface="Segoe UI" panose="020B0502040204020203" pitchFamily="34" charset="0"/>
                <a:ea typeface="Segoe UI" panose="020B0502040204020203" pitchFamily="34" charset="0"/>
                <a:cs typeface="Segoe UI" panose="020B0502040204020203" pitchFamily="34" charset="0"/>
              </a:rPr>
              <a:t>or by emailing </a:t>
            </a:r>
            <a:r>
              <a:rPr lang="en-GB" sz="2400" u="sng" dirty="0" smtClean="0">
                <a:latin typeface="Segoe UI" panose="020B0502040204020203" pitchFamily="34" charset="0"/>
                <a:ea typeface="Segoe UI" panose="020B0502040204020203" pitchFamily="34" charset="0"/>
                <a:cs typeface="Segoe UI" panose="020B0502040204020203" pitchFamily="34" charset="0"/>
                <a:hlinkClick r:id="rId10"/>
              </a:rPr>
              <a:t>alertnonnative@ceh.ac.uk</a:t>
            </a:r>
            <a:endParaRPr lang="en-GB" sz="2400" u="sng"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94268" y="2353874"/>
            <a:ext cx="845945" cy="2229247"/>
          </a:xfrm>
          <a:prstGeom prst="rect">
            <a:avLst/>
          </a:prstGeom>
        </p:spPr>
      </p:pic>
    </p:spTree>
    <p:extLst>
      <p:ext uri="{BB962C8B-B14F-4D97-AF65-F5344CB8AC3E}">
        <p14:creationId xmlns:p14="http://schemas.microsoft.com/office/powerpoint/2010/main" val="2923622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257" y="1365336"/>
            <a:ext cx="6933130" cy="4351338"/>
          </a:xfrm>
        </p:spPr>
        <p:txBody>
          <a:bodyPr/>
          <a:lstStyle/>
          <a:p>
            <a:pPr marL="0" indent="0">
              <a:buNone/>
            </a:pPr>
            <a:r>
              <a:rPr lang="en-GB" dirty="0" smtClean="0">
                <a:latin typeface="Segoe UI" panose="020B0502040204020203" pitchFamily="34" charset="0"/>
                <a:ea typeface="Segoe UI" panose="020B0502040204020203" pitchFamily="34" charset="0"/>
                <a:cs typeface="Segoe UI" panose="020B0502040204020203" pitchFamily="34" charset="0"/>
              </a:rPr>
              <a:t>This presentation will cover the following invasive non-native plant species:</a:t>
            </a:r>
          </a:p>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Carolina Fanwort</a:t>
            </a:r>
          </a:p>
          <a:p>
            <a:r>
              <a:rPr lang="en-GB" dirty="0" smtClean="0">
                <a:latin typeface="Segoe UI" panose="020B0502040204020203" pitchFamily="34" charset="0"/>
                <a:ea typeface="Segoe UI" panose="020B0502040204020203" pitchFamily="34" charset="0"/>
                <a:cs typeface="Segoe UI" panose="020B0502040204020203" pitchFamily="34" charset="0"/>
              </a:rPr>
              <a:t>Water Primrose</a:t>
            </a:r>
          </a:p>
          <a:p>
            <a:r>
              <a:rPr lang="en-GB" dirty="0" smtClean="0">
                <a:latin typeface="Segoe UI" panose="020B0502040204020203" pitchFamily="34" charset="0"/>
                <a:ea typeface="Segoe UI" panose="020B0502040204020203" pitchFamily="34" charset="0"/>
                <a:cs typeface="Segoe UI" panose="020B0502040204020203" pitchFamily="34" charset="0"/>
              </a:rPr>
              <a:t>Two Leaf </a:t>
            </a:r>
            <a:r>
              <a:rPr lang="en-GB" dirty="0">
                <a:latin typeface="Segoe UI" panose="020B0502040204020203" pitchFamily="34" charset="0"/>
                <a:ea typeface="Segoe UI" panose="020B0502040204020203" pitchFamily="34" charset="0"/>
                <a:cs typeface="Segoe UI" panose="020B0502040204020203" pitchFamily="34" charset="0"/>
              </a:rPr>
              <a:t>W</a:t>
            </a:r>
            <a:r>
              <a:rPr lang="en-GB" dirty="0" smtClean="0">
                <a:latin typeface="Segoe UI" panose="020B0502040204020203" pitchFamily="34" charset="0"/>
                <a:ea typeface="Segoe UI" panose="020B0502040204020203" pitchFamily="34" charset="0"/>
                <a:cs typeface="Segoe UI" panose="020B0502040204020203" pitchFamily="34" charset="0"/>
              </a:rPr>
              <a:t>ater Milfoil</a:t>
            </a:r>
          </a:p>
          <a:p>
            <a:r>
              <a:rPr lang="en-GB" dirty="0" smtClean="0">
                <a:latin typeface="Segoe UI" panose="020B0502040204020203" pitchFamily="34" charset="0"/>
                <a:ea typeface="Segoe UI" panose="020B0502040204020203" pitchFamily="34" charset="0"/>
                <a:cs typeface="Segoe UI" panose="020B0502040204020203" pitchFamily="34" charset="0"/>
              </a:rPr>
              <a:t>Parrot’s Feather</a:t>
            </a:r>
          </a:p>
          <a:p>
            <a:pPr marL="0" indent="0">
              <a:buNone/>
            </a:pPr>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2051" name="Picture 3" descr="NNSS_Image_246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72893" y="1990478"/>
            <a:ext cx="1131887" cy="1127125"/>
          </a:xfrm>
          <a:prstGeom prst="roundRect">
            <a:avLst>
              <a:gd name="adj" fmla="val 6949"/>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38100" algn="ctr">
                <a:solidFill>
                  <a:srgbClr val="006983"/>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descr="NNSS_Image_34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74480" y="3563561"/>
            <a:ext cx="1130300" cy="1127125"/>
          </a:xfrm>
          <a:prstGeom prst="roundRect">
            <a:avLst>
              <a:gd name="adj" fmla="val 6949"/>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38100" algn="ctr">
                <a:solidFill>
                  <a:srgbClr val="006983"/>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6" descr="RAPID (Full Colou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72893" y="5029097"/>
            <a:ext cx="1147866" cy="1147866"/>
          </a:xfrm>
          <a:prstGeom prst="round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1855" y="2759753"/>
            <a:ext cx="1930933" cy="1930933"/>
          </a:xfrm>
          <a:prstGeom prst="rect">
            <a:avLst/>
          </a:prstGeom>
        </p:spPr>
      </p:pic>
      <p:sp>
        <p:nvSpPr>
          <p:cNvPr id="8" name="Title 1"/>
          <p:cNvSpPr>
            <a:spLocks noGrp="1"/>
          </p:cNvSpPr>
          <p:nvPr>
            <p:ph type="title"/>
          </p:nvPr>
        </p:nvSpPr>
        <p:spPr>
          <a:xfrm>
            <a:off x="151864" y="65335"/>
            <a:ext cx="7886700" cy="1325563"/>
          </a:xfrm>
        </p:spPr>
        <p:txBody>
          <a:bodyPr>
            <a:normAutofit/>
          </a:bodyPr>
          <a:lstStyle/>
          <a:p>
            <a:r>
              <a:rPr lang="en-GB" sz="32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Invasive Non-Native Species (INNS)</a:t>
            </a:r>
            <a:endParaRPr lang="en-GB" sz="32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6739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111662" y="267497"/>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Carolina Fanwort (Water-shield)</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Cabomba caroliniana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322333" y="3539173"/>
            <a:ext cx="1476532" cy="830997"/>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Can appear tubular underwater</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153478" y="1852671"/>
            <a:ext cx="1885117" cy="1077218"/>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Fully submerged perennial plant – can grow up to 2 metres in length</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6128435" y="2036307"/>
            <a:ext cx="1946276" cy="584775"/>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Finely divided, fan-shaped leaves</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2049" name="TextBox 2048"/>
          <p:cNvSpPr txBox="1"/>
          <p:nvPr/>
        </p:nvSpPr>
        <p:spPr>
          <a:xfrm>
            <a:off x="5941563" y="4568253"/>
            <a:ext cx="2488223" cy="830997"/>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Leaves usually grow in opposite pairs, not in whorls</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027" name="Picture 3" descr="cabomba2 OB 25-6-08"/>
          <p:cNvPicPr>
            <a:picLocks noChangeAspect="1" noChangeArrowheads="1"/>
          </p:cNvPicPr>
          <p:nvPr/>
        </p:nvPicPr>
        <p:blipFill>
          <a:blip r:embed="rId9" cstate="screen">
            <a:lum bright="6000" contrast="6000"/>
            <a:extLst>
              <a:ext uri="{28A0092B-C50C-407E-A947-70E740481C1C}">
                <a14:useLocalDpi xmlns:a14="http://schemas.microsoft.com/office/drawing/2010/main"/>
              </a:ext>
            </a:extLst>
          </a:blip>
          <a:srcRect/>
          <a:stretch>
            <a:fillRect/>
          </a:stretch>
        </p:blipFill>
        <p:spPr bwMode="auto">
          <a:xfrm>
            <a:off x="2301550" y="1518613"/>
            <a:ext cx="2810814" cy="3805252"/>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PICT001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157624" y="2773636"/>
            <a:ext cx="1946276" cy="1555751"/>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 name="TextBox 16"/>
          <p:cNvSpPr txBox="1"/>
          <p:nvPr/>
        </p:nvSpPr>
        <p:spPr>
          <a:xfrm>
            <a:off x="7130762" y="4297275"/>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3656796" y="5348993"/>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18"/>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126853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l="3320" r="7042" b="47276"/>
          <a:stretch>
            <a:fillRect/>
          </a:stretch>
        </p:blipFill>
        <p:spPr bwMode="auto">
          <a:xfrm>
            <a:off x="467176" y="4036915"/>
            <a:ext cx="3504822" cy="160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91399" y="160494"/>
            <a:ext cx="7886700" cy="1325563"/>
          </a:xfrm>
        </p:spPr>
        <p:txBody>
          <a:bodyPr>
            <a:normAutofit/>
          </a:bodyPr>
          <a:lstStyle/>
          <a:p>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Carolina </a:t>
            </a:r>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Fanwort (Water-shield)</a:t>
            </a:r>
            <a:r>
              <a:rPr lang="en-GB" sz="54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54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a:solidFill>
                  <a:srgbClr val="00728F"/>
                </a:solidFill>
                <a:latin typeface="Segoe UI" panose="020B0502040204020203" pitchFamily="34" charset="0"/>
                <a:ea typeface="Segoe UI" panose="020B0502040204020203" pitchFamily="34" charset="0"/>
                <a:cs typeface="Segoe UI" panose="020B0502040204020203" pitchFamily="34" charset="0"/>
              </a:rPr>
              <a:t>Cabomba caroliniana</a:t>
            </a:r>
          </a:p>
        </p:txBody>
      </p:sp>
      <p:pic>
        <p:nvPicPr>
          <p:cNvPr id="4" name="Content Placeholder 3"/>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grpSp>
        <p:nvGrpSpPr>
          <p:cNvPr id="10" name="Group 5"/>
          <p:cNvGrpSpPr>
            <a:grpSpLocks/>
          </p:cNvGrpSpPr>
          <p:nvPr/>
        </p:nvGrpSpPr>
        <p:grpSpPr bwMode="auto">
          <a:xfrm>
            <a:off x="157001" y="1503140"/>
            <a:ext cx="4275693" cy="2162490"/>
            <a:chOff x="106620223" y="106348941"/>
            <a:chExt cx="4605056" cy="2631578"/>
          </a:xfrm>
        </p:grpSpPr>
        <p:pic>
          <p:nvPicPr>
            <p:cNvPr id="12"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l="4938" r="11107" b="48715"/>
            <a:stretch>
              <a:fillRect/>
            </a:stretch>
          </p:blipFill>
          <p:spPr bwMode="auto">
            <a:xfrm>
              <a:off x="107073279" y="107108049"/>
              <a:ext cx="4152000" cy="1872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7"/>
            <p:cNvSpPr txBox="1">
              <a:spLocks noChangeArrowheads="1"/>
            </p:cNvSpPr>
            <p:nvPr/>
          </p:nvSpPr>
          <p:spPr bwMode="auto">
            <a:xfrm>
              <a:off x="106620223" y="106348941"/>
              <a:ext cx="1891928" cy="847092"/>
            </a:xfrm>
            <a:prstGeom prst="roundRect">
              <a:avLst/>
            </a:prstGeom>
            <a:solidFill>
              <a:srgbClr val="EAEFF7"/>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effectLst/>
                  <a:latin typeface="Segoe UI" panose="020B0502040204020203" pitchFamily="34" charset="0"/>
                  <a:ea typeface="Segoe UI" panose="020B0502040204020203" pitchFamily="34" charset="0"/>
                  <a:cs typeface="Segoe UI" panose="020B0502040204020203" pitchFamily="34" charset="0"/>
                </a:rPr>
                <a:t>Water-milfoil species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effectLst/>
                  <a:latin typeface="Segoe UI" panose="020B0502040204020203" pitchFamily="34" charset="0"/>
                  <a:ea typeface="Segoe UI" panose="020B0502040204020203" pitchFamily="34" charset="0"/>
                  <a:cs typeface="Segoe UI" panose="020B0502040204020203" pitchFamily="34" charset="0"/>
                </a:rPr>
                <a:t>Native and non-native </a:t>
              </a:r>
              <a:endParaRPr kumimoji="0" lang="en-GB" altLang="en-US" sz="1200" b="0" i="0" u="none" strike="noStrike" cap="none" normalizeH="0" baseline="0" dirty="0" smtClean="0">
                <a:ln>
                  <a:noFill/>
                </a:ln>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effectLst/>
                  <a:latin typeface="Segoe UI" panose="020B0502040204020203" pitchFamily="34" charset="0"/>
                  <a:ea typeface="Segoe UI" panose="020B0502040204020203" pitchFamily="34" charset="0"/>
                  <a:cs typeface="Segoe UI" panose="020B0502040204020203" pitchFamily="34" charset="0"/>
                </a:rPr>
                <a:t>(</a:t>
              </a:r>
              <a:r>
                <a:rPr kumimoji="0" lang="en-GB" altLang="en-US" sz="1100" b="1" i="1" u="none" strike="noStrike" cap="none" normalizeH="0" baseline="0" dirty="0" err="1" smtClean="0">
                  <a:ln>
                    <a:noFill/>
                  </a:ln>
                  <a:effectLst/>
                  <a:latin typeface="Segoe UI" panose="020B0502040204020203" pitchFamily="34" charset="0"/>
                  <a:ea typeface="Segoe UI" panose="020B0502040204020203" pitchFamily="34" charset="0"/>
                  <a:cs typeface="Segoe UI" panose="020B0502040204020203" pitchFamily="34" charset="0"/>
                </a:rPr>
                <a:t>Myriophyllum</a:t>
              </a:r>
              <a:r>
                <a:rPr kumimoji="0" lang="en-GB" altLang="en-US" sz="1100" b="1" i="1" u="none" strike="noStrike" cap="none" normalizeH="0" baseline="0" dirty="0" smtClean="0">
                  <a:ln>
                    <a:noFill/>
                  </a:ln>
                  <a:effectLst/>
                  <a:latin typeface="Segoe UI" panose="020B0502040204020203" pitchFamily="34" charset="0"/>
                  <a:ea typeface="Segoe UI" panose="020B0502040204020203" pitchFamily="34" charset="0"/>
                  <a:cs typeface="Segoe UI" panose="020B0502040204020203" pitchFamily="34" charset="0"/>
                </a:rPr>
                <a:t> </a:t>
              </a:r>
              <a:r>
                <a:rPr kumimoji="0" lang="en-GB" altLang="en-US" sz="1100" b="1" i="0" u="none" strike="noStrike" cap="none" normalizeH="0" baseline="0" dirty="0" smtClean="0">
                  <a:ln>
                    <a:noFill/>
                  </a:ln>
                  <a:effectLst/>
                  <a:latin typeface="Segoe UI" panose="020B0502040204020203" pitchFamily="34" charset="0"/>
                  <a:ea typeface="Segoe UI" panose="020B0502040204020203" pitchFamily="34" charset="0"/>
                  <a:cs typeface="Segoe UI" panose="020B0502040204020203" pitchFamily="34" charset="0"/>
                </a:rPr>
                <a:t>species</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a:t>
              </a:r>
              <a:endParaRPr kumimoji="0" lang="en-US" altLang="en-US" sz="11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4" name="Text Box 8"/>
            <p:cNvSpPr txBox="1">
              <a:spLocks noChangeArrowheads="1"/>
            </p:cNvSpPr>
            <p:nvPr/>
          </p:nvSpPr>
          <p:spPr bwMode="auto">
            <a:xfrm>
              <a:off x="109986680" y="106635083"/>
              <a:ext cx="1185161" cy="31429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Leaves are herring-bone shaped</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6" name="Text Box 9"/>
            <p:cNvSpPr txBox="1">
              <a:spLocks noChangeArrowheads="1"/>
            </p:cNvSpPr>
            <p:nvPr/>
          </p:nvSpPr>
          <p:spPr bwMode="auto">
            <a:xfrm>
              <a:off x="108612359" y="106714065"/>
              <a:ext cx="1020403" cy="49628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Leaves in whorls along stem</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9" name="Line 10"/>
            <p:cNvSpPr>
              <a:spLocks noChangeShapeType="1"/>
            </p:cNvSpPr>
            <p:nvPr/>
          </p:nvSpPr>
          <p:spPr bwMode="auto">
            <a:xfrm flipH="1">
              <a:off x="109496708" y="107365288"/>
              <a:ext cx="612000" cy="576000"/>
            </a:xfrm>
            <a:prstGeom prst="line">
              <a:avLst/>
            </a:prstGeom>
            <a:noFill/>
            <a:ln w="12700" algn="ctr">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0" name="Line 11"/>
            <p:cNvSpPr>
              <a:spLocks noChangeShapeType="1"/>
            </p:cNvSpPr>
            <p:nvPr/>
          </p:nvSpPr>
          <p:spPr bwMode="auto">
            <a:xfrm>
              <a:off x="108916765" y="107513842"/>
              <a:ext cx="180000" cy="360000"/>
            </a:xfrm>
            <a:prstGeom prst="line">
              <a:avLst/>
            </a:prstGeom>
            <a:noFill/>
            <a:ln w="12700" algn="ctr">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sp>
        <p:nvSpPr>
          <p:cNvPr id="23" name="Text Box 12"/>
          <p:cNvSpPr txBox="1">
            <a:spLocks noChangeArrowheads="1"/>
          </p:cNvSpPr>
          <p:nvPr/>
        </p:nvSpPr>
        <p:spPr bwMode="auto">
          <a:xfrm>
            <a:off x="1859546" y="3722590"/>
            <a:ext cx="985957" cy="3143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Leaves in pairs along the stem</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5" name="Text Box 13"/>
          <p:cNvSpPr txBox="1">
            <a:spLocks noChangeArrowheads="1"/>
          </p:cNvSpPr>
          <p:nvPr/>
        </p:nvSpPr>
        <p:spPr bwMode="auto">
          <a:xfrm>
            <a:off x="2885991" y="3708160"/>
            <a:ext cx="1145504" cy="43180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Finely divided, fan-shaped leaves</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31" name="Line 10"/>
          <p:cNvSpPr>
            <a:spLocks noChangeShapeType="1"/>
          </p:cNvSpPr>
          <p:nvPr/>
        </p:nvSpPr>
        <p:spPr bwMode="auto">
          <a:xfrm flipH="1">
            <a:off x="1500446" y="4226257"/>
            <a:ext cx="305217" cy="272173"/>
          </a:xfrm>
          <a:prstGeom prst="line">
            <a:avLst/>
          </a:prstGeom>
          <a:noFill/>
          <a:ln w="12700" algn="ctr">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2" name="Line 10"/>
          <p:cNvSpPr>
            <a:spLocks noChangeShapeType="1"/>
          </p:cNvSpPr>
          <p:nvPr/>
        </p:nvSpPr>
        <p:spPr bwMode="auto">
          <a:xfrm flipH="1">
            <a:off x="2417845" y="4210383"/>
            <a:ext cx="432427" cy="338873"/>
          </a:xfrm>
          <a:prstGeom prst="line">
            <a:avLst/>
          </a:prstGeom>
          <a:noFill/>
          <a:ln w="12700" algn="ctr">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2062" name="Picture 14"/>
          <p:cNvPicPr>
            <a:picLocks noChangeAspect="1" noChangeArrowheads="1"/>
          </p:cNvPicPr>
          <p:nvPr/>
        </p:nvPicPr>
        <p:blipFill>
          <a:blip r:embed="rId3" cstate="screen">
            <a:extLst>
              <a:ext uri="{28A0092B-C50C-407E-A947-70E740481C1C}">
                <a14:useLocalDpi xmlns:a14="http://schemas.microsoft.com/office/drawing/2010/main"/>
              </a:ext>
            </a:extLst>
          </a:blip>
          <a:srcRect l="3215" t="47440" r="5171"/>
          <a:stretch>
            <a:fillRect/>
          </a:stretch>
        </p:blipFill>
        <p:spPr bwMode="auto">
          <a:xfrm>
            <a:off x="4978372" y="1928589"/>
            <a:ext cx="3600000" cy="1574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6" name="Text Box 15"/>
          <p:cNvSpPr txBox="1">
            <a:spLocks noChangeArrowheads="1"/>
          </p:cNvSpPr>
          <p:nvPr/>
        </p:nvSpPr>
        <p:spPr bwMode="auto">
          <a:xfrm>
            <a:off x="4517123" y="1493942"/>
            <a:ext cx="1902346" cy="706796"/>
          </a:xfrm>
          <a:prstGeom prst="roundRect">
            <a:avLst/>
          </a:prstGeom>
          <a:solidFill>
            <a:srgbClr val="006699"/>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Water Crow-foot specie</a:t>
            </a:r>
            <a:r>
              <a:rPr kumimoji="0" lang="en-GB" altLang="en-US" sz="11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Native</a:t>
            </a:r>
            <a:r>
              <a:rPr kumimoji="0" lang="en-GB" altLang="en-US" sz="8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a:t>
            </a:r>
            <a:r>
              <a:rPr kumimoji="0" lang="en-GB" altLang="en-US" sz="1100" b="1" i="1" u="none" strike="noStrike" cap="none" normalizeH="0" baseline="0" dirty="0" err="1"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Ranunculus</a:t>
            </a:r>
            <a:r>
              <a:rPr kumimoji="0" lang="en-GB" altLang="en-US" sz="1100" b="1" i="1"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r>
              <a:rPr kumimoji="0" lang="en-GB" altLang="en-US" sz="11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species)</a:t>
            </a:r>
            <a:endParaRPr kumimoji="0" lang="en-US" altLang="en-US" sz="11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7" name="Text Box 16"/>
          <p:cNvSpPr txBox="1">
            <a:spLocks noChangeArrowheads="1"/>
          </p:cNvSpPr>
          <p:nvPr/>
        </p:nvSpPr>
        <p:spPr bwMode="auto">
          <a:xfrm>
            <a:off x="6624442" y="1837711"/>
            <a:ext cx="2398536" cy="43180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Finely divided, fan- shaped leaves</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8" name="Text Box 17"/>
          <p:cNvSpPr txBox="1">
            <a:spLocks noChangeArrowheads="1"/>
          </p:cNvSpPr>
          <p:nvPr/>
        </p:nvSpPr>
        <p:spPr bwMode="auto">
          <a:xfrm>
            <a:off x="7777487" y="2813668"/>
            <a:ext cx="1209647" cy="3444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Leaves alternate along the stem</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2066" name="Picture 18"/>
          <p:cNvPicPr>
            <a:picLocks noChangeAspect="1" noChangeArrowheads="1"/>
          </p:cNvPicPr>
          <p:nvPr/>
        </p:nvPicPr>
        <p:blipFill>
          <a:blip r:embed="rId10" cstate="screen">
            <a:extLst>
              <a:ext uri="{28A0092B-C50C-407E-A947-70E740481C1C}">
                <a14:useLocalDpi xmlns:a14="http://schemas.microsoft.com/office/drawing/2010/main"/>
              </a:ext>
            </a:extLst>
          </a:blip>
          <a:srcRect l="10133" t="48039" r="9460" b="4744"/>
          <a:stretch>
            <a:fillRect/>
          </a:stretch>
        </p:blipFill>
        <p:spPr bwMode="auto">
          <a:xfrm>
            <a:off x="4978372" y="3995346"/>
            <a:ext cx="3403939" cy="147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9" name="Text Box 19"/>
          <p:cNvSpPr txBox="1">
            <a:spLocks noChangeArrowheads="1"/>
          </p:cNvSpPr>
          <p:nvPr/>
        </p:nvSpPr>
        <p:spPr bwMode="auto">
          <a:xfrm>
            <a:off x="4492191" y="3341529"/>
            <a:ext cx="1763713" cy="696095"/>
          </a:xfrm>
          <a:prstGeom prst="roundRect">
            <a:avLst/>
          </a:prstGeom>
          <a:solidFill>
            <a:srgbClr val="006699"/>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Hornwort species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Native </a:t>
            </a:r>
            <a:endParaRPr kumimoji="0" lang="en-GB" altLang="en-US" sz="1200" b="0"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a:t>
            </a:r>
            <a:r>
              <a:rPr kumimoji="0" lang="en-GB" altLang="en-US" sz="1100" b="1" i="1" u="none" strike="noStrike" cap="none" normalizeH="0" baseline="0" dirty="0" err="1"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Ceratophyllum</a:t>
            </a:r>
            <a:r>
              <a:rPr kumimoji="0" lang="en-GB" altLang="en-US" sz="1100" b="1" i="1"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r>
              <a:rPr kumimoji="0" lang="en-GB" altLang="en-US" sz="11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species)</a:t>
            </a:r>
            <a:endParaRPr kumimoji="0" lang="en-US" altLang="en-US" sz="11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30" name="Text Box 20"/>
          <p:cNvSpPr txBox="1">
            <a:spLocks noChangeArrowheads="1"/>
          </p:cNvSpPr>
          <p:nvPr/>
        </p:nvSpPr>
        <p:spPr bwMode="auto">
          <a:xfrm>
            <a:off x="6716600" y="3851769"/>
            <a:ext cx="863600" cy="3238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Leaves in whorls along stem</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048" name="Text Box 21"/>
          <p:cNvSpPr txBox="1">
            <a:spLocks noChangeArrowheads="1"/>
          </p:cNvSpPr>
          <p:nvPr/>
        </p:nvSpPr>
        <p:spPr bwMode="auto">
          <a:xfrm>
            <a:off x="7687508" y="5141578"/>
            <a:ext cx="1089053" cy="61585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Leaves </a:t>
            </a:r>
            <a:r>
              <a:rPr lang="en-GB" altLang="en-US"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have ends like</a:t>
            </a:r>
            <a:r>
              <a:rPr kumimoji="0" lang="en-GB" altLang="en-US" sz="12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tuning forks</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41" name="Line 10"/>
          <p:cNvSpPr>
            <a:spLocks noChangeShapeType="1"/>
          </p:cNvSpPr>
          <p:nvPr/>
        </p:nvSpPr>
        <p:spPr bwMode="auto">
          <a:xfrm flipH="1">
            <a:off x="6538443" y="2184431"/>
            <a:ext cx="367220" cy="213177"/>
          </a:xfrm>
          <a:prstGeom prst="line">
            <a:avLst/>
          </a:prstGeom>
          <a:noFill/>
          <a:ln w="12700" algn="ctr">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33" name="Picture 32"/>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
        <p:nvSpPr>
          <p:cNvPr id="7" name="Text Box 4"/>
          <p:cNvSpPr txBox="1">
            <a:spLocks noChangeArrowheads="1"/>
          </p:cNvSpPr>
          <p:nvPr/>
        </p:nvSpPr>
        <p:spPr bwMode="auto">
          <a:xfrm>
            <a:off x="150957" y="3331982"/>
            <a:ext cx="1631343" cy="704933"/>
          </a:xfrm>
          <a:prstGeom prst="roundRect">
            <a:avLst/>
          </a:prstGeom>
          <a:solidFill>
            <a:srgbClr val="006699"/>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Water-shield species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Non-native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1"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(Cabomba </a:t>
            </a:r>
            <a:r>
              <a:rPr kumimoji="0" lang="en-GB" altLang="en-US" sz="11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species)</a:t>
            </a:r>
          </a:p>
        </p:txBody>
      </p:sp>
    </p:spTree>
    <p:extLst>
      <p:ext uri="{BB962C8B-B14F-4D97-AF65-F5344CB8AC3E}">
        <p14:creationId xmlns:p14="http://schemas.microsoft.com/office/powerpoint/2010/main" val="172121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Carolina Fanwort (Water-shield)</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a:solidFill>
                  <a:srgbClr val="00728F"/>
                </a:solidFill>
                <a:latin typeface="Segoe UI" panose="020B0502040204020203" pitchFamily="34" charset="0"/>
                <a:ea typeface="Segoe UI" panose="020B0502040204020203" pitchFamily="34" charset="0"/>
                <a:cs typeface="Segoe UI" panose="020B0502040204020203" pitchFamily="34" charset="0"/>
              </a:rPr>
              <a:t>Cabomba caroliniana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sp>
        <p:nvSpPr>
          <p:cNvPr id="11" name="Content Placeholder 2"/>
          <p:cNvSpPr txBox="1">
            <a:spLocks/>
          </p:cNvSpPr>
          <p:nvPr/>
        </p:nvSpPr>
        <p:spPr>
          <a:xfrm>
            <a:off x="568184" y="1487488"/>
            <a:ext cx="6933130" cy="325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smtClean="0">
              <a:latin typeface="Segoe UI" panose="020B0502040204020203" pitchFamily="34" charset="0"/>
              <a:ea typeface="Segoe UI" panose="020B0502040204020203" pitchFamily="34" charset="0"/>
              <a:cs typeface="Segoe UI" panose="020B0502040204020203" pitchFamily="34" charset="0"/>
            </a:endParaRPr>
          </a:p>
          <a:p>
            <a:r>
              <a:rPr lang="en-GB" sz="2600" dirty="0" smtClean="0">
                <a:latin typeface="Segoe UI" panose="020B0502040204020203" pitchFamily="34" charset="0"/>
                <a:ea typeface="Segoe UI" panose="020B0502040204020203" pitchFamily="34" charset="0"/>
                <a:cs typeface="Segoe UI" panose="020B0502040204020203" pitchFamily="34" charset="0"/>
              </a:rPr>
              <a:t>First recorded in 1969 in the Forth and Clyde canal, and then in 1990 in the Basingstoke canal where it is still present.</a:t>
            </a:r>
          </a:p>
          <a:p>
            <a:r>
              <a:rPr lang="en-GB" sz="2600" dirty="0" smtClean="0">
                <a:latin typeface="Segoe UI" panose="020B0502040204020203" pitchFamily="34" charset="0"/>
                <a:ea typeface="Segoe UI" panose="020B0502040204020203" pitchFamily="34" charset="0"/>
                <a:cs typeface="Segoe UI" panose="020B0502040204020203" pitchFamily="34" charset="0"/>
              </a:rPr>
              <a:t>Popular aquarium plant, so introductions likely to come from intentional release.</a:t>
            </a:r>
          </a:p>
          <a:p>
            <a:r>
              <a:rPr lang="en-GB" sz="2600" dirty="0" smtClean="0">
                <a:latin typeface="Segoe UI" panose="020B0502040204020203" pitchFamily="34" charset="0"/>
                <a:ea typeface="Segoe UI" panose="020B0502040204020203" pitchFamily="34" charset="0"/>
                <a:cs typeface="Segoe UI" panose="020B0502040204020203" pitchFamily="34" charset="0"/>
              </a:rPr>
              <a:t>Can be found in ponds, canals, lakes and slow-moving rivers, growing down to 3m. </a:t>
            </a:r>
          </a:p>
          <a:p>
            <a:endParaRPr lang="en-GB" sz="1600" dirty="0" smtClean="0">
              <a:latin typeface="Segoe UI" panose="020B0502040204020203" pitchFamily="34" charset="0"/>
              <a:ea typeface="Segoe UI" panose="020B0502040204020203" pitchFamily="34" charset="0"/>
              <a:cs typeface="Segoe UI" panose="020B0502040204020203" pitchFamily="34" charset="0"/>
            </a:endParaRPr>
          </a:p>
          <a:p>
            <a:endParaRPr lang="en-GB" sz="1600" dirty="0" smtClean="0">
              <a:latin typeface="Segoe UI" panose="020B0502040204020203" pitchFamily="34" charset="0"/>
              <a:ea typeface="Segoe UI" panose="020B0502040204020203" pitchFamily="34" charset="0"/>
              <a:cs typeface="Segoe UI" panose="020B0502040204020203" pitchFamily="34" charset="0"/>
            </a:endParaRPr>
          </a:p>
          <a:p>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3924290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184071" y="228652"/>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Water Primrose </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Ludwigia grandiflora hexapetala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4099" name="Picture 1" descr="DSC_4733"/>
          <p:cNvPicPr>
            <a:picLocks noChangeAspect="1" noChangeArrowheads="1"/>
          </p:cNvPicPr>
          <p:nvPr/>
        </p:nvPicPr>
        <p:blipFill rotWithShape="1">
          <a:blip r:embed="rId9">
            <a:extLst>
              <a:ext uri="{28A0092B-C50C-407E-A947-70E740481C1C}">
                <a14:useLocalDpi xmlns:a14="http://schemas.microsoft.com/office/drawing/2010/main"/>
              </a:ext>
            </a:extLst>
          </a:blip>
          <a:srcRect l="5439" t="94"/>
          <a:stretch/>
        </p:blipFill>
        <p:spPr bwMode="auto">
          <a:xfrm>
            <a:off x="245591" y="1680709"/>
            <a:ext cx="3086877" cy="216277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56796" y="1728642"/>
            <a:ext cx="3621082" cy="1077218"/>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Bright yellow flowers with five petals grow on erect stalks 1.5-2.5cm long.</a:t>
            </a:r>
          </a:p>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a:p>
            <a:r>
              <a:rPr lang="en-GB" sz="1600" dirty="0" smtClean="0">
                <a:latin typeface="Segoe UI" panose="020B0502040204020203" pitchFamily="34" charset="0"/>
                <a:ea typeface="Segoe UI" panose="020B0502040204020203" pitchFamily="34" charset="0"/>
                <a:cs typeface="Segoe UI" panose="020B0502040204020203" pitchFamily="34" charset="0"/>
              </a:rPr>
              <a:t>  Stems 20-80cm long</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3578457" y="3007212"/>
            <a:ext cx="2296886" cy="338554"/>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Anthers 2.5-3.5mm</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4101" name="Picture 5" descr="DSC_7267"/>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r="18889"/>
          <a:stretch/>
        </p:blipFill>
        <p:spPr bwMode="auto">
          <a:xfrm>
            <a:off x="5721788" y="3487885"/>
            <a:ext cx="2982992" cy="216482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976996" y="5702494"/>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2607035" y="3898982"/>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7" name="Picture 16"/>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354066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246580" y="182809"/>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Water Primrose </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Ludwigia grandiflora hexapetala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2" name="Picture 4" descr="DSC_466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50898" y="1786312"/>
            <a:ext cx="2797589" cy="210453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Ludwigia leaf variation"/>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201637" y="2133835"/>
            <a:ext cx="2503143" cy="2872526"/>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 name="TextBox 14"/>
          <p:cNvSpPr txBox="1"/>
          <p:nvPr/>
        </p:nvSpPr>
        <p:spPr>
          <a:xfrm>
            <a:off x="3564878" y="1853185"/>
            <a:ext cx="2220367" cy="830997"/>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Leaves are 4-8cm, dark green with lighter central vein</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690610" y="2932317"/>
            <a:ext cx="1976685" cy="584775"/>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Grow alternatively along stem</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3682829" y="3782433"/>
            <a:ext cx="1976685" cy="1077218"/>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Highly variable between floating and emergent forms.</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350898" y="3890842"/>
            <a:ext cx="1455568" cy="338554"/>
          </a:xfrm>
          <a:prstGeom prst="rect">
            <a:avLst/>
          </a:prstGeom>
          <a:noFill/>
        </p:spPr>
        <p:txBody>
          <a:bodyPr wrap="square" rtlCol="0">
            <a:spAutoFit/>
          </a:bodyPr>
          <a:lstStyle/>
          <a:p>
            <a:r>
              <a:rPr lang="en-GB" sz="1600" dirty="0" smtClean="0">
                <a:latin typeface="Segoe UI" panose="020B0502040204020203" pitchFamily="34" charset="0"/>
                <a:ea typeface="Segoe UI" panose="020B0502040204020203" pitchFamily="34" charset="0"/>
                <a:cs typeface="Segoe UI" panose="020B0502040204020203" pitchFamily="34" charset="0"/>
              </a:rPr>
              <a:t>Floating</a:t>
            </a:r>
            <a:r>
              <a:rPr lang="en-GB" sz="600" dirty="0" smtClean="0">
                <a:latin typeface="Segoe UI" panose="020B0502040204020203" pitchFamily="34" charset="0"/>
                <a:ea typeface="Segoe UI" panose="020B0502040204020203" pitchFamily="34" charset="0"/>
                <a:cs typeface="Segoe UI" panose="020B0502040204020203" pitchFamily="34" charset="0"/>
              </a:rPr>
              <a:t> ©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7025276" y="5039504"/>
            <a:ext cx="1679503" cy="338554"/>
          </a:xfrm>
          <a:prstGeom prst="rect">
            <a:avLst/>
          </a:prstGeom>
          <a:noFill/>
        </p:spPr>
        <p:txBody>
          <a:bodyPr wrap="square" rtlCol="0">
            <a:spAutoFit/>
          </a:bodyPr>
          <a:lstStyle/>
          <a:p>
            <a:r>
              <a:rPr lang="en-GB" sz="1600" dirty="0" smtClean="0">
                <a:latin typeface="Segoe UI" panose="020B0502040204020203" pitchFamily="34" charset="0"/>
                <a:ea typeface="Segoe UI" panose="020B0502040204020203" pitchFamily="34" charset="0"/>
                <a:cs typeface="Segoe UI" panose="020B0502040204020203" pitchFamily="34" charset="0"/>
              </a:rPr>
              <a:t>Emergent.</a:t>
            </a:r>
            <a:r>
              <a:rPr lang="en-GB" sz="600" dirty="0" smtClean="0">
                <a:latin typeface="Segoe UI" panose="020B0502040204020203" pitchFamily="34" charset="0"/>
                <a:ea typeface="Segoe UI" panose="020B0502040204020203" pitchFamily="34" charset="0"/>
                <a:cs typeface="Segoe UI" panose="020B0502040204020203" pitchFamily="34" charset="0"/>
              </a:rPr>
              <a:t> ©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20" name="Picture 19"/>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310201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a:xfrm>
            <a:off x="246580" y="173658"/>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Water Primrose </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Ludwigia grandiflora hexapetala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6146" name="Picture 2" descr="Ludwigia close"/>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1057" y="1481106"/>
            <a:ext cx="3104414" cy="2328311"/>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47" name="Picture 3" descr="080327_JUSSIES_CEMAGREF 00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218749" y="2829087"/>
            <a:ext cx="3486031" cy="2324022"/>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 name="TextBox 14"/>
          <p:cNvSpPr txBox="1"/>
          <p:nvPr/>
        </p:nvSpPr>
        <p:spPr>
          <a:xfrm>
            <a:off x="276580" y="4093591"/>
            <a:ext cx="3028891" cy="830997"/>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Emergent form, showing long, slender leaves and single yellow flower at end of stem</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5860612" y="1893888"/>
            <a:ext cx="1976685" cy="830997"/>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Dies off in winter to leave distinct red-brown stems</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2514081" y="3898765"/>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7976996" y="5257311"/>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8" name="Picture 17"/>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236649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28690"/>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Water Primrose </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Ludwigia grandiflora hexapetala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sp>
        <p:nvSpPr>
          <p:cNvPr id="14" name="Content Placeholder 2"/>
          <p:cNvSpPr txBox="1">
            <a:spLocks/>
          </p:cNvSpPr>
          <p:nvPr/>
        </p:nvSpPr>
        <p:spPr>
          <a:xfrm>
            <a:off x="628650" y="1690687"/>
            <a:ext cx="7783830" cy="325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smtClean="0">
                <a:latin typeface="Segoe UI" panose="020B0502040204020203" pitchFamily="34" charset="0"/>
                <a:ea typeface="Segoe UI" panose="020B0502040204020203" pitchFamily="34" charset="0"/>
                <a:cs typeface="Segoe UI" panose="020B0502040204020203" pitchFamily="34" charset="0"/>
              </a:rPr>
              <a:t>Confusion species: Hampshire Purslane </a:t>
            </a:r>
            <a:r>
              <a:rPr lang="en-GB" sz="2000" i="1" dirty="0" smtClean="0">
                <a:latin typeface="Segoe UI" panose="020B0502040204020203" pitchFamily="34" charset="0"/>
                <a:ea typeface="Segoe UI" panose="020B0502040204020203" pitchFamily="34" charset="0"/>
                <a:cs typeface="Segoe UI" panose="020B0502040204020203" pitchFamily="34" charset="0"/>
              </a:rPr>
              <a:t>Ludwigia palustris</a:t>
            </a:r>
            <a:endParaRPr lang="en-GB" sz="20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endParaRPr lang="en-GB"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descr="Ludwigia_palustris_3447_08112713qbank"/>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6350" y="2306413"/>
            <a:ext cx="2636571" cy="2636572"/>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ludwigia_palustris_2005_CC-BY-NC-SAqbank"/>
          <p:cNvPicPr preferRelativeResize="0">
            <a:picLocks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163407" y="2306413"/>
            <a:ext cx="2704412" cy="2636572"/>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p:cNvSpPr txBox="1"/>
          <p:nvPr/>
        </p:nvSpPr>
        <p:spPr>
          <a:xfrm>
            <a:off x="3200634" y="2411179"/>
            <a:ext cx="2338305" cy="923330"/>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Leaves grow in opposite pairs on stem</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3265221" y="3624699"/>
            <a:ext cx="2389060" cy="923330"/>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Flowers completely different – greenish and very small</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269942" y="4220671"/>
            <a:ext cx="1195754"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Keir Morse</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400937" y="4948167"/>
            <a:ext cx="2476781" cy="338554"/>
          </a:xfrm>
          <a:prstGeom prst="rect">
            <a:avLst/>
          </a:prstGeom>
          <a:noFill/>
        </p:spPr>
        <p:txBody>
          <a:bodyPr wrap="square" rtlCol="0">
            <a:spAutoFit/>
          </a:bodyPr>
          <a:lstStyle/>
          <a:p>
            <a:r>
              <a:rPr lang="en-GB" sz="1600" dirty="0">
                <a:latin typeface="Segoe UI" panose="020B0502040204020203" pitchFamily="34" charset="0"/>
                <a:ea typeface="Segoe UI" panose="020B0502040204020203" pitchFamily="34" charset="0"/>
                <a:cs typeface="Segoe UI" panose="020B0502040204020203" pitchFamily="34" charset="0"/>
              </a:rPr>
              <a:t>Hampshire Purslane </a:t>
            </a:r>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6237987" y="4974724"/>
            <a:ext cx="2932824" cy="338554"/>
          </a:xfrm>
          <a:prstGeom prst="rect">
            <a:avLst/>
          </a:prstGeom>
          <a:noFill/>
        </p:spPr>
        <p:txBody>
          <a:bodyPr wrap="square" rtlCol="0">
            <a:spAutoFit/>
          </a:bodyPr>
          <a:lstStyle/>
          <a:p>
            <a:r>
              <a:rPr lang="en-GB" sz="1600" dirty="0">
                <a:latin typeface="Segoe UI" panose="020B0502040204020203" pitchFamily="34" charset="0"/>
                <a:ea typeface="Segoe UI" panose="020B0502040204020203" pitchFamily="34" charset="0"/>
                <a:cs typeface="Segoe UI" panose="020B0502040204020203" pitchFamily="34" charset="0"/>
              </a:rPr>
              <a:t>Hampshire Purslane </a:t>
            </a:r>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8" name="Picture 17"/>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28547" y="6139849"/>
            <a:ext cx="556217" cy="559492"/>
          </a:xfrm>
          <a:prstGeom prst="rect">
            <a:avLst/>
          </a:prstGeom>
          <a:noFill/>
        </p:spPr>
      </p:pic>
    </p:spTree>
    <p:extLst>
      <p:ext uri="{BB962C8B-B14F-4D97-AF65-F5344CB8AC3E}">
        <p14:creationId xmlns:p14="http://schemas.microsoft.com/office/powerpoint/2010/main" val="33324044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2342</TotalTime>
  <Words>2015</Words>
  <Application>Microsoft Office PowerPoint</Application>
  <PresentationFormat>On-screen Show (4:3)</PresentationFormat>
  <Paragraphs>225</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Segoe UI</vt:lpstr>
      <vt:lpstr>Office Theme</vt:lpstr>
      <vt:lpstr>PowerPoint Presentation</vt:lpstr>
      <vt:lpstr>Invasive Non-Native Species (INNS)</vt:lpstr>
      <vt:lpstr>Carolina Fanwort (Water-shield) Cabomba caroliniana</vt:lpstr>
      <vt:lpstr>Carolina Fanwort (Water-shield) Cabomba caroliniana</vt:lpstr>
      <vt:lpstr>Carolina Fanwort (Water-shield) Cabomba caroliniana</vt:lpstr>
      <vt:lpstr>Water Primrose  Ludwigia grandiflora hexapetala</vt:lpstr>
      <vt:lpstr>Water Primrose  Ludwigia grandiflora hexapetala</vt:lpstr>
      <vt:lpstr>Water Primrose  Ludwigia grandiflora hexapetala</vt:lpstr>
      <vt:lpstr>Water Primrose  Ludwigia grandiflora hexapetala</vt:lpstr>
      <vt:lpstr>Water Primrose  Ludwigia grandiflora hexapetala</vt:lpstr>
      <vt:lpstr>Water Primrose  Ludwigia grandiflora hexapetala</vt:lpstr>
      <vt:lpstr>Water Primrose  Ludwigia grandiflora hexapetala</vt:lpstr>
      <vt:lpstr>Two Leaf (Variable) Watermilfoil Myriophyllum heterophyllum</vt:lpstr>
      <vt:lpstr>Two Leaf (Variable) Watermilfoil Myriophyllum heterophyllum</vt:lpstr>
      <vt:lpstr>Two Leaf (Variable) Watermilfoil Myriophyllum heterophyllum</vt:lpstr>
      <vt:lpstr>Parrot’s-feather Myriophyllum aquaticum</vt:lpstr>
      <vt:lpstr>Parrot’s-feather Myriophyllum aquaticum</vt:lpstr>
      <vt:lpstr>Invasive Non-Native Aquatic Plants</vt:lpstr>
      <vt:lpstr>Reporting</vt:lpstr>
    </vt:vector>
  </TitlesOfParts>
  <Company>Defra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Cornwell, Lucy (APHA)</dc:creator>
  <cp:lastModifiedBy>Macias-Rodriguez, Sara (APHA)</cp:lastModifiedBy>
  <cp:revision>138</cp:revision>
  <dcterms:created xsi:type="dcterms:W3CDTF">2017-11-06T15:10:32Z</dcterms:created>
  <dcterms:modified xsi:type="dcterms:W3CDTF">2019-11-08T12:09:05Z</dcterms:modified>
</cp:coreProperties>
</file>