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84" r:id="rId2"/>
    <p:sldId id="256" r:id="rId3"/>
    <p:sldId id="286" r:id="rId4"/>
    <p:sldId id="298" r:id="rId5"/>
    <p:sldId id="287" r:id="rId6"/>
    <p:sldId id="288" r:id="rId7"/>
    <p:sldId id="260" r:id="rId8"/>
    <p:sldId id="261" r:id="rId9"/>
    <p:sldId id="289" r:id="rId10"/>
    <p:sldId id="263" r:id="rId11"/>
    <p:sldId id="299" r:id="rId12"/>
    <p:sldId id="300" r:id="rId13"/>
    <p:sldId id="264" r:id="rId14"/>
    <p:sldId id="290" r:id="rId15"/>
    <p:sldId id="266" r:id="rId16"/>
    <p:sldId id="267" r:id="rId17"/>
    <p:sldId id="268" r:id="rId18"/>
    <p:sldId id="291" r:id="rId19"/>
    <p:sldId id="292" r:id="rId20"/>
    <p:sldId id="293" r:id="rId21"/>
    <p:sldId id="294" r:id="rId22"/>
    <p:sldId id="273" r:id="rId23"/>
    <p:sldId id="274" r:id="rId24"/>
    <p:sldId id="295" r:id="rId25"/>
    <p:sldId id="275" r:id="rId26"/>
    <p:sldId id="277" r:id="rId27"/>
    <p:sldId id="276" r:id="rId28"/>
    <p:sldId id="278" r:id="rId29"/>
    <p:sldId id="279" r:id="rId30"/>
    <p:sldId id="301" r:id="rId31"/>
    <p:sldId id="29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07" autoAdjust="0"/>
    <p:restoredTop sz="80141" autoAdjust="0"/>
  </p:normalViewPr>
  <p:slideViewPr>
    <p:cSldViewPr snapToGrid="0">
      <p:cViewPr varScale="1">
        <p:scale>
          <a:sx n="84" d="100"/>
          <a:sy n="84" d="100"/>
        </p:scale>
        <p:origin x="732"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arah\Documents\C2W\APHA\Toolkit%20Presentations\Cost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GB"/>
              <a:t>Estimated Cost of Marine Invasive Species in GB</a:t>
            </a:r>
          </a:p>
        </c:rich>
      </c:tx>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bar"/>
        <c:grouping val="clustered"/>
        <c:varyColors val="0"/>
        <c:ser>
          <c:idx val="0"/>
          <c:order val="0"/>
          <c:tx>
            <c:strRef>
              <c:f>Sheet1!$E$2</c:f>
              <c:strCache>
                <c:ptCount val="1"/>
                <c:pt idx="0">
                  <c:v>England</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Sheet1!$D$3:$D$11</c:f>
              <c:strCache>
                <c:ptCount val="9"/>
                <c:pt idx="0">
                  <c:v>Hull fouling (Aquaculture)</c:v>
                </c:pt>
                <c:pt idx="1">
                  <c:v>Fouling (shellfish)</c:v>
                </c:pt>
                <c:pt idx="2">
                  <c:v>Slipper limpet (oysters)</c:v>
                </c:pt>
                <c:pt idx="3">
                  <c:v>Slipper limpet (scallops)</c:v>
                </c:pt>
                <c:pt idx="4">
                  <c:v>Recreational Boating</c:v>
                </c:pt>
                <c:pt idx="5">
                  <c:v>Hull Fouling (vessels)</c:v>
                </c:pt>
                <c:pt idx="6">
                  <c:v>Shipping</c:v>
                </c:pt>
                <c:pt idx="7">
                  <c:v>Biodiversity</c:v>
                </c:pt>
                <c:pt idx="8">
                  <c:v>Total</c:v>
                </c:pt>
              </c:strCache>
            </c:strRef>
          </c:cat>
          <c:val>
            <c:numRef>
              <c:f>Sheet1!$E$3:$E$11</c:f>
              <c:numCache>
                <c:formatCode>"£"#,##0_);[Red]\("£"#,##0\)</c:formatCode>
                <c:ptCount val="9"/>
                <c:pt idx="0">
                  <c:v>361000</c:v>
                </c:pt>
                <c:pt idx="1">
                  <c:v>448000</c:v>
                </c:pt>
                <c:pt idx="2">
                  <c:v>1040000</c:v>
                </c:pt>
                <c:pt idx="3">
                  <c:v>2471000</c:v>
                </c:pt>
                <c:pt idx="4">
                  <c:v>28101000</c:v>
                </c:pt>
                <c:pt idx="5">
                  <c:v>18441000</c:v>
                </c:pt>
                <c:pt idx="6">
                  <c:v>27000000</c:v>
                </c:pt>
                <c:pt idx="7">
                  <c:v>11176000</c:v>
                </c:pt>
                <c:pt idx="8">
                  <c:v>89038000</c:v>
                </c:pt>
              </c:numCache>
            </c:numRef>
          </c:val>
          <c:extLst xmlns:c16r2="http://schemas.microsoft.com/office/drawing/2015/06/chart">
            <c:ext xmlns:c16="http://schemas.microsoft.com/office/drawing/2014/chart" uri="{C3380CC4-5D6E-409C-BE32-E72D297353CC}">
              <c16:uniqueId val="{00000000-E96A-40F9-B783-DC4395565AEF}"/>
            </c:ext>
          </c:extLst>
        </c:ser>
        <c:ser>
          <c:idx val="1"/>
          <c:order val="1"/>
          <c:tx>
            <c:strRef>
              <c:f>Sheet1!$F$2</c:f>
              <c:strCache>
                <c:ptCount val="1"/>
                <c:pt idx="0">
                  <c:v>GB</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Sheet1!$D$3:$D$11</c:f>
              <c:strCache>
                <c:ptCount val="9"/>
                <c:pt idx="0">
                  <c:v>Hull fouling (Aquaculture)</c:v>
                </c:pt>
                <c:pt idx="1">
                  <c:v>Fouling (shellfish)</c:v>
                </c:pt>
                <c:pt idx="2">
                  <c:v>Slipper limpet (oysters)</c:v>
                </c:pt>
                <c:pt idx="3">
                  <c:v>Slipper limpet (scallops)</c:v>
                </c:pt>
                <c:pt idx="4">
                  <c:v>Recreational Boating</c:v>
                </c:pt>
                <c:pt idx="5">
                  <c:v>Hull Fouling (vessels)</c:v>
                </c:pt>
                <c:pt idx="6">
                  <c:v>Shipping</c:v>
                </c:pt>
                <c:pt idx="7">
                  <c:v>Biodiversity</c:v>
                </c:pt>
                <c:pt idx="8">
                  <c:v>Total</c:v>
                </c:pt>
              </c:strCache>
            </c:strRef>
          </c:cat>
          <c:val>
            <c:numRef>
              <c:f>Sheet1!$F$3:$F$11</c:f>
              <c:numCache>
                <c:formatCode>"£"#,##0_);[Red]\("£"#,##0\)</c:formatCode>
                <c:ptCount val="9"/>
                <c:pt idx="0">
                  <c:v>721000</c:v>
                </c:pt>
                <c:pt idx="1">
                  <c:v>864000</c:v>
                </c:pt>
                <c:pt idx="2">
                  <c:v>1430000</c:v>
                </c:pt>
                <c:pt idx="3">
                  <c:v>3530000</c:v>
                </c:pt>
                <c:pt idx="4">
                  <c:v>30451000</c:v>
                </c:pt>
                <c:pt idx="5">
                  <c:v>21368000</c:v>
                </c:pt>
                <c:pt idx="6">
                  <c:v>32750000</c:v>
                </c:pt>
                <c:pt idx="7">
                  <c:v>40583000</c:v>
                </c:pt>
                <c:pt idx="8">
                  <c:v>131697000</c:v>
                </c:pt>
              </c:numCache>
            </c:numRef>
          </c:val>
          <c:extLst xmlns:c16r2="http://schemas.microsoft.com/office/drawing/2015/06/chart">
            <c:ext xmlns:c16="http://schemas.microsoft.com/office/drawing/2014/chart" uri="{C3380CC4-5D6E-409C-BE32-E72D297353CC}">
              <c16:uniqueId val="{00000001-E96A-40F9-B783-DC4395565AEF}"/>
            </c:ext>
          </c:extLst>
        </c:ser>
        <c:dLbls>
          <c:showLegendKey val="0"/>
          <c:showVal val="0"/>
          <c:showCatName val="0"/>
          <c:showSerName val="0"/>
          <c:showPercent val="0"/>
          <c:showBubbleSize val="0"/>
        </c:dLbls>
        <c:gapWidth val="115"/>
        <c:overlap val="-20"/>
        <c:axId val="122190144"/>
        <c:axId val="234469512"/>
      </c:barChart>
      <c:catAx>
        <c:axId val="122190144"/>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234469512"/>
        <c:crosses val="autoZero"/>
        <c:auto val="1"/>
        <c:lblAlgn val="ctr"/>
        <c:lblOffset val="100"/>
        <c:noMultiLvlLbl val="0"/>
      </c:catAx>
      <c:valAx>
        <c:axId val="234469512"/>
        <c:scaling>
          <c:orientation val="minMax"/>
        </c:scaling>
        <c:delete val="0"/>
        <c:axPos val="b"/>
        <c:majorGridlines>
          <c:spPr>
            <a:ln w="9525" cap="flat" cmpd="sng" algn="ctr">
              <a:solidFill>
                <a:schemeClr val="lt1">
                  <a:lumMod val="95000"/>
                  <a:alpha val="10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22190144"/>
        <c:crosses val="autoZero"/>
        <c:crossBetween val="between"/>
        <c:dispUnits>
          <c:builtInUnit val="millions"/>
          <c:dispUnitsLbl>
            <c:layout/>
            <c:spPr>
              <a:noFill/>
              <a:ln>
                <a:noFill/>
              </a:ln>
              <a:effectLst/>
            </c:spPr>
            <c:txPr>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dispUnitsLbl>
        </c:dispUnits>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image" Target="../media/image52.jpeg"/><Relationship Id="rId5" Type="http://schemas.openxmlformats.org/officeDocument/2006/relationships/image" Target="../media/image56.jpeg"/><Relationship Id="rId4" Type="http://schemas.openxmlformats.org/officeDocument/2006/relationships/image" Target="../media/image5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image" Target="../media/image52.jpeg"/><Relationship Id="rId5" Type="http://schemas.openxmlformats.org/officeDocument/2006/relationships/image" Target="../media/image56.jpeg"/><Relationship Id="rId4" Type="http://schemas.openxmlformats.org/officeDocument/2006/relationships/image" Target="../media/image5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79C7CA-42F2-407E-B89D-B3E59AC8E3B7}" type="doc">
      <dgm:prSet loTypeId="urn:microsoft.com/office/officeart/2008/layout/AlternatingPictureBlocks" loCatId="list" qsTypeId="urn:microsoft.com/office/officeart/2005/8/quickstyle/simple1" qsCatId="simple" csTypeId="urn:microsoft.com/office/officeart/2005/8/colors/accent1_2" csCatId="accent1" phldr="1"/>
      <dgm:spPr/>
    </dgm:pt>
    <dgm:pt modelId="{79019484-0B5C-4E81-90E0-A96E98DC16BE}">
      <dgm:prSet phldrT="[Text]"/>
      <dgm:spPr/>
      <dgm:t>
        <a:bodyPr/>
        <a:lstStyle/>
        <a:p>
          <a:r>
            <a:rPr lang="en-GB" dirty="0"/>
            <a:t>Understand your site</a:t>
          </a:r>
        </a:p>
      </dgm:t>
    </dgm:pt>
    <dgm:pt modelId="{14B092EC-134D-46A8-A111-7EB35BCEB290}" type="parTrans" cxnId="{28CDCBCF-D784-4CC1-A4FE-F3F729ECBC30}">
      <dgm:prSet/>
      <dgm:spPr/>
      <dgm:t>
        <a:bodyPr/>
        <a:lstStyle/>
        <a:p>
          <a:endParaRPr lang="en-GB"/>
        </a:p>
      </dgm:t>
    </dgm:pt>
    <dgm:pt modelId="{3C0B7E44-467F-4663-8CBE-A0959FB8AC08}" type="sibTrans" cxnId="{28CDCBCF-D784-4CC1-A4FE-F3F729ECBC30}">
      <dgm:prSet/>
      <dgm:spPr/>
      <dgm:t>
        <a:bodyPr/>
        <a:lstStyle/>
        <a:p>
          <a:endParaRPr lang="en-GB"/>
        </a:p>
      </dgm:t>
    </dgm:pt>
    <dgm:pt modelId="{26C4A826-0791-4F3E-A579-38014D4E7F9E}">
      <dgm:prSet phldrT="[Text]"/>
      <dgm:spPr/>
      <dgm:t>
        <a:bodyPr/>
        <a:lstStyle/>
        <a:p>
          <a:r>
            <a:rPr lang="en-GB" dirty="0"/>
            <a:t>Understand how INNS are introduced to your site</a:t>
          </a:r>
        </a:p>
      </dgm:t>
    </dgm:pt>
    <dgm:pt modelId="{49D895DB-E53B-460C-8F65-D117A37BA928}" type="parTrans" cxnId="{CD9C17EE-D980-430D-BDAF-F3C4518B8B9A}">
      <dgm:prSet/>
      <dgm:spPr/>
      <dgm:t>
        <a:bodyPr/>
        <a:lstStyle/>
        <a:p>
          <a:endParaRPr lang="en-GB"/>
        </a:p>
      </dgm:t>
    </dgm:pt>
    <dgm:pt modelId="{F2FCC90A-C557-42CB-ACC7-F447338F8FF8}" type="sibTrans" cxnId="{CD9C17EE-D980-430D-BDAF-F3C4518B8B9A}">
      <dgm:prSet/>
      <dgm:spPr/>
      <dgm:t>
        <a:bodyPr/>
        <a:lstStyle/>
        <a:p>
          <a:endParaRPr lang="en-GB"/>
        </a:p>
      </dgm:t>
    </dgm:pt>
    <dgm:pt modelId="{E44EBFF2-580D-4CFB-AA8C-68C8CFCA5A8E}">
      <dgm:prSet phldrT="[Text]"/>
      <dgm:spPr/>
      <dgm:t>
        <a:bodyPr/>
        <a:lstStyle/>
        <a:p>
          <a:r>
            <a:rPr lang="en-GB" dirty="0"/>
            <a:t>List site activities</a:t>
          </a:r>
        </a:p>
      </dgm:t>
    </dgm:pt>
    <dgm:pt modelId="{547A6DFE-1CD2-4AF8-867D-92B08D27F5F0}" type="parTrans" cxnId="{533162C5-C1DE-4C30-BBDB-056E50B1CC25}">
      <dgm:prSet/>
      <dgm:spPr/>
      <dgm:t>
        <a:bodyPr/>
        <a:lstStyle/>
        <a:p>
          <a:endParaRPr lang="en-GB"/>
        </a:p>
      </dgm:t>
    </dgm:pt>
    <dgm:pt modelId="{230ACC9C-74BE-4EBB-B26D-31AA8A4E5385}" type="sibTrans" cxnId="{533162C5-C1DE-4C30-BBDB-056E50B1CC25}">
      <dgm:prSet/>
      <dgm:spPr/>
      <dgm:t>
        <a:bodyPr/>
        <a:lstStyle/>
        <a:p>
          <a:endParaRPr lang="en-GB"/>
        </a:p>
      </dgm:t>
    </dgm:pt>
    <dgm:pt modelId="{3CC4A1E3-4E0E-4104-A64C-783107B86356}">
      <dgm:prSet phldrT="[Text]"/>
      <dgm:spPr/>
      <dgm:t>
        <a:bodyPr/>
        <a:lstStyle/>
        <a:p>
          <a:r>
            <a:rPr lang="en-GB" dirty="0"/>
            <a:t>List </a:t>
          </a:r>
          <a:r>
            <a:rPr lang="en-GB"/>
            <a:t>biosecurity measure</a:t>
          </a:r>
          <a:endParaRPr lang="en-GB" dirty="0"/>
        </a:p>
      </dgm:t>
    </dgm:pt>
    <dgm:pt modelId="{AC891333-50C5-4206-9BA9-5700D2272958}" type="parTrans" cxnId="{502D2ECE-E8C6-40F3-AB77-12FE1BB389F1}">
      <dgm:prSet/>
      <dgm:spPr/>
      <dgm:t>
        <a:bodyPr/>
        <a:lstStyle/>
        <a:p>
          <a:endParaRPr lang="en-GB"/>
        </a:p>
      </dgm:t>
    </dgm:pt>
    <dgm:pt modelId="{60521175-2A61-494E-B723-1EC325B19FFB}" type="sibTrans" cxnId="{502D2ECE-E8C6-40F3-AB77-12FE1BB389F1}">
      <dgm:prSet/>
      <dgm:spPr/>
      <dgm:t>
        <a:bodyPr/>
        <a:lstStyle/>
        <a:p>
          <a:endParaRPr lang="en-GB"/>
        </a:p>
      </dgm:t>
    </dgm:pt>
    <dgm:pt modelId="{F73F7CB2-03CF-42BE-A643-C05C7F18F70A}">
      <dgm:prSet phldrT="[Text]"/>
      <dgm:spPr/>
      <dgm:t>
        <a:bodyPr/>
        <a:lstStyle/>
        <a:p>
          <a:r>
            <a:rPr lang="en-GB" dirty="0"/>
            <a:t>Contingency, monitoring and surveillance</a:t>
          </a:r>
        </a:p>
      </dgm:t>
    </dgm:pt>
    <dgm:pt modelId="{0F193E64-FB3B-41A6-B447-F7B445771713}" type="parTrans" cxnId="{ED77527E-1215-42A6-B63C-046F8ADD1C81}">
      <dgm:prSet/>
      <dgm:spPr/>
      <dgm:t>
        <a:bodyPr/>
        <a:lstStyle/>
        <a:p>
          <a:endParaRPr lang="en-GB"/>
        </a:p>
      </dgm:t>
    </dgm:pt>
    <dgm:pt modelId="{E9A2F4CF-9651-476A-9F4F-61C1D2145FBB}" type="sibTrans" cxnId="{ED77527E-1215-42A6-B63C-046F8ADD1C81}">
      <dgm:prSet/>
      <dgm:spPr/>
      <dgm:t>
        <a:bodyPr/>
        <a:lstStyle/>
        <a:p>
          <a:endParaRPr lang="en-GB"/>
        </a:p>
      </dgm:t>
    </dgm:pt>
    <dgm:pt modelId="{26846EED-D786-4ED6-98D4-42C5ABD507C2}" type="pres">
      <dgm:prSet presAssocID="{8679C7CA-42F2-407E-B89D-B3E59AC8E3B7}" presName="linearFlow" presStyleCnt="0">
        <dgm:presLayoutVars>
          <dgm:dir/>
          <dgm:resizeHandles val="exact"/>
        </dgm:presLayoutVars>
      </dgm:prSet>
      <dgm:spPr/>
    </dgm:pt>
    <dgm:pt modelId="{FEB3EEC1-E7CB-4FB9-8909-8E0BE8B1A198}" type="pres">
      <dgm:prSet presAssocID="{79019484-0B5C-4E81-90E0-A96E98DC16BE}" presName="comp" presStyleCnt="0"/>
      <dgm:spPr/>
    </dgm:pt>
    <dgm:pt modelId="{96A41093-18E0-4E7D-BA1A-D0E1A62D581D}" type="pres">
      <dgm:prSet presAssocID="{79019484-0B5C-4E81-90E0-A96E98DC16BE}" presName="rect2" presStyleLbl="node1" presStyleIdx="0" presStyleCnt="5">
        <dgm:presLayoutVars>
          <dgm:bulletEnabled val="1"/>
        </dgm:presLayoutVars>
      </dgm:prSet>
      <dgm:spPr/>
      <dgm:t>
        <a:bodyPr/>
        <a:lstStyle/>
        <a:p>
          <a:endParaRPr lang="en-GB"/>
        </a:p>
      </dgm:t>
    </dgm:pt>
    <dgm:pt modelId="{18854D8A-044B-489B-9F73-D74CE729D17F}" type="pres">
      <dgm:prSet presAssocID="{79019484-0B5C-4E81-90E0-A96E98DC16BE}" presName="rect1" presStyleLbl="lnNode1" presStyleIdx="0" presStyleCnt="5"/>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55C7204D-4B05-4B88-BDE6-699CB8C7BCB5}" type="pres">
      <dgm:prSet presAssocID="{3C0B7E44-467F-4663-8CBE-A0959FB8AC08}" presName="sibTrans" presStyleCnt="0"/>
      <dgm:spPr/>
    </dgm:pt>
    <dgm:pt modelId="{2D908E47-F582-47C9-9A2D-C7D4C2AC6DAF}" type="pres">
      <dgm:prSet presAssocID="{26C4A826-0791-4F3E-A579-38014D4E7F9E}" presName="comp" presStyleCnt="0"/>
      <dgm:spPr/>
    </dgm:pt>
    <dgm:pt modelId="{1E206776-0993-42E6-A469-263061A02BD4}" type="pres">
      <dgm:prSet presAssocID="{26C4A826-0791-4F3E-A579-38014D4E7F9E}" presName="rect2" presStyleLbl="node1" presStyleIdx="1" presStyleCnt="5">
        <dgm:presLayoutVars>
          <dgm:bulletEnabled val="1"/>
        </dgm:presLayoutVars>
      </dgm:prSet>
      <dgm:spPr/>
      <dgm:t>
        <a:bodyPr/>
        <a:lstStyle/>
        <a:p>
          <a:endParaRPr lang="en-GB"/>
        </a:p>
      </dgm:t>
    </dgm:pt>
    <dgm:pt modelId="{43EDCF88-2829-4AA2-9699-E26A289CA4AE}" type="pres">
      <dgm:prSet presAssocID="{26C4A826-0791-4F3E-A579-38014D4E7F9E}" presName="rect1" presStyleLbl="lnNode1" presStyleIdx="1" presStyleCnt="5"/>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2EE9D675-646A-491C-8F1C-A565FD491479}" type="pres">
      <dgm:prSet presAssocID="{F2FCC90A-C557-42CB-ACC7-F447338F8FF8}" presName="sibTrans" presStyleCnt="0"/>
      <dgm:spPr/>
    </dgm:pt>
    <dgm:pt modelId="{B3C38464-F06B-4034-9C35-233465BC0729}" type="pres">
      <dgm:prSet presAssocID="{E44EBFF2-580D-4CFB-AA8C-68C8CFCA5A8E}" presName="comp" presStyleCnt="0"/>
      <dgm:spPr/>
    </dgm:pt>
    <dgm:pt modelId="{242E03D9-5503-412C-81C6-77EADF2BFCFC}" type="pres">
      <dgm:prSet presAssocID="{E44EBFF2-580D-4CFB-AA8C-68C8CFCA5A8E}" presName="rect2" presStyleLbl="node1" presStyleIdx="2" presStyleCnt="5">
        <dgm:presLayoutVars>
          <dgm:bulletEnabled val="1"/>
        </dgm:presLayoutVars>
      </dgm:prSet>
      <dgm:spPr/>
      <dgm:t>
        <a:bodyPr/>
        <a:lstStyle/>
        <a:p>
          <a:endParaRPr lang="en-GB"/>
        </a:p>
      </dgm:t>
    </dgm:pt>
    <dgm:pt modelId="{C4AE0D36-7644-47D3-892C-C9C9E5FD8522}" type="pres">
      <dgm:prSet presAssocID="{E44EBFF2-580D-4CFB-AA8C-68C8CFCA5A8E}" presName="rect1" presStyleLbl="lnNode1" presStyleIdx="2" presStyleCnt="5"/>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6279EDD1-AD6D-4C06-A8C3-FB31D53DD8AE}" type="pres">
      <dgm:prSet presAssocID="{230ACC9C-74BE-4EBB-B26D-31AA8A4E5385}" presName="sibTrans" presStyleCnt="0"/>
      <dgm:spPr/>
    </dgm:pt>
    <dgm:pt modelId="{B99201FB-8006-42EC-8DC5-D457D77C9675}" type="pres">
      <dgm:prSet presAssocID="{3CC4A1E3-4E0E-4104-A64C-783107B86356}" presName="comp" presStyleCnt="0"/>
      <dgm:spPr/>
    </dgm:pt>
    <dgm:pt modelId="{49AFE71B-7057-4DFF-90BB-C448AB9F245B}" type="pres">
      <dgm:prSet presAssocID="{3CC4A1E3-4E0E-4104-A64C-783107B86356}" presName="rect2" presStyleLbl="node1" presStyleIdx="3" presStyleCnt="5">
        <dgm:presLayoutVars>
          <dgm:bulletEnabled val="1"/>
        </dgm:presLayoutVars>
      </dgm:prSet>
      <dgm:spPr/>
      <dgm:t>
        <a:bodyPr/>
        <a:lstStyle/>
        <a:p>
          <a:endParaRPr lang="en-GB"/>
        </a:p>
      </dgm:t>
    </dgm:pt>
    <dgm:pt modelId="{DC7D5587-E921-443F-9F72-F0219C94C905}" type="pres">
      <dgm:prSet presAssocID="{3CC4A1E3-4E0E-4104-A64C-783107B86356}" presName="rect1" presStyleLbl="lnNode1" presStyleIdx="3" presStyleCnt="5"/>
      <dgm:spPr>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D89A76E4-267F-4D08-9B2A-5E67952ED1A9}" type="pres">
      <dgm:prSet presAssocID="{60521175-2A61-494E-B723-1EC325B19FFB}" presName="sibTrans" presStyleCnt="0"/>
      <dgm:spPr/>
    </dgm:pt>
    <dgm:pt modelId="{5C566613-0D29-45BD-9189-95B3D2B11CF5}" type="pres">
      <dgm:prSet presAssocID="{F73F7CB2-03CF-42BE-A643-C05C7F18F70A}" presName="comp" presStyleCnt="0"/>
      <dgm:spPr/>
    </dgm:pt>
    <dgm:pt modelId="{E50D86CE-E08A-431F-BC84-0E93B7A393F0}" type="pres">
      <dgm:prSet presAssocID="{F73F7CB2-03CF-42BE-A643-C05C7F18F70A}" presName="rect2" presStyleLbl="node1" presStyleIdx="4" presStyleCnt="5">
        <dgm:presLayoutVars>
          <dgm:bulletEnabled val="1"/>
        </dgm:presLayoutVars>
      </dgm:prSet>
      <dgm:spPr/>
      <dgm:t>
        <a:bodyPr/>
        <a:lstStyle/>
        <a:p>
          <a:endParaRPr lang="en-GB"/>
        </a:p>
      </dgm:t>
    </dgm:pt>
    <dgm:pt modelId="{AB929EDB-C189-498C-B2C1-9A9A1765F26D}" type="pres">
      <dgm:prSet presAssocID="{F73F7CB2-03CF-42BE-A643-C05C7F18F70A}" presName="rect1" presStyleLbl="lnNode1" presStyleIdx="4" presStyleCnt="5"/>
      <dgm:spPr>
        <a:blipFill>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Lst>
  <dgm:cxnLst>
    <dgm:cxn modelId="{340CF51F-7659-454D-865A-04219BB98918}" type="presOf" srcId="{F73F7CB2-03CF-42BE-A643-C05C7F18F70A}" destId="{E50D86CE-E08A-431F-BC84-0E93B7A393F0}" srcOrd="0" destOrd="0" presId="urn:microsoft.com/office/officeart/2008/layout/AlternatingPictureBlocks"/>
    <dgm:cxn modelId="{B43A396D-3D79-4F34-B28F-904D1B858630}" type="presOf" srcId="{E44EBFF2-580D-4CFB-AA8C-68C8CFCA5A8E}" destId="{242E03D9-5503-412C-81C6-77EADF2BFCFC}" srcOrd="0" destOrd="0" presId="urn:microsoft.com/office/officeart/2008/layout/AlternatingPictureBlocks"/>
    <dgm:cxn modelId="{CD9C17EE-D980-430D-BDAF-F3C4518B8B9A}" srcId="{8679C7CA-42F2-407E-B89D-B3E59AC8E3B7}" destId="{26C4A826-0791-4F3E-A579-38014D4E7F9E}" srcOrd="1" destOrd="0" parTransId="{49D895DB-E53B-460C-8F65-D117A37BA928}" sibTransId="{F2FCC90A-C557-42CB-ACC7-F447338F8FF8}"/>
    <dgm:cxn modelId="{533162C5-C1DE-4C30-BBDB-056E50B1CC25}" srcId="{8679C7CA-42F2-407E-B89D-B3E59AC8E3B7}" destId="{E44EBFF2-580D-4CFB-AA8C-68C8CFCA5A8E}" srcOrd="2" destOrd="0" parTransId="{547A6DFE-1CD2-4AF8-867D-92B08D27F5F0}" sibTransId="{230ACC9C-74BE-4EBB-B26D-31AA8A4E5385}"/>
    <dgm:cxn modelId="{6EB7FE60-ACA3-43F5-8DA6-ABC2AD23EB18}" type="presOf" srcId="{79019484-0B5C-4E81-90E0-A96E98DC16BE}" destId="{96A41093-18E0-4E7D-BA1A-D0E1A62D581D}" srcOrd="0" destOrd="0" presId="urn:microsoft.com/office/officeart/2008/layout/AlternatingPictureBlocks"/>
    <dgm:cxn modelId="{DD2DD3E0-9121-4D79-B9C8-DE34F665A62A}" type="presOf" srcId="{8679C7CA-42F2-407E-B89D-B3E59AC8E3B7}" destId="{26846EED-D786-4ED6-98D4-42C5ABD507C2}" srcOrd="0" destOrd="0" presId="urn:microsoft.com/office/officeart/2008/layout/AlternatingPictureBlocks"/>
    <dgm:cxn modelId="{ED77527E-1215-42A6-B63C-046F8ADD1C81}" srcId="{8679C7CA-42F2-407E-B89D-B3E59AC8E3B7}" destId="{F73F7CB2-03CF-42BE-A643-C05C7F18F70A}" srcOrd="4" destOrd="0" parTransId="{0F193E64-FB3B-41A6-B447-F7B445771713}" sibTransId="{E9A2F4CF-9651-476A-9F4F-61C1D2145FBB}"/>
    <dgm:cxn modelId="{502D2ECE-E8C6-40F3-AB77-12FE1BB389F1}" srcId="{8679C7CA-42F2-407E-B89D-B3E59AC8E3B7}" destId="{3CC4A1E3-4E0E-4104-A64C-783107B86356}" srcOrd="3" destOrd="0" parTransId="{AC891333-50C5-4206-9BA9-5700D2272958}" sibTransId="{60521175-2A61-494E-B723-1EC325B19FFB}"/>
    <dgm:cxn modelId="{28CDCBCF-D784-4CC1-A4FE-F3F729ECBC30}" srcId="{8679C7CA-42F2-407E-B89D-B3E59AC8E3B7}" destId="{79019484-0B5C-4E81-90E0-A96E98DC16BE}" srcOrd="0" destOrd="0" parTransId="{14B092EC-134D-46A8-A111-7EB35BCEB290}" sibTransId="{3C0B7E44-467F-4663-8CBE-A0959FB8AC08}"/>
    <dgm:cxn modelId="{1C7B872B-8492-495C-A97A-756323DE2B27}" type="presOf" srcId="{3CC4A1E3-4E0E-4104-A64C-783107B86356}" destId="{49AFE71B-7057-4DFF-90BB-C448AB9F245B}" srcOrd="0" destOrd="0" presId="urn:microsoft.com/office/officeart/2008/layout/AlternatingPictureBlocks"/>
    <dgm:cxn modelId="{D0C80955-8AFE-4A83-94D1-1783FFD86D06}" type="presOf" srcId="{26C4A826-0791-4F3E-A579-38014D4E7F9E}" destId="{1E206776-0993-42E6-A469-263061A02BD4}" srcOrd="0" destOrd="0" presId="urn:microsoft.com/office/officeart/2008/layout/AlternatingPictureBlocks"/>
    <dgm:cxn modelId="{19860A14-2E1B-452A-94DB-1FB6CF2A7368}" type="presParOf" srcId="{26846EED-D786-4ED6-98D4-42C5ABD507C2}" destId="{FEB3EEC1-E7CB-4FB9-8909-8E0BE8B1A198}" srcOrd="0" destOrd="0" presId="urn:microsoft.com/office/officeart/2008/layout/AlternatingPictureBlocks"/>
    <dgm:cxn modelId="{8EFE1F05-8FFC-4682-ABE2-D414CF1ABD10}" type="presParOf" srcId="{FEB3EEC1-E7CB-4FB9-8909-8E0BE8B1A198}" destId="{96A41093-18E0-4E7D-BA1A-D0E1A62D581D}" srcOrd="0" destOrd="0" presId="urn:microsoft.com/office/officeart/2008/layout/AlternatingPictureBlocks"/>
    <dgm:cxn modelId="{262FA96F-E5D6-45A5-870B-58B3A8D32D74}" type="presParOf" srcId="{FEB3EEC1-E7CB-4FB9-8909-8E0BE8B1A198}" destId="{18854D8A-044B-489B-9F73-D74CE729D17F}" srcOrd="1" destOrd="0" presId="urn:microsoft.com/office/officeart/2008/layout/AlternatingPictureBlocks"/>
    <dgm:cxn modelId="{875F8353-19B9-44CC-A690-54DA36EA94E1}" type="presParOf" srcId="{26846EED-D786-4ED6-98D4-42C5ABD507C2}" destId="{55C7204D-4B05-4B88-BDE6-699CB8C7BCB5}" srcOrd="1" destOrd="0" presId="urn:microsoft.com/office/officeart/2008/layout/AlternatingPictureBlocks"/>
    <dgm:cxn modelId="{C3BF8EE9-E0F1-44DE-922B-4D9AE23A927F}" type="presParOf" srcId="{26846EED-D786-4ED6-98D4-42C5ABD507C2}" destId="{2D908E47-F582-47C9-9A2D-C7D4C2AC6DAF}" srcOrd="2" destOrd="0" presId="urn:microsoft.com/office/officeart/2008/layout/AlternatingPictureBlocks"/>
    <dgm:cxn modelId="{F8F0B32E-0D06-4DA4-B53A-A3561530AECE}" type="presParOf" srcId="{2D908E47-F582-47C9-9A2D-C7D4C2AC6DAF}" destId="{1E206776-0993-42E6-A469-263061A02BD4}" srcOrd="0" destOrd="0" presId="urn:microsoft.com/office/officeart/2008/layout/AlternatingPictureBlocks"/>
    <dgm:cxn modelId="{5331D9FC-6EB8-4662-8BDE-65030A33B643}" type="presParOf" srcId="{2D908E47-F582-47C9-9A2D-C7D4C2AC6DAF}" destId="{43EDCF88-2829-4AA2-9699-E26A289CA4AE}" srcOrd="1" destOrd="0" presId="urn:microsoft.com/office/officeart/2008/layout/AlternatingPictureBlocks"/>
    <dgm:cxn modelId="{851F22A5-836E-46C9-9D2C-32B9E3F55916}" type="presParOf" srcId="{26846EED-D786-4ED6-98D4-42C5ABD507C2}" destId="{2EE9D675-646A-491C-8F1C-A565FD491479}" srcOrd="3" destOrd="0" presId="urn:microsoft.com/office/officeart/2008/layout/AlternatingPictureBlocks"/>
    <dgm:cxn modelId="{F9C4FCB7-4CD6-40AF-8B40-173AE5DB3C8B}" type="presParOf" srcId="{26846EED-D786-4ED6-98D4-42C5ABD507C2}" destId="{B3C38464-F06B-4034-9C35-233465BC0729}" srcOrd="4" destOrd="0" presId="urn:microsoft.com/office/officeart/2008/layout/AlternatingPictureBlocks"/>
    <dgm:cxn modelId="{11798076-D55E-45A4-B73E-EE8CA769E72B}" type="presParOf" srcId="{B3C38464-F06B-4034-9C35-233465BC0729}" destId="{242E03D9-5503-412C-81C6-77EADF2BFCFC}" srcOrd="0" destOrd="0" presId="urn:microsoft.com/office/officeart/2008/layout/AlternatingPictureBlocks"/>
    <dgm:cxn modelId="{E51B6342-1DE6-4463-B7E1-CC987F936C0D}" type="presParOf" srcId="{B3C38464-F06B-4034-9C35-233465BC0729}" destId="{C4AE0D36-7644-47D3-892C-C9C9E5FD8522}" srcOrd="1" destOrd="0" presId="urn:microsoft.com/office/officeart/2008/layout/AlternatingPictureBlocks"/>
    <dgm:cxn modelId="{C62D7C4F-7FE2-45AE-BB00-D5AEAB49828D}" type="presParOf" srcId="{26846EED-D786-4ED6-98D4-42C5ABD507C2}" destId="{6279EDD1-AD6D-4C06-A8C3-FB31D53DD8AE}" srcOrd="5" destOrd="0" presId="urn:microsoft.com/office/officeart/2008/layout/AlternatingPictureBlocks"/>
    <dgm:cxn modelId="{6AABBA5A-075C-4177-AAC8-19E40571141E}" type="presParOf" srcId="{26846EED-D786-4ED6-98D4-42C5ABD507C2}" destId="{B99201FB-8006-42EC-8DC5-D457D77C9675}" srcOrd="6" destOrd="0" presId="urn:microsoft.com/office/officeart/2008/layout/AlternatingPictureBlocks"/>
    <dgm:cxn modelId="{2AD53213-5F56-45A7-B6F7-D38AAAA09F80}" type="presParOf" srcId="{B99201FB-8006-42EC-8DC5-D457D77C9675}" destId="{49AFE71B-7057-4DFF-90BB-C448AB9F245B}" srcOrd="0" destOrd="0" presId="urn:microsoft.com/office/officeart/2008/layout/AlternatingPictureBlocks"/>
    <dgm:cxn modelId="{59EF5BC7-2C48-4328-85C9-1A7E57515A38}" type="presParOf" srcId="{B99201FB-8006-42EC-8DC5-D457D77C9675}" destId="{DC7D5587-E921-443F-9F72-F0219C94C905}" srcOrd="1" destOrd="0" presId="urn:microsoft.com/office/officeart/2008/layout/AlternatingPictureBlocks"/>
    <dgm:cxn modelId="{D9337189-D1D2-416F-AE5F-AF30471F730C}" type="presParOf" srcId="{26846EED-D786-4ED6-98D4-42C5ABD507C2}" destId="{D89A76E4-267F-4D08-9B2A-5E67952ED1A9}" srcOrd="7" destOrd="0" presId="urn:microsoft.com/office/officeart/2008/layout/AlternatingPictureBlocks"/>
    <dgm:cxn modelId="{079B5780-008C-4E0E-AA94-13C9A4CB4C96}" type="presParOf" srcId="{26846EED-D786-4ED6-98D4-42C5ABD507C2}" destId="{5C566613-0D29-45BD-9189-95B3D2B11CF5}" srcOrd="8" destOrd="0" presId="urn:microsoft.com/office/officeart/2008/layout/AlternatingPictureBlocks"/>
    <dgm:cxn modelId="{59DB469C-6ACA-47E9-8B49-F7BBA086ADFF}" type="presParOf" srcId="{5C566613-0D29-45BD-9189-95B3D2B11CF5}" destId="{E50D86CE-E08A-431F-BC84-0E93B7A393F0}" srcOrd="0" destOrd="0" presId="urn:microsoft.com/office/officeart/2008/layout/AlternatingPictureBlocks"/>
    <dgm:cxn modelId="{2C687404-61C6-494C-8998-AA148939AD56}" type="presParOf" srcId="{5C566613-0D29-45BD-9189-95B3D2B11CF5}" destId="{AB929EDB-C189-498C-B2C1-9A9A1765F26D}" srcOrd="1" destOrd="0" presId="urn:microsoft.com/office/officeart/2008/layout/AlternatingPictureBlock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A41093-18E0-4E7D-BA1A-D0E1A62D581D}">
      <dsp:nvSpPr>
        <dsp:cNvPr id="0" name=""/>
        <dsp:cNvSpPr/>
      </dsp:nvSpPr>
      <dsp:spPr>
        <a:xfrm>
          <a:off x="1452775" y="1460"/>
          <a:ext cx="1194870" cy="5404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a:t>Understand your site</a:t>
          </a:r>
        </a:p>
      </dsp:txBody>
      <dsp:txXfrm>
        <a:off x="1452775" y="1460"/>
        <a:ext cx="1194870" cy="540420"/>
      </dsp:txXfrm>
    </dsp:sp>
    <dsp:sp modelId="{18854D8A-044B-489B-9F73-D74CE729D17F}">
      <dsp:nvSpPr>
        <dsp:cNvPr id="0" name=""/>
        <dsp:cNvSpPr/>
      </dsp:nvSpPr>
      <dsp:spPr>
        <a:xfrm>
          <a:off x="864257" y="1460"/>
          <a:ext cx="535016" cy="540420"/>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206776-0993-42E6-A469-263061A02BD4}">
      <dsp:nvSpPr>
        <dsp:cNvPr id="0" name=""/>
        <dsp:cNvSpPr/>
      </dsp:nvSpPr>
      <dsp:spPr>
        <a:xfrm>
          <a:off x="864257" y="631050"/>
          <a:ext cx="1194870" cy="5404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a:t>Understand how INNS are introduced to your site</a:t>
          </a:r>
        </a:p>
      </dsp:txBody>
      <dsp:txXfrm>
        <a:off x="864257" y="631050"/>
        <a:ext cx="1194870" cy="540420"/>
      </dsp:txXfrm>
    </dsp:sp>
    <dsp:sp modelId="{43EDCF88-2829-4AA2-9699-E26A289CA4AE}">
      <dsp:nvSpPr>
        <dsp:cNvPr id="0" name=""/>
        <dsp:cNvSpPr/>
      </dsp:nvSpPr>
      <dsp:spPr>
        <a:xfrm>
          <a:off x="2112629" y="631050"/>
          <a:ext cx="535016" cy="540420"/>
        </a:xfrm>
        <a:prstGeom prst="rect">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2E03D9-5503-412C-81C6-77EADF2BFCFC}">
      <dsp:nvSpPr>
        <dsp:cNvPr id="0" name=""/>
        <dsp:cNvSpPr/>
      </dsp:nvSpPr>
      <dsp:spPr>
        <a:xfrm>
          <a:off x="1452775" y="1260640"/>
          <a:ext cx="1194870" cy="5404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a:t>List site activities</a:t>
          </a:r>
        </a:p>
      </dsp:txBody>
      <dsp:txXfrm>
        <a:off x="1452775" y="1260640"/>
        <a:ext cx="1194870" cy="540420"/>
      </dsp:txXfrm>
    </dsp:sp>
    <dsp:sp modelId="{C4AE0D36-7644-47D3-892C-C9C9E5FD8522}">
      <dsp:nvSpPr>
        <dsp:cNvPr id="0" name=""/>
        <dsp:cNvSpPr/>
      </dsp:nvSpPr>
      <dsp:spPr>
        <a:xfrm>
          <a:off x="864257" y="1260640"/>
          <a:ext cx="535016" cy="540420"/>
        </a:xfrm>
        <a:prstGeom prst="rect">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AFE71B-7057-4DFF-90BB-C448AB9F245B}">
      <dsp:nvSpPr>
        <dsp:cNvPr id="0" name=""/>
        <dsp:cNvSpPr/>
      </dsp:nvSpPr>
      <dsp:spPr>
        <a:xfrm>
          <a:off x="864257" y="1890230"/>
          <a:ext cx="1194870" cy="5404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a:t>List </a:t>
          </a:r>
          <a:r>
            <a:rPr lang="en-GB" sz="1000" kern="1200"/>
            <a:t>biosecurity measure</a:t>
          </a:r>
          <a:endParaRPr lang="en-GB" sz="1000" kern="1200" dirty="0"/>
        </a:p>
      </dsp:txBody>
      <dsp:txXfrm>
        <a:off x="864257" y="1890230"/>
        <a:ext cx="1194870" cy="540420"/>
      </dsp:txXfrm>
    </dsp:sp>
    <dsp:sp modelId="{DC7D5587-E921-443F-9F72-F0219C94C905}">
      <dsp:nvSpPr>
        <dsp:cNvPr id="0" name=""/>
        <dsp:cNvSpPr/>
      </dsp:nvSpPr>
      <dsp:spPr>
        <a:xfrm>
          <a:off x="2112629" y="1890230"/>
          <a:ext cx="535016" cy="540420"/>
        </a:xfrm>
        <a:prstGeom prst="rect">
          <a:avLst/>
        </a:prstGeom>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0D86CE-E08A-431F-BC84-0E93B7A393F0}">
      <dsp:nvSpPr>
        <dsp:cNvPr id="0" name=""/>
        <dsp:cNvSpPr/>
      </dsp:nvSpPr>
      <dsp:spPr>
        <a:xfrm>
          <a:off x="1452775" y="2519821"/>
          <a:ext cx="1194870" cy="5404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a:t>Contingency, monitoring and surveillance</a:t>
          </a:r>
        </a:p>
      </dsp:txBody>
      <dsp:txXfrm>
        <a:off x="1452775" y="2519821"/>
        <a:ext cx="1194870" cy="540420"/>
      </dsp:txXfrm>
    </dsp:sp>
    <dsp:sp modelId="{AB929EDB-C189-498C-B2C1-9A9A1765F26D}">
      <dsp:nvSpPr>
        <dsp:cNvPr id="0" name=""/>
        <dsp:cNvSpPr/>
      </dsp:nvSpPr>
      <dsp:spPr>
        <a:xfrm>
          <a:off x="864257" y="2519821"/>
          <a:ext cx="535016" cy="540420"/>
        </a:xfrm>
        <a:prstGeom prst="rect">
          <a:avLst/>
        </a:prstGeom>
        <a:blipFill>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8E1405-EF86-40DA-BACB-761ADE5ED117}" type="datetimeFigureOut">
              <a:rPr lang="en-GB" smtClean="0"/>
              <a:t>30/10/2019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5E305B-516D-4A3F-B7C5-0DDFBA8688AF}" type="slidenum">
              <a:rPr lang="en-GB" smtClean="0"/>
              <a:t>‹#›</a:t>
            </a:fld>
            <a:endParaRPr lang="en-GB"/>
          </a:p>
        </p:txBody>
      </p:sp>
    </p:spTree>
    <p:extLst>
      <p:ext uri="{BB962C8B-B14F-4D97-AF65-F5344CB8AC3E}">
        <p14:creationId xmlns:p14="http://schemas.microsoft.com/office/powerpoint/2010/main" val="3204464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legislation.gov.uk/ukpga/1981/69"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ec.europa.eu/environment/water/water-framework/index_en.html" TargetMode="External"/><Relationship Id="rId5" Type="http://schemas.openxmlformats.org/officeDocument/2006/relationships/hyperlink" Target="http://ec.europa.eu/environment/nature/invasivealien/index_en.htm" TargetMode="External"/><Relationship Id="rId4" Type="http://schemas.openxmlformats.org/officeDocument/2006/relationships/hyperlink" Target="https://www.cbd.int/doc/external/cop-09/bern-01-en.pdf"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jncc.defra.gov.uk/PDF/waca1981_schedule9.pdf"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ec.europa.eu/environment/water/water-framework/index_en.html" TargetMode="External"/><Relationship Id="rId5" Type="http://schemas.openxmlformats.org/officeDocument/2006/relationships/hyperlink" Target="http://ec.europa.eu/environment/nature/invasivealien/index_en.htm" TargetMode="External"/><Relationship Id="rId4" Type="http://schemas.openxmlformats.org/officeDocument/2006/relationships/hyperlink" Target="https://www.cbd.int/doc/external/cop-09/bern-01-en.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1" i="0" u="none" strike="noStrike" cap="none" normalizeH="0" baseline="0" dirty="0" smtClean="0">
                <a:ln>
                  <a:noFill/>
                </a:ln>
                <a:solidFill>
                  <a:srgbClr val="FF0000"/>
                </a:solidFill>
                <a:effectLst/>
                <a:latin typeface="Segoe UI" panose="020B0502040204020203" pitchFamily="34" charset="0"/>
                <a:ea typeface="Segoe UI" panose="020B0502040204020203" pitchFamily="34" charset="0"/>
                <a:cs typeface="Segoe UI" panose="020B0502040204020203" pitchFamily="34" charset="0"/>
              </a:rPr>
              <a:t>NB THIS PRESENTATION SHOULD BE TAILORED TO YOUR AUDIENCE. DELETE OR ADD SLIDES AS REQUIRED.</a:t>
            </a:r>
            <a:r>
              <a:rPr kumimoji="0" lang="en-GB" altLang="en-US" sz="1200" b="1" i="0" u="none" strike="noStrike" cap="none" normalizeH="0" baseline="0" dirty="0" smtClean="0">
                <a:ln>
                  <a:noFill/>
                </a:ln>
                <a:solidFill>
                  <a:srgbClr val="006983"/>
                </a:solidFill>
                <a:effectLst/>
                <a:latin typeface="Segoe UI" panose="020B0502040204020203" pitchFamily="34" charset="0"/>
                <a:ea typeface="Segoe UI" panose="020B0502040204020203" pitchFamily="34" charset="0"/>
                <a:cs typeface="Segoe UI" panose="020B0502040204020203" pitchFamily="34" charset="0"/>
              </a:rPr>
              <a:t> </a:t>
            </a:r>
          </a:p>
          <a:p>
            <a:endParaRPr lang="en-GB" dirty="0"/>
          </a:p>
        </p:txBody>
      </p:sp>
      <p:sp>
        <p:nvSpPr>
          <p:cNvPr id="4" name="Slide Number Placeholder 3"/>
          <p:cNvSpPr>
            <a:spLocks noGrp="1"/>
          </p:cNvSpPr>
          <p:nvPr>
            <p:ph type="sldNum" sz="quarter" idx="10"/>
          </p:nvPr>
        </p:nvSpPr>
        <p:spPr/>
        <p:txBody>
          <a:bodyPr/>
          <a:lstStyle/>
          <a:p>
            <a:fld id="{72493E50-8D34-41F0-83C4-753EBDDC208E}" type="slidenum">
              <a:rPr lang="en-GB" smtClean="0"/>
              <a:t>1</a:t>
            </a:fld>
            <a:endParaRPr lang="en-GB"/>
          </a:p>
        </p:txBody>
      </p:sp>
    </p:spTree>
    <p:extLst>
      <p:ext uri="{BB962C8B-B14F-4D97-AF65-F5344CB8AC3E}">
        <p14:creationId xmlns:p14="http://schemas.microsoft.com/office/powerpoint/2010/main" val="730043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Other drivers for change include your customers and business partners who wish to see risks managed. The reputational gains from being a sustainable, INNS free, organisation are significant and most investors will expect to see you taking steps to reduce your risk. </a:t>
            </a:r>
          </a:p>
          <a:p>
            <a:r>
              <a:rPr lang="en-GB" sz="1200" kern="1200" dirty="0">
                <a:solidFill>
                  <a:schemeClr val="tx1"/>
                </a:solidFill>
                <a:effectLst/>
                <a:latin typeface="+mn-lt"/>
                <a:ea typeface="+mn-ea"/>
                <a:cs typeface="+mn-cs"/>
              </a:rPr>
              <a:t>This all may seem complex and perhaps you feel that you are already compliant with a host of regulations, however it is worthwhile investigating your existing systems to ensure that you are doing all that is practical to reduce your risk from INNS. </a:t>
            </a:r>
          </a:p>
          <a:p>
            <a:endParaRPr lang="en-GB" dirty="0"/>
          </a:p>
        </p:txBody>
      </p:sp>
      <p:sp>
        <p:nvSpPr>
          <p:cNvPr id="4" name="Slide Number Placeholder 3"/>
          <p:cNvSpPr>
            <a:spLocks noGrp="1"/>
          </p:cNvSpPr>
          <p:nvPr>
            <p:ph type="sldNum" sz="quarter" idx="10"/>
          </p:nvPr>
        </p:nvSpPr>
        <p:spPr/>
        <p:txBody>
          <a:bodyPr/>
          <a:lstStyle/>
          <a:p>
            <a:fld id="{72493E50-8D34-41F0-83C4-753EBDDC208E}" type="slidenum">
              <a:rPr lang="en-GB" smtClean="0"/>
              <a:t>10</a:t>
            </a:fld>
            <a:endParaRPr lang="en-GB"/>
          </a:p>
        </p:txBody>
      </p:sp>
    </p:spTree>
    <p:extLst>
      <p:ext uri="{BB962C8B-B14F-4D97-AF65-F5344CB8AC3E}">
        <p14:creationId xmlns:p14="http://schemas.microsoft.com/office/powerpoint/2010/main" val="3882777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Talk about the Check,</a:t>
            </a:r>
            <a:r>
              <a:rPr lang="en-GB" baseline="0" dirty="0" smtClean="0"/>
              <a:t> Clean, Dry campaign and point them in the direction of more guidance on the GB NNSS website</a:t>
            </a:r>
            <a:endParaRPr lang="en-GB" dirty="0"/>
          </a:p>
        </p:txBody>
      </p:sp>
      <p:sp>
        <p:nvSpPr>
          <p:cNvPr id="4" name="Slide Number Placeholder 3"/>
          <p:cNvSpPr>
            <a:spLocks noGrp="1"/>
          </p:cNvSpPr>
          <p:nvPr>
            <p:ph type="sldNum" sz="quarter" idx="10"/>
          </p:nvPr>
        </p:nvSpPr>
        <p:spPr/>
        <p:txBody>
          <a:bodyPr/>
          <a:lstStyle/>
          <a:p>
            <a:fld id="{72493E50-8D34-41F0-83C4-753EBDDC208E}" type="slidenum">
              <a:rPr lang="en-GB" smtClean="0"/>
              <a:t>11</a:t>
            </a:fld>
            <a:endParaRPr lang="en-GB"/>
          </a:p>
        </p:txBody>
      </p:sp>
    </p:spTree>
    <p:extLst>
      <p:ext uri="{BB962C8B-B14F-4D97-AF65-F5344CB8AC3E}">
        <p14:creationId xmlns:p14="http://schemas.microsoft.com/office/powerpoint/2010/main" val="447781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For participants the key is to give them enough warning to ensure they have time to clean their boats and kit effectively.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Ask all participants to ‘Check Clean Dry’ before they leave home (making sure all washdown and scraping material is disposed of appropriately). You could raise the issues through the relevant class association and you can also include guidance in the event paperwork – from when they register to inclusion in the rules of the day. </a:t>
            </a:r>
          </a:p>
          <a:p>
            <a:endParaRPr lang="en-GB" dirty="0"/>
          </a:p>
        </p:txBody>
      </p:sp>
      <p:sp>
        <p:nvSpPr>
          <p:cNvPr id="4" name="Slide Number Placeholder 3"/>
          <p:cNvSpPr>
            <a:spLocks noGrp="1"/>
          </p:cNvSpPr>
          <p:nvPr>
            <p:ph type="sldNum" sz="quarter" idx="10"/>
          </p:nvPr>
        </p:nvSpPr>
        <p:spPr/>
        <p:txBody>
          <a:bodyPr/>
          <a:lstStyle/>
          <a:p>
            <a:fld id="{26846BE4-6D28-4997-AD72-223485AD869A}" type="slidenum">
              <a:rPr lang="en-GB" smtClean="0"/>
              <a:t>12</a:t>
            </a:fld>
            <a:endParaRPr lang="en-GB"/>
          </a:p>
        </p:txBody>
      </p:sp>
    </p:spTree>
    <p:extLst>
      <p:ext uri="{BB962C8B-B14F-4D97-AF65-F5344CB8AC3E}">
        <p14:creationId xmlns:p14="http://schemas.microsoft.com/office/powerpoint/2010/main" val="622307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Avoiding the spread of INNS, and therefore prosecution, is not as difficult as you may at first suspect. Control of INNS is very difficult, particularly in the marine environment, and so legislators have avoided being too prescriptive about how to do it. Instead they request people ‘follow best practice’, mostly allowing users to define what is most appropriate for them.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essence of good biosecurity is to identify the high-risk activities and then ensure that everyone plays their part in reducing the risk.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low hanging fruit for marina managers includes: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Where practical, remove man-made structures from the water when they are not in use. In general INNS prefer artificial structures and removing what you can is an easy to do basic biosecurity measure. This could include temporary removal of items out of the preferred growth zone for example, if you have a muddy seabed, removal of mooring buoys in winter to a yard on land, and dropping the mooring chain to the seabed will smother fouling (attaching a riser to allow retrieval, of course!). It also means running a tidy site and not allowing old fenders, warps and so on to stay in the water. </a:t>
            </a:r>
            <a:endParaRPr lang="en-GB" dirty="0"/>
          </a:p>
        </p:txBody>
      </p:sp>
      <p:sp>
        <p:nvSpPr>
          <p:cNvPr id="4" name="Slide Number Placeholder 3"/>
          <p:cNvSpPr>
            <a:spLocks noGrp="1"/>
          </p:cNvSpPr>
          <p:nvPr>
            <p:ph type="sldNum" sz="quarter" idx="10"/>
          </p:nvPr>
        </p:nvSpPr>
        <p:spPr/>
        <p:txBody>
          <a:bodyPr/>
          <a:lstStyle/>
          <a:p>
            <a:fld id="{72493E50-8D34-41F0-83C4-753EBDDC208E}" type="slidenum">
              <a:rPr lang="en-GB" smtClean="0"/>
              <a:t>13</a:t>
            </a:fld>
            <a:endParaRPr lang="en-GB"/>
          </a:p>
        </p:txBody>
      </p:sp>
    </p:spTree>
    <p:extLst>
      <p:ext uri="{BB962C8B-B14F-4D97-AF65-F5344CB8AC3E}">
        <p14:creationId xmlns:p14="http://schemas.microsoft.com/office/powerpoint/2010/main" val="1761430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Air dry what you can, when you can. Most, if not all, marine and aquatic INNS are killed by dehydration. Identify opportunities to dry out equipment or infrastructure as often as possible. This could mean a drying room/area for dive kit, PPE etc. It can also mean identifying when vessels which are used less frequently, such as barges or dredgers, can be hauled out and dry stored. </a:t>
            </a:r>
          </a:p>
        </p:txBody>
      </p:sp>
      <p:sp>
        <p:nvSpPr>
          <p:cNvPr id="4" name="Slide Number Placeholder 3"/>
          <p:cNvSpPr>
            <a:spLocks noGrp="1"/>
          </p:cNvSpPr>
          <p:nvPr>
            <p:ph type="sldNum" sz="quarter" idx="10"/>
          </p:nvPr>
        </p:nvSpPr>
        <p:spPr/>
        <p:txBody>
          <a:bodyPr/>
          <a:lstStyle/>
          <a:p>
            <a:fld id="{72493E50-8D34-41F0-83C4-753EBDDC208E}" type="slidenum">
              <a:rPr lang="en-GB" smtClean="0"/>
              <a:t>14</a:t>
            </a:fld>
            <a:endParaRPr lang="en-GB"/>
          </a:p>
        </p:txBody>
      </p:sp>
    </p:spTree>
    <p:extLst>
      <p:ext uri="{BB962C8B-B14F-4D97-AF65-F5344CB8AC3E}">
        <p14:creationId xmlns:p14="http://schemas.microsoft.com/office/powerpoint/2010/main" val="25276816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Expose to fresh water. Make the most of any natural flows of freshwater into your site. Marine INNS need some degree of salinity to sustain their life cycle – if you can expose them to fresh water through immersion or wash down you will reduce the risk posed by INNS. Likewise species adapted to survive in brackish water can be killed off by exposure to full salinity. </a:t>
            </a:r>
          </a:p>
          <a:p>
            <a:endParaRPr lang="en-GB" dirty="0" smtClean="0"/>
          </a:p>
          <a:p>
            <a:r>
              <a:rPr lang="en-GB" dirty="0" smtClean="0"/>
              <a:t>Image credit: https://marinas.com/view/marina/ywcdry_Dartmouth_Yacht_Club_Marina_Dartmouth_NS_Canada</a:t>
            </a:r>
            <a:endParaRPr lang="en-GB" dirty="0"/>
          </a:p>
        </p:txBody>
      </p:sp>
      <p:sp>
        <p:nvSpPr>
          <p:cNvPr id="4" name="Slide Number Placeholder 3"/>
          <p:cNvSpPr>
            <a:spLocks noGrp="1"/>
          </p:cNvSpPr>
          <p:nvPr>
            <p:ph type="sldNum" sz="quarter" idx="10"/>
          </p:nvPr>
        </p:nvSpPr>
        <p:spPr/>
        <p:txBody>
          <a:bodyPr/>
          <a:lstStyle/>
          <a:p>
            <a:fld id="{72493E50-8D34-41F0-83C4-753EBDDC208E}" type="slidenum">
              <a:rPr lang="en-GB" smtClean="0"/>
              <a:t>15</a:t>
            </a:fld>
            <a:endParaRPr lang="en-GB"/>
          </a:p>
        </p:txBody>
      </p:sp>
    </p:spTree>
    <p:extLst>
      <p:ext uri="{BB962C8B-B14F-4D97-AF65-F5344CB8AC3E}">
        <p14:creationId xmlns:p14="http://schemas.microsoft.com/office/powerpoint/2010/main" val="2836422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Raise awareness. Many people, including many of your staff, are mostly unaware of marine INNS and the threats associated with them and raising awareness often empowers people to take action. Whilst it is not necessary to become a marine biologist, some idea of what to look out for gets people interested and increases effective reporting. There are plenty of free or low cost ID guides available on the web, and some good resources on the Marine Pathway website, or you could do your own, site specific guide. Train your staff to be alert to unusual growth in the marine environment and get them to look out for it when undertaking routine visual inspections of infrastructure and vessels. Place visual aids in mess rooms and offices to aid familiarity.</a:t>
            </a:r>
          </a:p>
          <a:p>
            <a:endParaRPr lang="en-GB" dirty="0"/>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So how does all this relate to the legislation we discussed earlier?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essence, by undertaking these actions you are demonstrating ‘best practice’. By recording it all in one document – your biosecurity plan – you can show anyone who may have concerns about your activities that you are taking all reasonable steps to lower the risk of introducing or spreading invasive non-native species. </a:t>
            </a:r>
          </a:p>
          <a:p>
            <a:endParaRPr lang="en-GB" dirty="0"/>
          </a:p>
        </p:txBody>
      </p:sp>
      <p:sp>
        <p:nvSpPr>
          <p:cNvPr id="4" name="Slide Number Placeholder 3"/>
          <p:cNvSpPr>
            <a:spLocks noGrp="1"/>
          </p:cNvSpPr>
          <p:nvPr>
            <p:ph type="sldNum" sz="quarter" idx="10"/>
          </p:nvPr>
        </p:nvSpPr>
        <p:spPr/>
        <p:txBody>
          <a:bodyPr/>
          <a:lstStyle/>
          <a:p>
            <a:fld id="{72493E50-8D34-41F0-83C4-753EBDDC208E}" type="slidenum">
              <a:rPr lang="en-GB" smtClean="0"/>
              <a:t>16</a:t>
            </a:fld>
            <a:endParaRPr lang="en-GB"/>
          </a:p>
        </p:txBody>
      </p:sp>
    </p:spTree>
    <p:extLst>
      <p:ext uri="{BB962C8B-B14F-4D97-AF65-F5344CB8AC3E}">
        <p14:creationId xmlns:p14="http://schemas.microsoft.com/office/powerpoint/2010/main" val="4244695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You can take these actions to their logical conclusion and do a full biosecurity plan for your site. This involves a five step process.</a:t>
            </a:r>
          </a:p>
          <a:p>
            <a:endParaRPr lang="en-GB" dirty="0"/>
          </a:p>
        </p:txBody>
      </p:sp>
      <p:sp>
        <p:nvSpPr>
          <p:cNvPr id="4" name="Slide Number Placeholder 3"/>
          <p:cNvSpPr>
            <a:spLocks noGrp="1"/>
          </p:cNvSpPr>
          <p:nvPr>
            <p:ph type="sldNum" sz="quarter" idx="10"/>
          </p:nvPr>
        </p:nvSpPr>
        <p:spPr/>
        <p:txBody>
          <a:bodyPr/>
          <a:lstStyle/>
          <a:p>
            <a:fld id="{A45E305B-516D-4A3F-B7C5-0DDFBA8688AF}" type="slidenum">
              <a:rPr lang="en-GB" smtClean="0"/>
              <a:t>17</a:t>
            </a:fld>
            <a:endParaRPr lang="en-GB"/>
          </a:p>
        </p:txBody>
      </p:sp>
    </p:spTree>
    <p:extLst>
      <p:ext uri="{BB962C8B-B14F-4D97-AF65-F5344CB8AC3E}">
        <p14:creationId xmlns:p14="http://schemas.microsoft.com/office/powerpoint/2010/main" val="30467338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Your opening section sets the scene for why you are doing a biosecurity plan and what the major concerns are for your business. For example, you may be concerned about effects on the environment and legal or reputational impacts. </a:t>
            </a:r>
          </a:p>
          <a:p>
            <a:endParaRPr lang="en-GB" dirty="0"/>
          </a:p>
        </p:txBody>
      </p:sp>
      <p:sp>
        <p:nvSpPr>
          <p:cNvPr id="4" name="Slide Number Placeholder 3"/>
          <p:cNvSpPr>
            <a:spLocks noGrp="1"/>
          </p:cNvSpPr>
          <p:nvPr>
            <p:ph type="sldNum" sz="quarter" idx="10"/>
          </p:nvPr>
        </p:nvSpPr>
        <p:spPr/>
        <p:txBody>
          <a:bodyPr/>
          <a:lstStyle/>
          <a:p>
            <a:fld id="{72493E50-8D34-41F0-83C4-753EBDDC208E}" type="slidenum">
              <a:rPr lang="en-GB" smtClean="0"/>
              <a:t>18</a:t>
            </a:fld>
            <a:endParaRPr lang="en-GB"/>
          </a:p>
        </p:txBody>
      </p:sp>
    </p:spTree>
    <p:extLst>
      <p:ext uri="{BB962C8B-B14F-4D97-AF65-F5344CB8AC3E}">
        <p14:creationId xmlns:p14="http://schemas.microsoft.com/office/powerpoint/2010/main" val="20378417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Here you identify what geographical area or activity is to be covered by the plan. This section should also outline support from senior management and identify a member of staff who is responsible for enacting and updating the Plan.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(examples from the Tamar Estuary Biosecurity </a:t>
            </a:r>
            <a:r>
              <a:rPr lang="en-GB" sz="1200" kern="1200">
                <a:solidFill>
                  <a:schemeClr val="tx1"/>
                </a:solidFill>
                <a:effectLst/>
                <a:latin typeface="+mn-lt"/>
                <a:ea typeface="+mn-ea"/>
                <a:cs typeface="+mn-cs"/>
              </a:rPr>
              <a:t>Plan</a:t>
            </a:r>
            <a:r>
              <a:rPr lang="en-GB" sz="1200" kern="1200" smtClean="0">
                <a:solidFill>
                  <a:schemeClr val="tx1"/>
                </a:solidFill>
                <a:effectLst/>
                <a:latin typeface="+mn-lt"/>
                <a:ea typeface="+mn-ea"/>
                <a:cs typeface="+mn-cs"/>
              </a:rPr>
              <a:t>) Map source: http://web.plymouth.gov.uk/tecf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effectLst/>
            </a:endParaRPr>
          </a:p>
        </p:txBody>
      </p:sp>
      <p:sp>
        <p:nvSpPr>
          <p:cNvPr id="4" name="Slide Number Placeholder 3"/>
          <p:cNvSpPr>
            <a:spLocks noGrp="1"/>
          </p:cNvSpPr>
          <p:nvPr>
            <p:ph type="sldNum" sz="quarter" idx="10"/>
          </p:nvPr>
        </p:nvSpPr>
        <p:spPr/>
        <p:txBody>
          <a:bodyPr/>
          <a:lstStyle/>
          <a:p>
            <a:fld id="{72493E50-8D34-41F0-83C4-753EBDDC208E}" type="slidenum">
              <a:rPr lang="en-GB" smtClean="0"/>
              <a:t>19</a:t>
            </a:fld>
            <a:endParaRPr lang="en-GB"/>
          </a:p>
        </p:txBody>
      </p:sp>
    </p:spTree>
    <p:extLst>
      <p:ext uri="{BB962C8B-B14F-4D97-AF65-F5344CB8AC3E}">
        <p14:creationId xmlns:p14="http://schemas.microsoft.com/office/powerpoint/2010/main" val="2116507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FF0000"/>
                </a:solidFill>
                <a:latin typeface="Segoe UI" panose="020B0502040204020203" pitchFamily="34" charset="0"/>
                <a:ea typeface="Segoe UI" panose="020B0502040204020203" pitchFamily="34" charset="0"/>
                <a:cs typeface="Segoe UI" panose="020B0502040204020203" pitchFamily="34" charset="0"/>
              </a:rPr>
              <a:t>BE AWARE OF YOUR AUDIENCE: THIS PRESENTATION IS TARGETED AT MARINA MANAGERS. A MORE VARIED GROUP WILL REQUIRED AN ADAPATED PRESENTATION.</a:t>
            </a:r>
          </a:p>
          <a:p>
            <a:endParaRPr lang="en-GB" dirty="0"/>
          </a:p>
        </p:txBody>
      </p:sp>
      <p:sp>
        <p:nvSpPr>
          <p:cNvPr id="4" name="Slide Number Placeholder 3"/>
          <p:cNvSpPr>
            <a:spLocks noGrp="1"/>
          </p:cNvSpPr>
          <p:nvPr>
            <p:ph type="sldNum" sz="quarter" idx="10"/>
          </p:nvPr>
        </p:nvSpPr>
        <p:spPr/>
        <p:txBody>
          <a:bodyPr/>
          <a:lstStyle/>
          <a:p>
            <a:fld id="{A45E305B-516D-4A3F-B7C5-0DDFBA8688AF}" type="slidenum">
              <a:rPr lang="en-GB" smtClean="0"/>
              <a:t>2</a:t>
            </a:fld>
            <a:endParaRPr lang="en-GB"/>
          </a:p>
        </p:txBody>
      </p:sp>
    </p:spTree>
    <p:extLst>
      <p:ext uri="{BB962C8B-B14F-4D97-AF65-F5344CB8AC3E}">
        <p14:creationId xmlns:p14="http://schemas.microsoft.com/office/powerpoint/2010/main" val="11663780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this section you should delve into more detail about the physical characteristics of the area covered by the Plan. Gather as much information as you can about the chemistry of the waters local to your business. Salinity and temperature information can often be found online, or your company may already record it as part of their normal business. Try comparing this data to the known preferences of some of the INNS found on the GB non-native species secretariat website to narrow down your list of concerns.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Also find out about any existing designations for example, is the area a SSSI (Site of Special Scientific Interest) or have other protected status such as an MCZ (Marine Conservation Zone)? If so contact Natural England to find out more about INNS and current management of marine protected areas locally</a:t>
            </a:r>
            <a:r>
              <a:rPr lang="en-GB" sz="1200" kern="1200" dirty="0" smtClean="0">
                <a:solidFill>
                  <a:schemeClr val="tx1"/>
                </a:solidFill>
                <a:effectLst/>
                <a:latin typeface="+mn-lt"/>
                <a:ea typeface="+mn-ea"/>
                <a:cs typeface="+mn-cs"/>
              </a:rPr>
              <a:t>.</a:t>
            </a:r>
          </a:p>
          <a:p>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Map source: http://web.plymouth.gov.uk/tecf</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2493E50-8D34-41F0-83C4-753EBDDC208E}" type="slidenum">
              <a:rPr lang="en-GB" smtClean="0"/>
              <a:t>20</a:t>
            </a:fld>
            <a:endParaRPr lang="en-GB"/>
          </a:p>
        </p:txBody>
      </p:sp>
    </p:spTree>
    <p:extLst>
      <p:ext uri="{BB962C8B-B14F-4D97-AF65-F5344CB8AC3E}">
        <p14:creationId xmlns:p14="http://schemas.microsoft.com/office/powerpoint/2010/main" val="3782156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Here you will list the major types of activity you expect in the area. How many boats, where are they coming from, what type of boats are they, do they contain ballast water? What sort of stock movements are common and what INNS could move with them? Again more information is available on the GB Secretariat website, links at the end. This section can be used to develop a risk assessment of types of activity and their potential to import or spread INNS.</a:t>
            </a:r>
          </a:p>
        </p:txBody>
      </p:sp>
      <p:sp>
        <p:nvSpPr>
          <p:cNvPr id="4" name="Slide Number Placeholder 3"/>
          <p:cNvSpPr>
            <a:spLocks noGrp="1"/>
          </p:cNvSpPr>
          <p:nvPr>
            <p:ph type="sldNum" sz="quarter" idx="10"/>
          </p:nvPr>
        </p:nvSpPr>
        <p:spPr/>
        <p:txBody>
          <a:bodyPr/>
          <a:lstStyle/>
          <a:p>
            <a:fld id="{72493E50-8D34-41F0-83C4-753EBDDC208E}" type="slidenum">
              <a:rPr lang="en-GB" smtClean="0"/>
              <a:t>21</a:t>
            </a:fld>
            <a:endParaRPr lang="en-GB"/>
          </a:p>
        </p:txBody>
      </p:sp>
    </p:spTree>
    <p:extLst>
      <p:ext uri="{BB962C8B-B14F-4D97-AF65-F5344CB8AC3E}">
        <p14:creationId xmlns:p14="http://schemas.microsoft.com/office/powerpoint/2010/main" val="26853955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Perhaps the most important section. Here you outline the actions you plan to take to improve your biosecurity. These should be based on what we discussed earlier, but the final list will vary depending upon the activities and partners involved. Aim to stay practical – you can always include a ‘wish list’ of other actions should time and budget allow. Some examples of these are:</a:t>
            </a:r>
          </a:p>
          <a:p>
            <a:endParaRPr lang="en-GB" dirty="0"/>
          </a:p>
          <a:p>
            <a:r>
              <a:rPr lang="en-GB" dirty="0"/>
              <a:t>(NB this is a simplified list – more actions available on the website)</a:t>
            </a:r>
          </a:p>
          <a:p>
            <a:endParaRPr lang="en-GB" dirty="0"/>
          </a:p>
          <a:p>
            <a:r>
              <a:rPr lang="en-GB" dirty="0"/>
              <a:t>(Good to emphasise = residues from wash down may include live material along with antifouling paint flakes and solutions.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(READ ACTIONS FROM SLIDES AS TIME ALLOWS) </a:t>
            </a:r>
          </a:p>
          <a:p>
            <a:r>
              <a:rPr lang="en-GB" sz="1200" kern="1200" dirty="0">
                <a:solidFill>
                  <a:schemeClr val="tx1"/>
                </a:solidFill>
                <a:effectLst/>
                <a:latin typeface="+mn-lt"/>
                <a:ea typeface="+mn-ea"/>
                <a:cs typeface="+mn-cs"/>
              </a:rPr>
              <a:t>(EDIT SLIDES TO AUDIENCE AND TIME)</a:t>
            </a:r>
          </a:p>
          <a:p>
            <a:endParaRPr lang="en-GB" dirty="0"/>
          </a:p>
          <a:p>
            <a:endParaRPr lang="en-GB" dirty="0"/>
          </a:p>
        </p:txBody>
      </p:sp>
      <p:sp>
        <p:nvSpPr>
          <p:cNvPr id="4" name="Slide Number Placeholder 3"/>
          <p:cNvSpPr>
            <a:spLocks noGrp="1"/>
          </p:cNvSpPr>
          <p:nvPr>
            <p:ph type="sldNum" sz="quarter" idx="10"/>
          </p:nvPr>
        </p:nvSpPr>
        <p:spPr/>
        <p:txBody>
          <a:bodyPr/>
          <a:lstStyle/>
          <a:p>
            <a:fld id="{72493E50-8D34-41F0-83C4-753EBDDC208E}" type="slidenum">
              <a:rPr lang="en-GB" smtClean="0"/>
              <a:t>22</a:t>
            </a:fld>
            <a:endParaRPr lang="en-GB"/>
          </a:p>
        </p:txBody>
      </p:sp>
    </p:spTree>
    <p:extLst>
      <p:ext uri="{BB962C8B-B14F-4D97-AF65-F5344CB8AC3E}">
        <p14:creationId xmlns:p14="http://schemas.microsoft.com/office/powerpoint/2010/main" val="27503349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5E305B-516D-4A3F-B7C5-0DDFBA8688AF}" type="slidenum">
              <a:rPr lang="en-GB" smtClean="0"/>
              <a:t>23</a:t>
            </a:fld>
            <a:endParaRPr lang="en-GB"/>
          </a:p>
        </p:txBody>
      </p:sp>
    </p:spTree>
    <p:extLst>
      <p:ext uri="{BB962C8B-B14F-4D97-AF65-F5344CB8AC3E}">
        <p14:creationId xmlns:p14="http://schemas.microsoft.com/office/powerpoint/2010/main" val="9406138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You can check the level of hull fouling against the table. A quick look is enough to gauge the cleanliness of a boat from the surface but niche areas, for example around water intakes, or high wear areas, for example around the propeller, can harbour INNS – investing in a low cost waterproof camera and an extension stick can let you see these hard to reach areas and give you a more robust idea of the level of hull fouling. If you are only looking from the surface then look to see if there is more than a low level of hull slime (2 or less in the table above) at the water line. If there is, it is time to clean.</a:t>
            </a:r>
            <a:endParaRPr lang="en-GB" dirty="0">
              <a:effectLst/>
            </a:endParaRPr>
          </a:p>
          <a:p>
            <a:pPr rtl="0" eaLnBrk="1" latinLnBrk="0" hangingPunct="1"/>
            <a:r>
              <a:rPr lang="en-GB" sz="1200" kern="1200" dirty="0">
                <a:solidFill>
                  <a:schemeClr val="tx1"/>
                </a:solidFill>
                <a:effectLst/>
                <a:latin typeface="+mn-lt"/>
                <a:ea typeface="+mn-ea"/>
                <a:cs typeface="+mn-cs"/>
              </a:rPr>
              <a:t> </a:t>
            </a:r>
            <a:endParaRPr lang="en-GB" dirty="0">
              <a:effectLst/>
            </a:endParaRPr>
          </a:p>
          <a:p>
            <a:pPr rtl="0" eaLnBrk="1" latinLnBrk="0" hangingPunct="1"/>
            <a:r>
              <a:rPr lang="en-GB" sz="1200" kern="1200" dirty="0">
                <a:solidFill>
                  <a:schemeClr val="tx1"/>
                </a:solidFill>
                <a:effectLst/>
                <a:latin typeface="+mn-lt"/>
                <a:ea typeface="+mn-ea"/>
                <a:cs typeface="+mn-cs"/>
              </a:rPr>
              <a:t>Always reinforce the message that any concerns staff have can be escalated if necessary so that you can deal with them appropriately.  </a:t>
            </a:r>
            <a:endParaRPr lang="en-GB" dirty="0">
              <a:effectLst/>
            </a:endParaRPr>
          </a:p>
          <a:p>
            <a:endParaRPr lang="en-GB" dirty="0"/>
          </a:p>
          <a:p>
            <a:endParaRPr lang="en-GB" dirty="0">
              <a:effectLst/>
            </a:endParaRPr>
          </a:p>
        </p:txBody>
      </p:sp>
      <p:sp>
        <p:nvSpPr>
          <p:cNvPr id="4" name="Slide Number Placeholder 3"/>
          <p:cNvSpPr>
            <a:spLocks noGrp="1"/>
          </p:cNvSpPr>
          <p:nvPr>
            <p:ph type="sldNum" sz="quarter" idx="10"/>
          </p:nvPr>
        </p:nvSpPr>
        <p:spPr/>
        <p:txBody>
          <a:bodyPr/>
          <a:lstStyle/>
          <a:p>
            <a:fld id="{72493E50-8D34-41F0-83C4-753EBDDC208E}" type="slidenum">
              <a:rPr lang="en-GB" smtClean="0"/>
              <a:t>24</a:t>
            </a:fld>
            <a:endParaRPr lang="en-GB"/>
          </a:p>
        </p:txBody>
      </p:sp>
    </p:spTree>
    <p:extLst>
      <p:ext uri="{BB962C8B-B14F-4D97-AF65-F5344CB8AC3E}">
        <p14:creationId xmlns:p14="http://schemas.microsoft.com/office/powerpoint/2010/main" val="14181260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Remember that it is just as important to </a:t>
            </a:r>
            <a:r>
              <a:rPr lang="en-GB" sz="1200" kern="1200" dirty="0" smtClean="0">
                <a:solidFill>
                  <a:schemeClr val="tx1"/>
                </a:solidFill>
                <a:effectLst/>
                <a:latin typeface="+mn-lt"/>
                <a:ea typeface="+mn-ea"/>
                <a:cs typeface="+mn-cs"/>
              </a:rPr>
              <a:t>prevent</a:t>
            </a:r>
            <a:r>
              <a:rPr lang="en-GB" sz="1200" kern="1200" baseline="0" dirty="0" smtClean="0">
                <a:solidFill>
                  <a:schemeClr val="tx1"/>
                </a:solidFill>
                <a:effectLst/>
                <a:latin typeface="+mn-lt"/>
                <a:ea typeface="+mn-ea"/>
                <a:cs typeface="+mn-cs"/>
              </a:rPr>
              <a:t> INNS</a:t>
            </a:r>
            <a:r>
              <a:rPr lang="en-GB" sz="1200" kern="1200" dirty="0" smtClean="0">
                <a:solidFill>
                  <a:schemeClr val="tx1"/>
                </a:solidFill>
                <a:effectLst/>
                <a:latin typeface="+mn-lt"/>
                <a:ea typeface="+mn-ea"/>
                <a:cs typeface="+mn-cs"/>
              </a:rPr>
              <a:t> </a:t>
            </a:r>
            <a:r>
              <a:rPr lang="en-GB" sz="1200" kern="1200" dirty="0">
                <a:solidFill>
                  <a:schemeClr val="tx1"/>
                </a:solidFill>
                <a:effectLst/>
                <a:latin typeface="+mn-lt"/>
                <a:ea typeface="+mn-ea"/>
                <a:cs typeface="+mn-cs"/>
              </a:rPr>
              <a:t>arriving in the area as it is to stop INNS leaving the site. To slow or halt the arrival of alien species ensure that any suppliers take their share of the responsibilities. Write into your contract with them that you expect arriving materials to be INNS free and that all kit, infrastructure, staff etc., will arrive clean and INNS free too.</a:t>
            </a:r>
          </a:p>
          <a:p>
            <a:r>
              <a:rPr lang="en-GB" sz="1200" kern="1200" dirty="0">
                <a:solidFill>
                  <a:schemeClr val="tx1"/>
                </a:solidFill>
                <a:effectLst/>
                <a:latin typeface="+mn-lt"/>
                <a:ea typeface="+mn-ea"/>
                <a:cs typeface="+mn-cs"/>
              </a:rPr>
              <a:t>On the site it is important to have relevant cleaning facilitates set up – this will range from a simple fresh water wash down area, well away from the water’s edge, through to a full lift and scrub facility for larger vessels where the run off is collected and not allowed to return to the sea untreated.  </a:t>
            </a:r>
          </a:p>
          <a:p>
            <a:endParaRPr lang="en-GB" dirty="0"/>
          </a:p>
          <a:p>
            <a:r>
              <a:rPr lang="en-GB" sz="1200" kern="1200" dirty="0">
                <a:solidFill>
                  <a:schemeClr val="tx1"/>
                </a:solidFill>
                <a:effectLst/>
                <a:latin typeface="+mn-lt"/>
                <a:ea typeface="+mn-ea"/>
                <a:cs typeface="+mn-cs"/>
              </a:rPr>
              <a:t>When doing routine inspection of boats for any structural problems also inspect them for obvious fouling. A quick look is enough to gauge the cleanliness of a boat. Look to see if there is more than a low level of hull slime at the water line. If there is it is time to clean.</a:t>
            </a:r>
            <a:endParaRPr lang="en-GB" dirty="0">
              <a:effectLst/>
            </a:endParaRPr>
          </a:p>
          <a:p>
            <a:r>
              <a:rPr lang="en-GB" sz="1200" kern="1200" dirty="0">
                <a:solidFill>
                  <a:schemeClr val="tx1"/>
                </a:solidFill>
                <a:effectLst/>
                <a:latin typeface="+mn-lt"/>
                <a:ea typeface="+mn-ea"/>
                <a:cs typeface="+mn-cs"/>
              </a:rPr>
              <a:t> </a:t>
            </a:r>
            <a:endParaRPr lang="en-GB" dirty="0">
              <a:effectLst/>
            </a:endParaRPr>
          </a:p>
          <a:p>
            <a:r>
              <a:rPr lang="en-GB" sz="1200" kern="1200" dirty="0">
                <a:solidFill>
                  <a:schemeClr val="tx1"/>
                </a:solidFill>
                <a:effectLst/>
                <a:latin typeface="+mn-lt"/>
                <a:ea typeface="+mn-ea"/>
                <a:cs typeface="+mn-cs"/>
              </a:rPr>
              <a:t>Always reinforce the message that any concerns staff have can be escalated if necessary so that you can deal with them appropriately.  </a:t>
            </a:r>
            <a:endParaRPr lang="en-GB" dirty="0">
              <a:effectLst/>
            </a:endParaRP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72493E50-8D34-41F0-83C4-753EBDDC208E}" type="slidenum">
              <a:rPr lang="en-GB" smtClean="0"/>
              <a:t>28</a:t>
            </a:fld>
            <a:endParaRPr lang="en-GB"/>
          </a:p>
        </p:txBody>
      </p:sp>
    </p:spTree>
    <p:extLst>
      <p:ext uri="{BB962C8B-B14F-4D97-AF65-F5344CB8AC3E}">
        <p14:creationId xmlns:p14="http://schemas.microsoft.com/office/powerpoint/2010/main" val="4462607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You may have been listening to all this and thinking ‘but does anyone really DO this?’. Let me give you a short case study before we have a chance for questions.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2016 contractors working for Natural England worked with Quay Marinas, MDL marina group, the Yacht Haven Group and Dean and </a:t>
            </a:r>
            <a:r>
              <a:rPr lang="en-GB" sz="1200" kern="1200" dirty="0" err="1">
                <a:solidFill>
                  <a:schemeClr val="tx1"/>
                </a:solidFill>
                <a:effectLst/>
                <a:latin typeface="+mn-lt"/>
                <a:ea typeface="+mn-ea"/>
                <a:cs typeface="+mn-cs"/>
              </a:rPr>
              <a:t>Reddyhoff</a:t>
            </a:r>
            <a:r>
              <a:rPr lang="en-GB" sz="1200" kern="1200" dirty="0">
                <a:solidFill>
                  <a:schemeClr val="tx1"/>
                </a:solidFill>
                <a:effectLst/>
                <a:latin typeface="+mn-lt"/>
                <a:ea typeface="+mn-ea"/>
                <a:cs typeface="+mn-cs"/>
              </a:rPr>
              <a:t> to help them work up biosecurity plans for their operations. </a:t>
            </a:r>
          </a:p>
          <a:p>
            <a:r>
              <a:rPr lang="en-GB" sz="1200" kern="1200" dirty="0">
                <a:solidFill>
                  <a:schemeClr val="tx1"/>
                </a:solidFill>
                <a:effectLst/>
                <a:latin typeface="+mn-lt"/>
                <a:ea typeface="+mn-ea"/>
                <a:cs typeface="+mn-cs"/>
              </a:rPr>
              <a:t>Each business working with the contractor to go through the five steps we just discussed and to agree practical biosecurity actions that could be used on their site. Each agreed that the process had been helpful and not as difficult as they had first suspected.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Practical actions included things like disseminating best practice to customers – this meant making The Green Blue materials available to people and promoting them. They also agreed to check their pontoons regularly, remove extra equipment from the water which didn’t need to be there and to train staff on identification and reporting.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Each group agreed to roll out what they had learnt with the single site example across their marina group and you can find examples of their biosecurity plans on the GB Secretariat site.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So, as you can see, biosecurity planning can be relatively easy to achieve and can protect you and your business from possible reputational and legal risks.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72493E50-8D34-41F0-83C4-753EBDDC208E}" type="slidenum">
              <a:rPr lang="en-GB" smtClean="0"/>
              <a:t>29</a:t>
            </a:fld>
            <a:endParaRPr lang="en-GB"/>
          </a:p>
        </p:txBody>
      </p:sp>
    </p:spTree>
    <p:extLst>
      <p:ext uri="{BB962C8B-B14F-4D97-AF65-F5344CB8AC3E}">
        <p14:creationId xmlns:p14="http://schemas.microsoft.com/office/powerpoint/2010/main" val="32004075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I’d welcome any questions and if I can’t answer any of them I promise to make a note and get back to you with answers as soon as possible.</a:t>
            </a:r>
          </a:p>
          <a:p>
            <a:endParaRPr lang="en-GB" dirty="0"/>
          </a:p>
        </p:txBody>
      </p:sp>
      <p:sp>
        <p:nvSpPr>
          <p:cNvPr id="4" name="Slide Number Placeholder 3"/>
          <p:cNvSpPr>
            <a:spLocks noGrp="1"/>
          </p:cNvSpPr>
          <p:nvPr>
            <p:ph type="sldNum" sz="quarter" idx="10"/>
          </p:nvPr>
        </p:nvSpPr>
        <p:spPr/>
        <p:txBody>
          <a:bodyPr/>
          <a:lstStyle/>
          <a:p>
            <a:fld id="{5F6D5FBC-D6EA-45CF-8438-BAB4AD762675}" type="slidenum">
              <a:rPr lang="en-GB" smtClean="0"/>
              <a:t>30</a:t>
            </a:fld>
            <a:endParaRPr lang="en-GB"/>
          </a:p>
        </p:txBody>
      </p:sp>
    </p:spTree>
    <p:extLst>
      <p:ext uri="{BB962C8B-B14F-4D97-AF65-F5344CB8AC3E}">
        <p14:creationId xmlns:p14="http://schemas.microsoft.com/office/powerpoint/2010/main" val="2957006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I’m going to talk to you today/tonight about the threat from invasive species in the marine environment and what we can do about it. I have a presentation which will take about half an hour which I hope will give you a useful insight into the world of invasive non-native species. I am happy to take questions at the end.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By the end of this short presentation I hope I will have given you not only a useful insight into the world of invasive species but also shown you that there are many actions we can all take to reduce the risk of their spread and reduce the impact of their growth.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But first… a short animation (6 minutes) which will give you insight into invasive non-native species, how they get here and what their impacts are when they become invasive. </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72493E50-8D34-41F0-83C4-753EBDDC208E}" type="slidenum">
              <a:rPr lang="en-GB" smtClean="0"/>
              <a:t>3</a:t>
            </a:fld>
            <a:endParaRPr lang="en-GB"/>
          </a:p>
        </p:txBody>
      </p:sp>
    </p:spTree>
    <p:extLst>
      <p:ext uri="{BB962C8B-B14F-4D97-AF65-F5344CB8AC3E}">
        <p14:creationId xmlns:p14="http://schemas.microsoft.com/office/powerpoint/2010/main" val="3816755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Link to YouTube video.</a:t>
            </a:r>
            <a:r>
              <a:rPr lang="en-GB" baseline="0" dirty="0" smtClean="0"/>
              <a:t> Requires web access and can take a minute to load and play.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Here is the link in case the one within the </a:t>
            </a:r>
            <a:r>
              <a:rPr lang="en-GB" baseline="0" dirty="0" err="1" smtClean="0"/>
              <a:t>Powerpoint</a:t>
            </a:r>
            <a:r>
              <a:rPr lang="en-GB" baseline="0" dirty="0" smtClean="0"/>
              <a:t> doesn’t work: https://www.youtube.com/watch?v=EoggtzYr4Qk</a:t>
            </a:r>
            <a:endParaRPr lang="en-GB" dirty="0" smtClean="0"/>
          </a:p>
          <a:p>
            <a:endParaRPr lang="en-GB" dirty="0"/>
          </a:p>
        </p:txBody>
      </p:sp>
      <p:sp>
        <p:nvSpPr>
          <p:cNvPr id="4" name="Slide Number Placeholder 3"/>
          <p:cNvSpPr>
            <a:spLocks noGrp="1"/>
          </p:cNvSpPr>
          <p:nvPr>
            <p:ph type="sldNum" sz="quarter" idx="10"/>
          </p:nvPr>
        </p:nvSpPr>
        <p:spPr/>
        <p:txBody>
          <a:bodyPr/>
          <a:lstStyle/>
          <a:p>
            <a:fld id="{72493E50-8D34-41F0-83C4-753EBDDC208E}" type="slidenum">
              <a:rPr lang="en-GB" smtClean="0"/>
              <a:t>4</a:t>
            </a:fld>
            <a:endParaRPr lang="en-GB"/>
          </a:p>
        </p:txBody>
      </p:sp>
    </p:spTree>
    <p:extLst>
      <p:ext uri="{BB962C8B-B14F-4D97-AF65-F5344CB8AC3E}">
        <p14:creationId xmlns:p14="http://schemas.microsoft.com/office/powerpoint/2010/main" val="1731453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Invasive non-native species are becoming more prevalent, becoming established in or along more than 10 per cent of Great Britain’s land area or coastline, increasing the pressure on native biodiversity. </a:t>
            </a:r>
          </a:p>
          <a:p>
            <a:endParaRPr lang="en-GB" dirty="0"/>
          </a:p>
        </p:txBody>
      </p:sp>
      <p:sp>
        <p:nvSpPr>
          <p:cNvPr id="4" name="Slide Number Placeholder 3"/>
          <p:cNvSpPr>
            <a:spLocks noGrp="1"/>
          </p:cNvSpPr>
          <p:nvPr>
            <p:ph type="sldNum" sz="quarter" idx="10"/>
          </p:nvPr>
        </p:nvSpPr>
        <p:spPr/>
        <p:txBody>
          <a:bodyPr/>
          <a:lstStyle/>
          <a:p>
            <a:fld id="{A45E305B-516D-4A3F-B7C5-0DDFBA8688AF}" type="slidenum">
              <a:rPr lang="en-GB" smtClean="0"/>
              <a:t>5</a:t>
            </a:fld>
            <a:endParaRPr lang="en-GB"/>
          </a:p>
        </p:txBody>
      </p:sp>
    </p:spTree>
    <p:extLst>
      <p:ext uri="{BB962C8B-B14F-4D97-AF65-F5344CB8AC3E}">
        <p14:creationId xmlns:p14="http://schemas.microsoft.com/office/powerpoint/2010/main" val="2573800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rtl="0" eaLnBrk="1" latinLnBrk="0" hangingPunct="1"/>
            <a:r>
              <a:rPr lang="en-GB" sz="1200" kern="1200" dirty="0">
                <a:solidFill>
                  <a:schemeClr val="tx1"/>
                </a:solidFill>
                <a:effectLst/>
                <a:latin typeface="+mn-lt"/>
                <a:ea typeface="+mn-ea"/>
                <a:cs typeface="+mn-cs"/>
              </a:rPr>
              <a:t>The cost of this is significant – estimates say that all INNS, on land and in the sea, cost the UK around £1.7bn with almost £100 million being attributed to their management in the marine environment, more than £30 million of this attributable to marine recreation alone. </a:t>
            </a:r>
            <a:endParaRPr lang="en-GB" dirty="0">
              <a:effectLst/>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is likely to be a significant underestimate as it is difficult to measure things such as the increased time it takes to clean marina infrastructure and boats, the potential for lost business and administrative costs associated with licences etc. It also is likely to under estimate the costs associated with drag due to hull fouling.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But SO WHAT?!</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Invasive non-native species can impact on the ability of your marina to function efficiently and your facilities, as the cornerstone of the UK marine recreation sector, represent some of the higher risk sites for marine invasive non-native species to get settled before spreading around the UK. </a:t>
            </a:r>
          </a:p>
          <a:p>
            <a:endParaRPr lang="en-GB" dirty="0"/>
          </a:p>
        </p:txBody>
      </p:sp>
      <p:sp>
        <p:nvSpPr>
          <p:cNvPr id="4" name="Slide Number Placeholder 3"/>
          <p:cNvSpPr>
            <a:spLocks noGrp="1"/>
          </p:cNvSpPr>
          <p:nvPr>
            <p:ph type="sldNum" sz="quarter" idx="10"/>
          </p:nvPr>
        </p:nvSpPr>
        <p:spPr/>
        <p:txBody>
          <a:bodyPr/>
          <a:lstStyle/>
          <a:p>
            <a:fld id="{72493E50-8D34-41F0-83C4-753EBDDC208E}" type="slidenum">
              <a:rPr lang="en-GB" smtClean="0"/>
              <a:t>6</a:t>
            </a:fld>
            <a:endParaRPr lang="en-GB"/>
          </a:p>
        </p:txBody>
      </p:sp>
    </p:spTree>
    <p:extLst>
      <p:ext uri="{BB962C8B-B14F-4D97-AF65-F5344CB8AC3E}">
        <p14:creationId xmlns:p14="http://schemas.microsoft.com/office/powerpoint/2010/main" val="1414008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For example, the Trumpet Tube Worm (</a:t>
            </a:r>
            <a:r>
              <a:rPr lang="en-GB" sz="1200" i="1" kern="1200" dirty="0" err="1">
                <a:solidFill>
                  <a:schemeClr val="tx1"/>
                </a:solidFill>
                <a:effectLst/>
                <a:latin typeface="+mn-lt"/>
                <a:ea typeface="+mn-ea"/>
                <a:cs typeface="+mn-cs"/>
              </a:rPr>
              <a:t>Ficopomatus</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enigmaticus</a:t>
            </a:r>
            <a:r>
              <a:rPr lang="en-GB" sz="1200" i="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can grow at 2cm per month forming dense, heavy mats half a meter deep in less than a season, sinking infrastructure and damaging boats and staff with the sharp shells. While kelp species such as Wakame (</a:t>
            </a:r>
            <a:r>
              <a:rPr lang="en-GB" sz="1200" i="1" kern="1200" dirty="0" err="1">
                <a:solidFill>
                  <a:schemeClr val="tx1"/>
                </a:solidFill>
                <a:effectLst/>
                <a:latin typeface="+mn-lt"/>
                <a:ea typeface="+mn-ea"/>
                <a:cs typeface="+mn-cs"/>
              </a:rPr>
              <a:t>Undaria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pinnatifida</a:t>
            </a:r>
            <a:r>
              <a:rPr lang="en-GB" sz="1200" kern="1200" dirty="0">
                <a:solidFill>
                  <a:schemeClr val="tx1"/>
                </a:solidFill>
                <a:effectLst/>
                <a:latin typeface="+mn-lt"/>
                <a:ea typeface="+mn-ea"/>
                <a:cs typeface="+mn-cs"/>
              </a:rPr>
              <a:t>) can grow to 3m in length and in one season became the dominant fouling species in Plymouth marina. </a:t>
            </a:r>
          </a:p>
          <a:p>
            <a:endParaRPr lang="en-GB" dirty="0"/>
          </a:p>
        </p:txBody>
      </p:sp>
      <p:sp>
        <p:nvSpPr>
          <p:cNvPr id="4" name="Slide Number Placeholder 3"/>
          <p:cNvSpPr>
            <a:spLocks noGrp="1"/>
          </p:cNvSpPr>
          <p:nvPr>
            <p:ph type="sldNum" sz="quarter" idx="10"/>
          </p:nvPr>
        </p:nvSpPr>
        <p:spPr/>
        <p:txBody>
          <a:bodyPr/>
          <a:lstStyle/>
          <a:p>
            <a:fld id="{72493E50-8D34-41F0-83C4-753EBDDC208E}" type="slidenum">
              <a:rPr lang="en-GB" smtClean="0"/>
              <a:t>7</a:t>
            </a:fld>
            <a:endParaRPr lang="en-GB"/>
          </a:p>
        </p:txBody>
      </p:sp>
    </p:spTree>
    <p:extLst>
      <p:ext uri="{BB962C8B-B14F-4D97-AF65-F5344CB8AC3E}">
        <p14:creationId xmlns:p14="http://schemas.microsoft.com/office/powerpoint/2010/main" val="2860049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As a marina operator you will be starkly aware of the amount of regulation that surrounds your sector. From health and safety to border controls, marine licencing and planning, not to mention demands from customers.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Marina management depends on the many daily checks undertaken and records kept to ensure this multitude of regulations are adhered to.</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However what may be new to you is that with new laws in place in many countries, you need to understand your responsibility to minimise the risk to your business from invasive non-native species.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law in the UK varies across the different administrations. Generally more stringent and far reaching in Scotland, in England The </a:t>
            </a:r>
            <a:r>
              <a:rPr lang="en-GB" sz="1200" u="sng" kern="1200" dirty="0">
                <a:solidFill>
                  <a:schemeClr val="tx1"/>
                </a:solidFill>
                <a:effectLst/>
                <a:latin typeface="+mn-lt"/>
                <a:ea typeface="+mn-ea"/>
                <a:cs typeface="+mn-cs"/>
                <a:hlinkClick r:id="rId3"/>
              </a:rPr>
              <a:t>Wildlife and Countryside Act 1981</a:t>
            </a:r>
            <a:r>
              <a:rPr lang="en-GB" sz="1200" kern="1200" dirty="0">
                <a:solidFill>
                  <a:schemeClr val="tx1"/>
                </a:solidFill>
                <a:effectLst/>
                <a:latin typeface="+mn-lt"/>
                <a:ea typeface="+mn-ea"/>
                <a:cs typeface="+mn-cs"/>
              </a:rPr>
              <a:t>, and its various amendments, is the most important piece of legislation dealing with INNS. </a:t>
            </a:r>
          </a:p>
          <a:p>
            <a:r>
              <a:rPr lang="en-GB" sz="1200" kern="1200" dirty="0">
                <a:solidFill>
                  <a:schemeClr val="tx1"/>
                </a:solidFill>
                <a:effectLst/>
                <a:latin typeface="+mn-lt"/>
                <a:ea typeface="+mn-ea"/>
                <a:cs typeface="+mn-cs"/>
              </a:rPr>
              <a:t>You may also be aware of other pieces of legislation such as The </a:t>
            </a:r>
            <a:r>
              <a:rPr lang="en-GB" sz="1200" u="sng" kern="1200" dirty="0">
                <a:solidFill>
                  <a:schemeClr val="tx1"/>
                </a:solidFill>
                <a:effectLst/>
                <a:latin typeface="+mn-lt"/>
                <a:ea typeface="+mn-ea"/>
                <a:cs typeface="+mn-cs"/>
                <a:hlinkClick r:id="rId4"/>
              </a:rPr>
              <a:t>European Strategy for Invasive Alien Species</a:t>
            </a:r>
            <a:r>
              <a:rPr lang="en-GB" sz="1200" kern="1200" dirty="0">
                <a:solidFill>
                  <a:schemeClr val="tx1"/>
                </a:solidFill>
                <a:effectLst/>
                <a:latin typeface="+mn-lt"/>
                <a:ea typeface="+mn-ea"/>
                <a:cs typeface="+mn-cs"/>
              </a:rPr>
              <a:t>, the </a:t>
            </a:r>
            <a:r>
              <a:rPr lang="en-GB" sz="1200" u="sng" kern="1200" dirty="0">
                <a:solidFill>
                  <a:schemeClr val="tx1"/>
                </a:solidFill>
                <a:effectLst/>
                <a:latin typeface="+mn-lt"/>
                <a:ea typeface="+mn-ea"/>
                <a:cs typeface="+mn-cs"/>
                <a:hlinkClick r:id="rId5"/>
              </a:rPr>
              <a:t>EU Invasive Alien Species regulation</a:t>
            </a:r>
            <a:r>
              <a:rPr lang="en-GB" sz="1200" kern="1200" dirty="0">
                <a:solidFill>
                  <a:schemeClr val="tx1"/>
                </a:solidFill>
                <a:effectLst/>
                <a:latin typeface="+mn-lt"/>
                <a:ea typeface="+mn-ea"/>
                <a:cs typeface="+mn-cs"/>
              </a:rPr>
              <a:t>  or the </a:t>
            </a:r>
            <a:r>
              <a:rPr lang="en-GB" sz="1200" u="sng" kern="1200" dirty="0">
                <a:solidFill>
                  <a:schemeClr val="tx1"/>
                </a:solidFill>
                <a:effectLst/>
                <a:latin typeface="+mn-lt"/>
                <a:ea typeface="+mn-ea"/>
                <a:cs typeface="+mn-cs"/>
                <a:hlinkClick r:id="rId6"/>
              </a:rPr>
              <a:t>European Water Framework Directive</a:t>
            </a:r>
            <a:r>
              <a:rPr lang="en-GB" sz="1200" kern="1200" dirty="0">
                <a:solidFill>
                  <a:schemeClr val="tx1"/>
                </a:solidFill>
                <a:effectLst/>
                <a:latin typeface="+mn-lt"/>
                <a:ea typeface="+mn-ea"/>
                <a:cs typeface="+mn-cs"/>
              </a:rPr>
              <a:t>. There is also the 2004 International Convention for the Control and Management of Ships’ Ballast Water and Sediment and other various legal regulations and standards.</a:t>
            </a:r>
          </a:p>
          <a:p>
            <a:endParaRPr lang="en-GB" dirty="0"/>
          </a:p>
        </p:txBody>
      </p:sp>
      <p:sp>
        <p:nvSpPr>
          <p:cNvPr id="4" name="Slide Number Placeholder 3"/>
          <p:cNvSpPr>
            <a:spLocks noGrp="1"/>
          </p:cNvSpPr>
          <p:nvPr>
            <p:ph type="sldNum" sz="quarter" idx="10"/>
          </p:nvPr>
        </p:nvSpPr>
        <p:spPr/>
        <p:txBody>
          <a:bodyPr/>
          <a:lstStyle/>
          <a:p>
            <a:fld id="{72493E50-8D34-41F0-83C4-753EBDDC208E}" type="slidenum">
              <a:rPr lang="en-GB" smtClean="0"/>
              <a:t>8</a:t>
            </a:fld>
            <a:endParaRPr lang="en-GB"/>
          </a:p>
        </p:txBody>
      </p:sp>
    </p:spTree>
    <p:extLst>
      <p:ext uri="{BB962C8B-B14F-4D97-AF65-F5344CB8AC3E}">
        <p14:creationId xmlns:p14="http://schemas.microsoft.com/office/powerpoint/2010/main" val="1490596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this talk I will focus on the Wildlife and Countryside Act. The Act</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makes it illegal</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to release, plant or allow to escape into the wild any </a:t>
            </a:r>
            <a:r>
              <a:rPr lang="en-GB" sz="1200" kern="1200" dirty="0" smtClean="0">
                <a:solidFill>
                  <a:schemeClr val="tx1"/>
                </a:solidFill>
                <a:effectLst/>
                <a:latin typeface="+mn-lt"/>
                <a:ea typeface="+mn-ea"/>
                <a:cs typeface="+mn-cs"/>
              </a:rPr>
              <a:t>animal or plant </a:t>
            </a:r>
            <a:r>
              <a:rPr lang="en-GB" sz="1200" kern="1200" dirty="0">
                <a:solidFill>
                  <a:schemeClr val="tx1"/>
                </a:solidFill>
                <a:effectLst/>
                <a:latin typeface="+mn-lt"/>
                <a:ea typeface="+mn-ea"/>
                <a:cs typeface="+mn-cs"/>
              </a:rPr>
              <a:t>which is not ordinarily resident, or a regular visitor to Great Britain, or is listed in </a:t>
            </a:r>
            <a:r>
              <a:rPr lang="en-GB" sz="1200" u="sng" kern="1200" dirty="0">
                <a:solidFill>
                  <a:schemeClr val="tx1"/>
                </a:solidFill>
                <a:effectLst/>
                <a:latin typeface="+mn-lt"/>
                <a:ea typeface="+mn-ea"/>
                <a:cs typeface="+mn-cs"/>
                <a:hlinkClick r:id="rId3"/>
              </a:rPr>
              <a:t>Schedule 9</a:t>
            </a:r>
            <a:r>
              <a:rPr lang="en-GB" sz="1200" kern="1200" dirty="0">
                <a:solidFill>
                  <a:schemeClr val="tx1"/>
                </a:solidFill>
                <a:effectLst/>
                <a:latin typeface="+mn-lt"/>
                <a:ea typeface="+mn-ea"/>
                <a:cs typeface="+mn-cs"/>
              </a:rPr>
              <a:t> of the Act.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Don’t worry too much about lists such as Schedule 9 however – getting caught up in identifying every species can be a fascinating, but </a:t>
            </a:r>
          </a:p>
          <a:p>
            <a:r>
              <a:rPr lang="en-GB" sz="1200" kern="1200" dirty="0">
                <a:solidFill>
                  <a:schemeClr val="tx1"/>
                </a:solidFill>
                <a:effectLst/>
                <a:latin typeface="+mn-lt"/>
                <a:ea typeface="+mn-ea"/>
                <a:cs typeface="+mn-cs"/>
              </a:rPr>
              <a:t>lengthy, distraction, potentially best left to expert taxonomists!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Although you don’t need a marine biology degree – identification of the species listed under Schedule 9 is useful and appointing a biosecurity manager for your site will be helpful so that they can spend some time becoming familiar with problem species.</a:t>
            </a:r>
            <a:endParaRPr lang="en-GB" dirty="0">
              <a:effectLst/>
            </a:endParaRPr>
          </a:p>
          <a:p>
            <a:endParaRPr lang="en-GB" sz="1200" u="sng" kern="1200" dirty="0">
              <a:solidFill>
                <a:schemeClr val="tx1"/>
              </a:solidFill>
              <a:effectLst/>
              <a:latin typeface="+mn-lt"/>
              <a:ea typeface="+mn-ea"/>
              <a:cs typeface="+mn-cs"/>
            </a:endParaRPr>
          </a:p>
          <a:p>
            <a:r>
              <a:rPr lang="en-GB" sz="1200" u="sng" kern="1200" dirty="0">
                <a:solidFill>
                  <a:schemeClr val="tx1"/>
                </a:solidFill>
                <a:effectLst/>
                <a:latin typeface="+mn-lt"/>
                <a:ea typeface="+mn-ea"/>
                <a:cs typeface="+mn-cs"/>
              </a:rPr>
              <a:t>Setting aside </a:t>
            </a:r>
            <a:r>
              <a:rPr lang="en-GB" sz="1200" i="1" u="sng" kern="1200" dirty="0">
                <a:solidFill>
                  <a:schemeClr val="tx1"/>
                </a:solidFill>
                <a:effectLst/>
                <a:latin typeface="+mn-lt"/>
                <a:ea typeface="+mn-ea"/>
                <a:cs typeface="+mn-cs"/>
              </a:rPr>
              <a:t>the pacific oyster</a:t>
            </a:r>
            <a:r>
              <a:rPr lang="en-GB" sz="1200" u="sng" kern="1200" dirty="0">
                <a:solidFill>
                  <a:schemeClr val="tx1"/>
                </a:solidFill>
                <a:effectLst/>
                <a:latin typeface="+mn-lt"/>
                <a:ea typeface="+mn-ea"/>
                <a:cs typeface="+mn-cs"/>
              </a:rPr>
              <a:t> for now, the essence is that the principle of ‘polluter pays’ remains in force throughout the UK, you would be well advised to do what you can to protect yourself and your business. </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You may also be aware of other pieces of legislation such as The Marine Strategy Framework Directive, the </a:t>
            </a:r>
            <a:r>
              <a:rPr lang="en-GB" sz="1200" u="sng" kern="1200" dirty="0">
                <a:solidFill>
                  <a:schemeClr val="tx1"/>
                </a:solidFill>
                <a:effectLst/>
                <a:latin typeface="+mn-lt"/>
                <a:ea typeface="+mn-ea"/>
                <a:cs typeface="+mn-cs"/>
                <a:hlinkClick r:id="rId4"/>
              </a:rPr>
              <a:t>European Strategy for Invasive Alien Species</a:t>
            </a:r>
            <a:r>
              <a:rPr lang="en-GB" sz="1200" kern="1200" dirty="0">
                <a:solidFill>
                  <a:schemeClr val="tx1"/>
                </a:solidFill>
                <a:effectLst/>
                <a:latin typeface="+mn-lt"/>
                <a:ea typeface="+mn-ea"/>
                <a:cs typeface="+mn-cs"/>
              </a:rPr>
              <a:t>, the </a:t>
            </a:r>
            <a:r>
              <a:rPr lang="en-GB" sz="1200" u="sng" kern="1200" dirty="0">
                <a:solidFill>
                  <a:schemeClr val="tx1"/>
                </a:solidFill>
                <a:effectLst/>
                <a:latin typeface="+mn-lt"/>
                <a:ea typeface="+mn-ea"/>
                <a:cs typeface="+mn-cs"/>
                <a:hlinkClick r:id="rId5"/>
              </a:rPr>
              <a:t>EU Invasive Alien Species regulation</a:t>
            </a:r>
            <a:r>
              <a:rPr lang="en-GB" sz="1200" kern="1200" dirty="0">
                <a:solidFill>
                  <a:schemeClr val="tx1"/>
                </a:solidFill>
                <a:effectLst/>
                <a:latin typeface="+mn-lt"/>
                <a:ea typeface="+mn-ea"/>
                <a:cs typeface="+mn-cs"/>
              </a:rPr>
              <a:t>  or the </a:t>
            </a:r>
            <a:r>
              <a:rPr lang="en-GB" sz="1200" u="sng" kern="1200" dirty="0">
                <a:solidFill>
                  <a:schemeClr val="tx1"/>
                </a:solidFill>
                <a:effectLst/>
                <a:latin typeface="+mn-lt"/>
                <a:ea typeface="+mn-ea"/>
                <a:cs typeface="+mn-cs"/>
                <a:hlinkClick r:id="rId6"/>
              </a:rPr>
              <a:t>European Water Framework Directive</a:t>
            </a:r>
            <a:r>
              <a:rPr lang="en-GB" sz="1200" kern="1200" dirty="0">
                <a:solidFill>
                  <a:schemeClr val="tx1"/>
                </a:solidFill>
                <a:effectLst/>
                <a:latin typeface="+mn-lt"/>
                <a:ea typeface="+mn-ea"/>
                <a:cs typeface="+mn-cs"/>
              </a:rPr>
              <a:t>. There is also the 2004 International Convention for the Control and Management of Ships’ Ballast Water and Sediment and other various legal regulations and standards.</a:t>
            </a:r>
          </a:p>
          <a:p>
            <a:endParaRPr lang="en-GB" dirty="0"/>
          </a:p>
        </p:txBody>
      </p:sp>
      <p:sp>
        <p:nvSpPr>
          <p:cNvPr id="4" name="Slide Number Placeholder 3"/>
          <p:cNvSpPr>
            <a:spLocks noGrp="1"/>
          </p:cNvSpPr>
          <p:nvPr>
            <p:ph type="sldNum" sz="quarter" idx="10"/>
          </p:nvPr>
        </p:nvSpPr>
        <p:spPr/>
        <p:txBody>
          <a:bodyPr/>
          <a:lstStyle/>
          <a:p>
            <a:fld id="{72493E50-8D34-41F0-83C4-753EBDDC208E}" type="slidenum">
              <a:rPr lang="en-GB" smtClean="0"/>
              <a:t>9</a:t>
            </a:fld>
            <a:endParaRPr lang="en-GB"/>
          </a:p>
        </p:txBody>
      </p:sp>
    </p:spTree>
    <p:extLst>
      <p:ext uri="{BB962C8B-B14F-4D97-AF65-F5344CB8AC3E}">
        <p14:creationId xmlns:p14="http://schemas.microsoft.com/office/powerpoint/2010/main" val="3978837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08F18CF-9995-401A-BC01-B44894E1B53E}" type="datetimeFigureOut">
              <a:rPr lang="en-GB" smtClean="0"/>
              <a:t>30/10/2019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8CC76E-1E25-453A-9729-258F975E3CD3}" type="slidenum">
              <a:rPr lang="en-GB" smtClean="0"/>
              <a:t>‹#›</a:t>
            </a:fld>
            <a:endParaRPr lang="en-GB"/>
          </a:p>
        </p:txBody>
      </p:sp>
    </p:spTree>
    <p:extLst>
      <p:ext uri="{BB962C8B-B14F-4D97-AF65-F5344CB8AC3E}">
        <p14:creationId xmlns:p14="http://schemas.microsoft.com/office/powerpoint/2010/main" val="1991962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8F18CF-9995-401A-BC01-B44894E1B53E}" type="datetimeFigureOut">
              <a:rPr lang="en-GB" smtClean="0"/>
              <a:t>30/10/2019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8CC76E-1E25-453A-9729-258F975E3CD3}" type="slidenum">
              <a:rPr lang="en-GB" smtClean="0"/>
              <a:t>‹#›</a:t>
            </a:fld>
            <a:endParaRPr lang="en-GB"/>
          </a:p>
        </p:txBody>
      </p:sp>
    </p:spTree>
    <p:extLst>
      <p:ext uri="{BB962C8B-B14F-4D97-AF65-F5344CB8AC3E}">
        <p14:creationId xmlns:p14="http://schemas.microsoft.com/office/powerpoint/2010/main" val="4022956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8F18CF-9995-401A-BC01-B44894E1B53E}" type="datetimeFigureOut">
              <a:rPr lang="en-GB" smtClean="0"/>
              <a:t>30/10/2019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8CC76E-1E25-453A-9729-258F975E3CD3}" type="slidenum">
              <a:rPr lang="en-GB" smtClean="0"/>
              <a:t>‹#›</a:t>
            </a:fld>
            <a:endParaRPr lang="en-GB"/>
          </a:p>
        </p:txBody>
      </p:sp>
    </p:spTree>
    <p:extLst>
      <p:ext uri="{BB962C8B-B14F-4D97-AF65-F5344CB8AC3E}">
        <p14:creationId xmlns:p14="http://schemas.microsoft.com/office/powerpoint/2010/main" val="2681333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8F18CF-9995-401A-BC01-B44894E1B53E}" type="datetimeFigureOut">
              <a:rPr lang="en-GB" smtClean="0"/>
              <a:t>30/10/2019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8CC76E-1E25-453A-9729-258F975E3CD3}" type="slidenum">
              <a:rPr lang="en-GB" smtClean="0"/>
              <a:t>‹#›</a:t>
            </a:fld>
            <a:endParaRPr lang="en-GB"/>
          </a:p>
        </p:txBody>
      </p:sp>
    </p:spTree>
    <p:extLst>
      <p:ext uri="{BB962C8B-B14F-4D97-AF65-F5344CB8AC3E}">
        <p14:creationId xmlns:p14="http://schemas.microsoft.com/office/powerpoint/2010/main" val="3714757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8F18CF-9995-401A-BC01-B44894E1B53E}" type="datetimeFigureOut">
              <a:rPr lang="en-GB" smtClean="0"/>
              <a:t>30/10/2019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8CC76E-1E25-453A-9729-258F975E3CD3}" type="slidenum">
              <a:rPr lang="en-GB" smtClean="0"/>
              <a:t>‹#›</a:t>
            </a:fld>
            <a:endParaRPr lang="en-GB"/>
          </a:p>
        </p:txBody>
      </p:sp>
    </p:spTree>
    <p:extLst>
      <p:ext uri="{BB962C8B-B14F-4D97-AF65-F5344CB8AC3E}">
        <p14:creationId xmlns:p14="http://schemas.microsoft.com/office/powerpoint/2010/main" val="1128381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08F18CF-9995-401A-BC01-B44894E1B53E}" type="datetimeFigureOut">
              <a:rPr lang="en-GB" smtClean="0"/>
              <a:t>30/10/2019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8CC76E-1E25-453A-9729-258F975E3CD3}" type="slidenum">
              <a:rPr lang="en-GB" smtClean="0"/>
              <a:t>‹#›</a:t>
            </a:fld>
            <a:endParaRPr lang="en-GB"/>
          </a:p>
        </p:txBody>
      </p:sp>
    </p:spTree>
    <p:extLst>
      <p:ext uri="{BB962C8B-B14F-4D97-AF65-F5344CB8AC3E}">
        <p14:creationId xmlns:p14="http://schemas.microsoft.com/office/powerpoint/2010/main" val="1088030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08F18CF-9995-401A-BC01-B44894E1B53E}" type="datetimeFigureOut">
              <a:rPr lang="en-GB" smtClean="0"/>
              <a:t>30/10/2019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28CC76E-1E25-453A-9729-258F975E3CD3}" type="slidenum">
              <a:rPr lang="en-GB" smtClean="0"/>
              <a:t>‹#›</a:t>
            </a:fld>
            <a:endParaRPr lang="en-GB"/>
          </a:p>
        </p:txBody>
      </p:sp>
    </p:spTree>
    <p:extLst>
      <p:ext uri="{BB962C8B-B14F-4D97-AF65-F5344CB8AC3E}">
        <p14:creationId xmlns:p14="http://schemas.microsoft.com/office/powerpoint/2010/main" val="1258224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8F18CF-9995-401A-BC01-B44894E1B53E}" type="datetimeFigureOut">
              <a:rPr lang="en-GB" smtClean="0"/>
              <a:t>30/10/2019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28CC76E-1E25-453A-9729-258F975E3CD3}" type="slidenum">
              <a:rPr lang="en-GB" smtClean="0"/>
              <a:t>‹#›</a:t>
            </a:fld>
            <a:endParaRPr lang="en-GB"/>
          </a:p>
        </p:txBody>
      </p:sp>
    </p:spTree>
    <p:extLst>
      <p:ext uri="{BB962C8B-B14F-4D97-AF65-F5344CB8AC3E}">
        <p14:creationId xmlns:p14="http://schemas.microsoft.com/office/powerpoint/2010/main" val="3827034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8F18CF-9995-401A-BC01-B44894E1B53E}" type="datetimeFigureOut">
              <a:rPr lang="en-GB" smtClean="0"/>
              <a:t>30/10/2019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28CC76E-1E25-453A-9729-258F975E3CD3}" type="slidenum">
              <a:rPr lang="en-GB" smtClean="0"/>
              <a:t>‹#›</a:t>
            </a:fld>
            <a:endParaRPr lang="en-GB"/>
          </a:p>
        </p:txBody>
      </p:sp>
    </p:spTree>
    <p:extLst>
      <p:ext uri="{BB962C8B-B14F-4D97-AF65-F5344CB8AC3E}">
        <p14:creationId xmlns:p14="http://schemas.microsoft.com/office/powerpoint/2010/main" val="3422130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8F18CF-9995-401A-BC01-B44894E1B53E}" type="datetimeFigureOut">
              <a:rPr lang="en-GB" smtClean="0"/>
              <a:t>30/10/2019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8CC76E-1E25-453A-9729-258F975E3CD3}" type="slidenum">
              <a:rPr lang="en-GB" smtClean="0"/>
              <a:t>‹#›</a:t>
            </a:fld>
            <a:endParaRPr lang="en-GB"/>
          </a:p>
        </p:txBody>
      </p:sp>
    </p:spTree>
    <p:extLst>
      <p:ext uri="{BB962C8B-B14F-4D97-AF65-F5344CB8AC3E}">
        <p14:creationId xmlns:p14="http://schemas.microsoft.com/office/powerpoint/2010/main" val="2355820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8F18CF-9995-401A-BC01-B44894E1B53E}" type="datetimeFigureOut">
              <a:rPr lang="en-GB" smtClean="0"/>
              <a:t>30/10/2019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8CC76E-1E25-453A-9729-258F975E3CD3}" type="slidenum">
              <a:rPr lang="en-GB" smtClean="0"/>
              <a:t>‹#›</a:t>
            </a:fld>
            <a:endParaRPr lang="en-GB"/>
          </a:p>
        </p:txBody>
      </p:sp>
    </p:spTree>
    <p:extLst>
      <p:ext uri="{BB962C8B-B14F-4D97-AF65-F5344CB8AC3E}">
        <p14:creationId xmlns:p14="http://schemas.microsoft.com/office/powerpoint/2010/main" val="2831577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8F18CF-9995-401A-BC01-B44894E1B53E}" type="datetimeFigureOut">
              <a:rPr lang="en-GB" smtClean="0"/>
              <a:t>30/10/2019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8CC76E-1E25-453A-9729-258F975E3CD3}" type="slidenum">
              <a:rPr lang="en-GB" smtClean="0"/>
              <a:t>‹#›</a:t>
            </a:fld>
            <a:endParaRPr lang="en-GB"/>
          </a:p>
        </p:txBody>
      </p:sp>
      <p:pic>
        <p:nvPicPr>
          <p:cNvPr id="7" name="Picture 6" descr="RAPID (Full Colour)"/>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7807441" y="99976"/>
            <a:ext cx="1143000" cy="919163"/>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2952008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www.biofoulingsolutions.com.au/about2-c1eea?lightbox=c1980" TargetMode="External"/><Relationship Id="rId4" Type="http://schemas.openxmlformats.org/officeDocument/2006/relationships/image" Target="../media/image42.jpe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3.jpeg"/><Relationship Id="rId7"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9.png"/><Relationship Id="rId5" Type="http://schemas.openxmlformats.org/officeDocument/2006/relationships/hyperlink" Target="https://businessguide.offshoreenergytoday.com/profiles/view/pronomar_b_v" TargetMode="External"/><Relationship Id="rId10" Type="http://schemas.openxmlformats.org/officeDocument/2006/relationships/image" Target="../media/image8.jpeg"/><Relationship Id="rId4" Type="http://schemas.openxmlformats.org/officeDocument/2006/relationships/image" Target="../media/image44.jpeg"/><Relationship Id="rId9" Type="http://schemas.openxmlformats.org/officeDocument/2006/relationships/image" Target="../media/image7.jpeg"/></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6.png"/><Relationship Id="rId7"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45.jpeg"/></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pn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8.jpeg"/><Relationship Id="rId3" Type="http://schemas.openxmlformats.org/officeDocument/2006/relationships/image" Target="../media/image51.png"/><Relationship Id="rId7" Type="http://schemas.openxmlformats.org/officeDocument/2006/relationships/diagramColors" Target="../diagrams/colors1.xml"/><Relationship Id="rId12"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6.png"/><Relationship Id="rId5" Type="http://schemas.openxmlformats.org/officeDocument/2006/relationships/diagramLayout" Target="../diagrams/layout1.xml"/><Relationship Id="rId10" Type="http://schemas.openxmlformats.org/officeDocument/2006/relationships/image" Target="../media/image5.jpeg"/><Relationship Id="rId4" Type="http://schemas.openxmlformats.org/officeDocument/2006/relationships/diagramData" Target="../diagrams/data1.xml"/><Relationship Id="rId9" Type="http://schemas.openxmlformats.org/officeDocument/2006/relationships/image" Target="../media/image36.png"/><Relationship Id="rId14"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6.png"/><Relationship Id="rId7"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57.jpeg"/><Relationship Id="rId7"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36.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61.png"/><Relationship Id="rId7"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36.png"/><Relationship Id="rId9" Type="http://schemas.openxmlformats.org/officeDocument/2006/relationships/image" Target="../media/image9.png"/></Relationships>
</file>

<file path=ppt/slides/_rels/slide2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6.png"/><Relationship Id="rId7" Type="http://schemas.openxmlformats.org/officeDocument/2006/relationships/image" Target="../media/image8.jpeg"/><Relationship Id="rId2" Type="http://schemas.openxmlformats.org/officeDocument/2006/relationships/image" Target="../media/image62.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6.png"/><Relationship Id="rId7" Type="http://schemas.openxmlformats.org/officeDocument/2006/relationships/image" Target="../media/image8.jpe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6.png"/><Relationship Id="rId7" Type="http://schemas.openxmlformats.org/officeDocument/2006/relationships/image" Target="../media/image8.jpe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6.png"/><Relationship Id="rId7"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10" Type="http://schemas.microsoft.com/office/2007/relationships/hdphoto" Target="../media/hdphoto3.wdp"/><Relationship Id="rId4" Type="http://schemas.openxmlformats.org/officeDocument/2006/relationships/image" Target="../media/image5.jpeg"/><Relationship Id="rId9" Type="http://schemas.openxmlformats.org/officeDocument/2006/relationships/image" Target="../media/image65.png"/></Relationships>
</file>

<file path=ppt/slides/_rels/slide29.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66.png"/><Relationship Id="rId7"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36.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jpeg"/><Relationship Id="rId18" Type="http://schemas.openxmlformats.org/officeDocument/2006/relationships/image" Target="../media/image27.jpeg"/><Relationship Id="rId3" Type="http://schemas.openxmlformats.org/officeDocument/2006/relationships/image" Target="../media/image13.jpeg"/><Relationship Id="rId21" Type="http://schemas.openxmlformats.org/officeDocument/2006/relationships/image" Target="../media/image29.jpeg"/><Relationship Id="rId7" Type="http://schemas.microsoft.com/office/2007/relationships/hdphoto" Target="../media/hdphoto1.wdp"/><Relationship Id="rId12" Type="http://schemas.openxmlformats.org/officeDocument/2006/relationships/image" Target="../media/image21.jpeg"/><Relationship Id="rId17" Type="http://schemas.openxmlformats.org/officeDocument/2006/relationships/image" Target="../media/image26.jpeg"/><Relationship Id="rId2" Type="http://schemas.openxmlformats.org/officeDocument/2006/relationships/notesSlide" Target="../notesSlides/notesSlide3.xml"/><Relationship Id="rId16" Type="http://schemas.openxmlformats.org/officeDocument/2006/relationships/image" Target="../media/image25.jpeg"/><Relationship Id="rId20" Type="http://schemas.microsoft.com/office/2007/relationships/hdphoto" Target="../media/hdphoto2.wdp"/><Relationship Id="rId1" Type="http://schemas.openxmlformats.org/officeDocument/2006/relationships/slideLayout" Target="../slideLayouts/slideLayout6.xml"/><Relationship Id="rId6" Type="http://schemas.openxmlformats.org/officeDocument/2006/relationships/image" Target="../media/image16.png"/><Relationship Id="rId11" Type="http://schemas.openxmlformats.org/officeDocument/2006/relationships/image" Target="../media/image20.jpeg"/><Relationship Id="rId5" Type="http://schemas.openxmlformats.org/officeDocument/2006/relationships/image" Target="../media/image15.jpeg"/><Relationship Id="rId15" Type="http://schemas.openxmlformats.org/officeDocument/2006/relationships/image" Target="../media/image24.jpeg"/><Relationship Id="rId23" Type="http://schemas.openxmlformats.org/officeDocument/2006/relationships/image" Target="../media/image31.jpeg"/><Relationship Id="rId10" Type="http://schemas.openxmlformats.org/officeDocument/2006/relationships/image" Target="../media/image19.jpeg"/><Relationship Id="rId19" Type="http://schemas.openxmlformats.org/officeDocument/2006/relationships/image" Target="../media/image28.png"/><Relationship Id="rId4" Type="http://schemas.openxmlformats.org/officeDocument/2006/relationships/image" Target="../media/image14.jpeg"/><Relationship Id="rId9" Type="http://schemas.openxmlformats.org/officeDocument/2006/relationships/image" Target="../media/image18.jpeg"/><Relationship Id="rId14" Type="http://schemas.openxmlformats.org/officeDocument/2006/relationships/image" Target="../media/image23.jpeg"/><Relationship Id="rId22" Type="http://schemas.openxmlformats.org/officeDocument/2006/relationships/image" Target="../media/image30.jpeg"/></Relationships>
</file>

<file path=ppt/slides/_rels/slide30.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3" Type="http://schemas.openxmlformats.org/officeDocument/2006/relationships/hyperlink" Target="https://www.brc.ac.uk/irecord/" TargetMode="External"/><Relationship Id="rId7" Type="http://schemas.openxmlformats.org/officeDocument/2006/relationships/image" Target="../media/image67.png"/><Relationship Id="rId12" Type="http://schemas.openxmlformats.org/officeDocument/2006/relationships/image" Target="../media/image72.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www.nbnatlas.org/" TargetMode="External"/><Relationship Id="rId11" Type="http://schemas.openxmlformats.org/officeDocument/2006/relationships/image" Target="../media/image71.jpeg"/><Relationship Id="rId5" Type="http://schemas.openxmlformats.org/officeDocument/2006/relationships/hyperlink" Target="http://www.nonnativespecies.org/" TargetMode="External"/><Relationship Id="rId10" Type="http://schemas.openxmlformats.org/officeDocument/2006/relationships/image" Target="../media/image70.png"/><Relationship Id="rId4" Type="http://schemas.openxmlformats.org/officeDocument/2006/relationships/hyperlink" Target="mailto:alertnonnative@ceh.ac.uk" TargetMode="External"/><Relationship Id="rId9" Type="http://schemas.openxmlformats.org/officeDocument/2006/relationships/image" Target="../media/image69.jpeg"/></Relationships>
</file>

<file path=ppt/slides/_rels/slide3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mailto:sarah@c2w.org.uk" TargetMode="External"/><Relationship Id="rId7" Type="http://schemas.openxmlformats.org/officeDocument/2006/relationships/image" Target="../media/image7.jpeg"/><Relationship Id="rId2"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76.png"/><Relationship Id="rId4" Type="http://schemas.openxmlformats.org/officeDocument/2006/relationships/image" Target="../media/image75.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ideo" Target="https://www.youtube.com/embed/EoggtzYr4Qk" TargetMode="External"/><Relationship Id="rId4" Type="http://schemas.openxmlformats.org/officeDocument/2006/relationships/image" Target="../media/image32.jpeg"/></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4.jpe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6.png"/><Relationship Id="rId10" Type="http://schemas.openxmlformats.org/officeDocument/2006/relationships/image" Target="../media/image9.png"/><Relationship Id="rId4" Type="http://schemas.openxmlformats.org/officeDocument/2006/relationships/image" Target="../media/image35.jpeg"/><Relationship Id="rId9"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6.png"/><Relationship Id="rId7"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NNSS_Image_130"/>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7" name="Picture 3" descr="RAPID (Reversed)"/>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59880" y="826146"/>
            <a:ext cx="2821988" cy="2269948"/>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9" name="Picture 5" descr="Curve Green"/>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0822" y="3599974"/>
            <a:ext cx="9197622" cy="330426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ext Box 6"/>
          <p:cNvSpPr txBox="1">
            <a:spLocks noChangeArrowheads="1"/>
          </p:cNvSpPr>
          <p:nvPr/>
        </p:nvSpPr>
        <p:spPr bwMode="auto">
          <a:xfrm>
            <a:off x="967613" y="4914716"/>
            <a:ext cx="7490587" cy="949325"/>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3000" b="1" i="0" u="none" strike="noStrike" cap="none" normalizeH="0" baseline="0" dirty="0">
                <a:ln>
                  <a:noFill/>
                </a:ln>
                <a:solidFill>
                  <a:srgbClr val="A0CF67"/>
                </a:solidFill>
                <a:effectLst/>
                <a:latin typeface="Segoe UI" panose="020B0502040204020203" pitchFamily="34" charset="0"/>
              </a:rPr>
              <a:t>MARINE INVASIVE NON-NATIVE SPECIES</a:t>
            </a:r>
            <a:endParaRPr kumimoji="0" lang="en-US" altLang="en-US" sz="1800" b="0" i="0" u="none" strike="noStrike" cap="none" normalizeH="0" baseline="0" dirty="0">
              <a:ln>
                <a:noFill/>
              </a:ln>
              <a:solidFill>
                <a:srgbClr val="A0CF67"/>
              </a:solidFill>
              <a:effectLst/>
              <a:latin typeface="Arial" panose="020B0604020202020204" pitchFamily="34" charset="0"/>
            </a:endParaRPr>
          </a:p>
        </p:txBody>
      </p:sp>
      <p:sp>
        <p:nvSpPr>
          <p:cNvPr id="5" name="Text Box 7"/>
          <p:cNvSpPr txBox="1">
            <a:spLocks noChangeArrowheads="1"/>
          </p:cNvSpPr>
          <p:nvPr/>
        </p:nvSpPr>
        <p:spPr bwMode="auto">
          <a:xfrm>
            <a:off x="783388" y="5426709"/>
            <a:ext cx="7569200" cy="485775"/>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200" b="0" i="0" u="none" strike="noStrike" cap="none" normalizeH="0" baseline="0" dirty="0">
                <a:ln>
                  <a:noFill/>
                </a:ln>
                <a:solidFill>
                  <a:srgbClr val="006983"/>
                </a:solidFill>
                <a:effectLst/>
                <a:latin typeface="Segoe UI" panose="020B0502040204020203" pitchFamily="34" charset="0"/>
                <a:ea typeface="Segoe UI" panose="020B0502040204020203" pitchFamily="34" charset="0"/>
                <a:cs typeface="Segoe UI" panose="020B0502040204020203" pitchFamily="34" charset="0"/>
              </a:rPr>
              <a:t>Name of presenter</a:t>
            </a:r>
            <a:endParaRPr kumimoji="0" lang="en-US" altLang="en-US" sz="18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p:txBody>
      </p:sp>
      <p:pic>
        <p:nvPicPr>
          <p:cNvPr id="10" name="Content Placeholder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41365" y="6091075"/>
            <a:ext cx="808037" cy="556217"/>
          </a:xfrm>
          <a:prstGeom prst="rect">
            <a:avLst/>
          </a:prstGeom>
        </p:spPr>
      </p:pic>
      <p:pic>
        <p:nvPicPr>
          <p:cNvPr id="11" name="Picture 2" descr="BZS-logo"/>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964503" y="6091075"/>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 name="Picture 3" descr="APHA logo"/>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237406" y="5956670"/>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4" name="Picture 1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107218" y="6091075"/>
            <a:ext cx="755907" cy="546535"/>
          </a:xfrm>
          <a:prstGeom prst="rect">
            <a:avLst/>
          </a:prstGeom>
        </p:spPr>
      </p:pic>
      <p:pic>
        <p:nvPicPr>
          <p:cNvPr id="16" name="Picture 15"/>
          <p:cNvPicPr/>
          <p:nvPr/>
        </p:nvPicPr>
        <p:blipFill>
          <a:blip r:embed="rId10" cstate="email">
            <a:extLst>
              <a:ext uri="{28A0092B-C50C-407E-A947-70E740481C1C}">
                <a14:useLocalDpi xmlns:a14="http://schemas.microsoft.com/office/drawing/2010/main"/>
              </a:ext>
            </a:extLst>
          </a:blip>
          <a:srcRect/>
          <a:stretch>
            <a:fillRect/>
          </a:stretch>
        </p:blipFill>
        <p:spPr bwMode="auto">
          <a:xfrm>
            <a:off x="3159880" y="6073171"/>
            <a:ext cx="556217" cy="559492"/>
          </a:xfrm>
          <a:prstGeom prst="rect">
            <a:avLst/>
          </a:prstGeom>
          <a:noFill/>
        </p:spPr>
      </p:pic>
    </p:spTree>
    <p:extLst>
      <p:ext uri="{BB962C8B-B14F-4D97-AF65-F5344CB8AC3E}">
        <p14:creationId xmlns:p14="http://schemas.microsoft.com/office/powerpoint/2010/main" val="1219989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6" descr="RAPID (Full Colou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12388" y="122831"/>
            <a:ext cx="1143000" cy="919163"/>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7" name="Picture 16">
            <a:extLst>
              <a:ext uri="{FF2B5EF4-FFF2-40B4-BE49-F238E27FC236}">
                <a16:creationId xmlns:a16="http://schemas.microsoft.com/office/drawing/2014/main" xmlns="" id="{8E7A2F84-F1E8-473C-8582-239804ED3CB9}"/>
              </a:ext>
            </a:extLst>
          </p:cNvPr>
          <p:cNvPicPr>
            <a:picLocks noChangeAspect="1"/>
          </p:cNvPicPr>
          <p:nvPr/>
        </p:nvPicPr>
        <p:blipFill>
          <a:blip r:embed="rId4"/>
          <a:stretch>
            <a:fillRect/>
          </a:stretch>
        </p:blipFill>
        <p:spPr>
          <a:xfrm>
            <a:off x="1" y="0"/>
            <a:ext cx="9143998" cy="6857999"/>
          </a:xfrm>
          <a:prstGeom prst="rect">
            <a:avLst/>
          </a:prstGeom>
        </p:spPr>
      </p:pic>
      <p:sp>
        <p:nvSpPr>
          <p:cNvPr id="18" name="Title 1">
            <a:extLst>
              <a:ext uri="{FF2B5EF4-FFF2-40B4-BE49-F238E27FC236}">
                <a16:creationId xmlns:a16="http://schemas.microsoft.com/office/drawing/2014/main" xmlns="" id="{E8085E59-5A74-4AEF-98E7-DC7247A34EFB}"/>
              </a:ext>
            </a:extLst>
          </p:cNvPr>
          <p:cNvSpPr>
            <a:spLocks noGrp="1"/>
          </p:cNvSpPr>
          <p:nvPr>
            <p:ph type="title"/>
          </p:nvPr>
        </p:nvSpPr>
        <p:spPr>
          <a:xfrm>
            <a:off x="270732" y="122831"/>
            <a:ext cx="7886700" cy="1325563"/>
          </a:xfrm>
        </p:spPr>
        <p:txBody>
          <a:bodyPr/>
          <a:lstStyle/>
          <a:p>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Drivers for Change</a:t>
            </a:r>
          </a:p>
        </p:txBody>
      </p:sp>
    </p:spTree>
    <p:extLst>
      <p:ext uri="{BB962C8B-B14F-4D97-AF65-F5344CB8AC3E}">
        <p14:creationId xmlns:p14="http://schemas.microsoft.com/office/powerpoint/2010/main" val="2725482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7649" y="502023"/>
            <a:ext cx="2146592" cy="5656729"/>
          </a:xfrm>
          <a:prstGeom prst="rect">
            <a:avLst/>
          </a:prstGeom>
        </p:spPr>
      </p:pic>
    </p:spTree>
    <p:extLst>
      <p:ext uri="{BB962C8B-B14F-4D97-AF65-F5344CB8AC3E}">
        <p14:creationId xmlns:p14="http://schemas.microsoft.com/office/powerpoint/2010/main" val="1913752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34BCE5-FA29-4986-BB3C-41B49AF96756}"/>
              </a:ext>
            </a:extLst>
          </p:cNvPr>
          <p:cNvSpPr>
            <a:spLocks noGrp="1"/>
          </p:cNvSpPr>
          <p:nvPr>
            <p:ph type="title"/>
          </p:nvPr>
        </p:nvSpPr>
        <p:spPr>
          <a:xfrm>
            <a:off x="751480" y="99976"/>
            <a:ext cx="7886700" cy="1325563"/>
          </a:xfrm>
        </p:spPr>
        <p:txBody>
          <a:bodyPr/>
          <a:lstStyle/>
          <a:p>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Check, Clean, Dry</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040" y="1425539"/>
            <a:ext cx="7307580" cy="5159356"/>
          </a:xfrm>
          <a:prstGeom prst="rect">
            <a:avLst/>
          </a:prstGeom>
          <a:ln w="12700">
            <a:solidFill>
              <a:schemeClr val="tx1"/>
            </a:solidFill>
          </a:ln>
        </p:spPr>
      </p:pic>
    </p:spTree>
    <p:extLst>
      <p:ext uri="{BB962C8B-B14F-4D97-AF65-F5344CB8AC3E}">
        <p14:creationId xmlns:p14="http://schemas.microsoft.com/office/powerpoint/2010/main" val="2874912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6594AF-C404-45F5-8782-8538D6696FB7}"/>
              </a:ext>
            </a:extLst>
          </p:cNvPr>
          <p:cNvSpPr>
            <a:spLocks noGrp="1"/>
          </p:cNvSpPr>
          <p:nvPr>
            <p:ph type="title"/>
          </p:nvPr>
        </p:nvSpPr>
        <p:spPr>
          <a:xfrm>
            <a:off x="308801" y="303051"/>
            <a:ext cx="7886700" cy="994172"/>
          </a:xfrm>
        </p:spPr>
        <p:txBody>
          <a:bodyPr/>
          <a:lstStyle/>
          <a:p>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Remove unused items</a:t>
            </a:r>
          </a:p>
        </p:txBody>
      </p:sp>
      <p:sp>
        <p:nvSpPr>
          <p:cNvPr id="13" name="AutoShape 10" descr="C:\Users\Sarah\Documents\C2W\APHA\Toolkit Presentations\0e39b5_8a6bc62e3a0e4e62a52e7e838a16d5b5.webp">
            <a:extLst>
              <a:ext uri="{FF2B5EF4-FFF2-40B4-BE49-F238E27FC236}">
                <a16:creationId xmlns:a16="http://schemas.microsoft.com/office/drawing/2014/main" xmlns="" id="{E1B6CA37-C713-4420-9FB2-95E302015E21}"/>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pic>
        <p:nvPicPr>
          <p:cNvPr id="15" name="Picture 14">
            <a:extLst>
              <a:ext uri="{FF2B5EF4-FFF2-40B4-BE49-F238E27FC236}">
                <a16:creationId xmlns:a16="http://schemas.microsoft.com/office/drawing/2014/main" xmlns="" id="{C64CB407-F2B9-48B6-9058-803BA36B30E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32178" y="1200150"/>
            <a:ext cx="3352190" cy="4457700"/>
          </a:xfrm>
          <a:prstGeom prst="roundRect">
            <a:avLst/>
          </a:prstGeom>
        </p:spPr>
      </p:pic>
      <p:pic>
        <p:nvPicPr>
          <p:cNvPr id="6" name="Picture 5" descr="DV Largs tyres (500 x 375)">
            <a:extLst>
              <a:ext uri="{FF2B5EF4-FFF2-40B4-BE49-F238E27FC236}">
                <a16:creationId xmlns:a16="http://schemas.microsoft.com/office/drawing/2014/main" xmlns="" id="{DA7DF59D-2BC3-451A-8E57-41A1D805A66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15087" y="1742994"/>
            <a:ext cx="2657036" cy="3545981"/>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xmlns="" id="{C4779081-262B-4D53-8366-C84FDB1667CB}"/>
              </a:ext>
            </a:extLst>
          </p:cNvPr>
          <p:cNvSpPr/>
          <p:nvPr/>
        </p:nvSpPr>
        <p:spPr>
          <a:xfrm>
            <a:off x="915087" y="5362486"/>
            <a:ext cx="2943475" cy="677108"/>
          </a:xfrm>
          <a:prstGeom prst="rect">
            <a:avLst/>
          </a:prstGeom>
        </p:spPr>
        <p:txBody>
          <a:bodyPr wrap="square">
            <a:spAutoFit/>
          </a:bodyPr>
          <a:lstStyle/>
          <a:p>
            <a:pPr algn="ctr"/>
            <a:r>
              <a:rPr lang="en-GB" sz="1400" dirty="0" smtClean="0"/>
              <a:t>INNS Carpet Sea-squirt </a:t>
            </a:r>
            <a:r>
              <a:rPr lang="en-GB" sz="1400" i="1" dirty="0" err="1" smtClean="0"/>
              <a:t>Didemnum</a:t>
            </a:r>
            <a:r>
              <a:rPr lang="en-GB" sz="1400" i="1" dirty="0" smtClean="0"/>
              <a:t> </a:t>
            </a:r>
            <a:r>
              <a:rPr lang="en-GB" sz="1400" i="1" dirty="0"/>
              <a:t>vexillum</a:t>
            </a:r>
            <a:r>
              <a:rPr lang="en-GB" sz="1400" dirty="0"/>
              <a:t> on unused tyre fenders. </a:t>
            </a:r>
            <a:r>
              <a:rPr lang="en-GB" sz="1000" dirty="0"/>
              <a:t>© Fiona Manson, SNH</a:t>
            </a:r>
          </a:p>
        </p:txBody>
      </p:sp>
      <p:sp>
        <p:nvSpPr>
          <p:cNvPr id="10" name="Rectangle 9">
            <a:extLst>
              <a:ext uri="{FF2B5EF4-FFF2-40B4-BE49-F238E27FC236}">
                <a16:creationId xmlns:a16="http://schemas.microsoft.com/office/drawing/2014/main" xmlns="" id="{BC1219D4-15A2-4C36-87C0-F68EF10A42E9}"/>
              </a:ext>
            </a:extLst>
          </p:cNvPr>
          <p:cNvSpPr/>
          <p:nvPr/>
        </p:nvSpPr>
        <p:spPr>
          <a:xfrm>
            <a:off x="5163160" y="5816006"/>
            <a:ext cx="3220728" cy="669414"/>
          </a:xfrm>
          <a:prstGeom prst="rect">
            <a:avLst/>
          </a:prstGeom>
        </p:spPr>
        <p:txBody>
          <a:bodyPr wrap="square">
            <a:spAutoFit/>
          </a:bodyPr>
          <a:lstStyle/>
          <a:p>
            <a:r>
              <a:rPr lang="en-GB" sz="1200" dirty="0"/>
              <a:t>A range of fouling including suspected INNS on unused mooring buoy.</a:t>
            </a:r>
          </a:p>
          <a:p>
            <a:r>
              <a:rPr lang="en-GB" sz="675" dirty="0"/>
              <a:t>Image courtesy of </a:t>
            </a:r>
            <a:r>
              <a:rPr lang="en-GB" sz="675" dirty="0">
                <a:hlinkClick r:id="rId5"/>
              </a:rPr>
              <a:t>http://www.biofoulingsolutions.com.au/about2-c1eea?lightbox=c1980</a:t>
            </a:r>
            <a:r>
              <a:rPr lang="en-GB" sz="675" dirty="0"/>
              <a:t> </a:t>
            </a:r>
          </a:p>
        </p:txBody>
      </p:sp>
    </p:spTree>
    <p:extLst>
      <p:ext uri="{BB962C8B-B14F-4D97-AF65-F5344CB8AC3E}">
        <p14:creationId xmlns:p14="http://schemas.microsoft.com/office/powerpoint/2010/main" val="2739590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26B4B0-F427-4B6C-9C4F-BC77B040BF00}"/>
              </a:ext>
            </a:extLst>
          </p:cNvPr>
          <p:cNvSpPr>
            <a:spLocks noGrp="1"/>
          </p:cNvSpPr>
          <p:nvPr>
            <p:ph type="title"/>
          </p:nvPr>
        </p:nvSpPr>
        <p:spPr>
          <a:xfrm>
            <a:off x="559995" y="559557"/>
            <a:ext cx="4571999" cy="1246844"/>
          </a:xfrm>
        </p:spPr>
        <p:txBody>
          <a:bodyPr>
            <a:normAutofit fontScale="90000"/>
          </a:bodyPr>
          <a:lstStyle/>
          <a:p>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Dry what you can, when you can</a:t>
            </a:r>
          </a:p>
        </p:txBody>
      </p:sp>
      <p:pic>
        <p:nvPicPr>
          <p:cNvPr id="2050" name="Picture 2" descr="Image result for drying room">
            <a:extLst>
              <a:ext uri="{FF2B5EF4-FFF2-40B4-BE49-F238E27FC236}">
                <a16:creationId xmlns:a16="http://schemas.microsoft.com/office/drawing/2014/main" xmlns="" id="{40F2DDFA-8467-48E4-94A2-6FF912FE057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98271" y="1435017"/>
            <a:ext cx="3521676" cy="2641257"/>
          </a:xfrm>
          <a:prstGeom prst="round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xmlns="" id="{866CD9E9-42AE-443A-A90F-15D09F30915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840660" y="2329940"/>
            <a:ext cx="3496866" cy="2331244"/>
          </a:xfrm>
          <a:prstGeom prst="round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FB81F09F-A0FE-4F0A-8F86-BDAB1434A66B}"/>
              </a:ext>
            </a:extLst>
          </p:cNvPr>
          <p:cNvSpPr/>
          <p:nvPr/>
        </p:nvSpPr>
        <p:spPr>
          <a:xfrm>
            <a:off x="840660" y="4781437"/>
            <a:ext cx="3552056" cy="196208"/>
          </a:xfrm>
          <a:prstGeom prst="rect">
            <a:avLst/>
          </a:prstGeom>
        </p:spPr>
        <p:txBody>
          <a:bodyPr wrap="square">
            <a:spAutoFit/>
          </a:bodyPr>
          <a:lstStyle/>
          <a:p>
            <a:pPr algn="r"/>
            <a:r>
              <a:rPr lang="en-GB" sz="675" dirty="0"/>
              <a:t>Nick Maslen / </a:t>
            </a:r>
            <a:r>
              <a:rPr lang="en-GB" sz="675" dirty="0" err="1"/>
              <a:t>Alamy</a:t>
            </a:r>
            <a:r>
              <a:rPr lang="en-GB" sz="675" dirty="0"/>
              <a:t> Stock Photo</a:t>
            </a:r>
            <a:endParaRPr lang="en-GB" sz="675" dirty="0">
              <a:highlight>
                <a:srgbClr val="FFFF00"/>
              </a:highlight>
            </a:endParaRPr>
          </a:p>
        </p:txBody>
      </p:sp>
      <p:sp>
        <p:nvSpPr>
          <p:cNvPr id="6" name="Rectangle 5">
            <a:extLst>
              <a:ext uri="{FF2B5EF4-FFF2-40B4-BE49-F238E27FC236}">
                <a16:creationId xmlns:a16="http://schemas.microsoft.com/office/drawing/2014/main" xmlns="" id="{DDABD4B6-4735-4F5E-953A-1455A60BDE08}"/>
              </a:ext>
            </a:extLst>
          </p:cNvPr>
          <p:cNvSpPr/>
          <p:nvPr/>
        </p:nvSpPr>
        <p:spPr>
          <a:xfrm>
            <a:off x="4798271" y="4064859"/>
            <a:ext cx="4572000" cy="196208"/>
          </a:xfrm>
          <a:prstGeom prst="rect">
            <a:avLst/>
          </a:prstGeom>
        </p:spPr>
        <p:txBody>
          <a:bodyPr>
            <a:spAutoFit/>
          </a:bodyPr>
          <a:lstStyle/>
          <a:p>
            <a:r>
              <a:rPr lang="en-GB" sz="675" dirty="0"/>
              <a:t>Image courtesy of </a:t>
            </a:r>
            <a:r>
              <a:rPr lang="en-GB" sz="675" dirty="0">
                <a:hlinkClick r:id="rId5"/>
              </a:rPr>
              <a:t>https://businessguide.offshoreenergytoday.com/profiles/view/pronomar_b_v</a:t>
            </a:r>
            <a:r>
              <a:rPr lang="en-GB" sz="675" dirty="0"/>
              <a:t> </a:t>
            </a:r>
          </a:p>
        </p:txBody>
      </p:sp>
      <p:grpSp>
        <p:nvGrpSpPr>
          <p:cNvPr id="8" name="Group 7"/>
          <p:cNvGrpSpPr/>
          <p:nvPr/>
        </p:nvGrpSpPr>
        <p:grpSpPr>
          <a:xfrm>
            <a:off x="54" y="5403089"/>
            <a:ext cx="9197622" cy="1454911"/>
            <a:chOff x="-53622" y="5423864"/>
            <a:chExt cx="9197622" cy="1454911"/>
          </a:xfrm>
        </p:grpSpPr>
        <p:pic>
          <p:nvPicPr>
            <p:cNvPr id="9" name="Picture 5" descr="Curve Green"/>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53622" y="5423864"/>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 name="Content Placeholder 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590943" y="6149180"/>
              <a:ext cx="808037" cy="556217"/>
            </a:xfrm>
            <a:prstGeom prst="rect">
              <a:avLst/>
            </a:prstGeom>
          </p:spPr>
        </p:pic>
        <p:pic>
          <p:nvPicPr>
            <p:cNvPr id="11" name="Picture 2" descr="BZS-logo"/>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 name="Picture 3" descr="APHA logo"/>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86984" y="6014775"/>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3" name="Picture 1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pic>
          <p:nvPicPr>
            <p:cNvPr id="14" name="Picture 13"/>
            <p:cNvPicPr/>
            <p:nvPr/>
          </p:nvPicPr>
          <p:blipFill>
            <a:blip r:embed="rId11" cstate="email">
              <a:extLst>
                <a:ext uri="{28A0092B-C50C-407E-A947-70E740481C1C}">
                  <a14:useLocalDpi xmlns:a14="http://schemas.microsoft.com/office/drawing/2010/main"/>
                </a:ext>
              </a:extLst>
            </a:blip>
            <a:srcRect/>
            <a:stretch>
              <a:fillRect/>
            </a:stretch>
          </p:blipFill>
          <p:spPr bwMode="auto">
            <a:xfrm>
              <a:off x="1711723" y="6136223"/>
              <a:ext cx="556217" cy="559492"/>
            </a:xfrm>
            <a:prstGeom prst="rect">
              <a:avLst/>
            </a:prstGeom>
            <a:noFill/>
          </p:spPr>
        </p:pic>
      </p:grpSp>
    </p:spTree>
    <p:extLst>
      <p:ext uri="{BB962C8B-B14F-4D97-AF65-F5344CB8AC3E}">
        <p14:creationId xmlns:p14="http://schemas.microsoft.com/office/powerpoint/2010/main" val="3708997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16D8DC-0A62-4868-9FD8-3E738A680AFB}"/>
              </a:ext>
            </a:extLst>
          </p:cNvPr>
          <p:cNvSpPr>
            <a:spLocks noGrp="1"/>
          </p:cNvSpPr>
          <p:nvPr>
            <p:ph type="title"/>
          </p:nvPr>
        </p:nvSpPr>
        <p:spPr>
          <a:xfrm>
            <a:off x="172530" y="356357"/>
            <a:ext cx="7901796" cy="1325563"/>
          </a:xfrm>
        </p:spPr>
        <p:txBody>
          <a:bodyPr>
            <a:normAutofit fontScale="90000"/>
          </a:bodyPr>
          <a:lstStyle/>
          <a:p>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Make the best use of </a:t>
            </a:r>
            <a:b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br>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freshwater coming onto the site</a:t>
            </a:r>
          </a:p>
        </p:txBody>
      </p:sp>
      <p:grpSp>
        <p:nvGrpSpPr>
          <p:cNvPr id="5" name="Group 4"/>
          <p:cNvGrpSpPr/>
          <p:nvPr/>
        </p:nvGrpSpPr>
        <p:grpSpPr>
          <a:xfrm>
            <a:off x="54" y="5403089"/>
            <a:ext cx="9197622" cy="1454911"/>
            <a:chOff x="-53622" y="5423864"/>
            <a:chExt cx="9197622" cy="1454911"/>
          </a:xfrm>
        </p:grpSpPr>
        <p:pic>
          <p:nvPicPr>
            <p:cNvPr id="6" name="Picture 5" descr="Curve Green"/>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3622" y="5423864"/>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7" name="Content Placeholder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90943" y="6149180"/>
              <a:ext cx="808037" cy="556217"/>
            </a:xfrm>
            <a:prstGeom prst="rect">
              <a:avLst/>
            </a:prstGeom>
          </p:spPr>
        </p:pic>
        <p:pic>
          <p:nvPicPr>
            <p:cNvPr id="8" name="Picture 2" descr="BZS-logo"/>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Picture 3" descr="APHA logo"/>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86984" y="6014775"/>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 name="Picture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pic>
          <p:nvPicPr>
            <p:cNvPr id="11" name="Picture 10"/>
            <p:cNvPicPr/>
            <p:nvPr/>
          </p:nvPicPr>
          <p:blipFill>
            <a:blip r:embed="rId8" cstate="email">
              <a:extLst>
                <a:ext uri="{28A0092B-C50C-407E-A947-70E740481C1C}">
                  <a14:useLocalDpi xmlns:a14="http://schemas.microsoft.com/office/drawing/2010/main"/>
                </a:ext>
              </a:extLst>
            </a:blip>
            <a:srcRect/>
            <a:stretch>
              <a:fillRect/>
            </a:stretch>
          </p:blipFill>
          <p:spPr bwMode="auto">
            <a:xfrm>
              <a:off x="1711723" y="6136223"/>
              <a:ext cx="556217" cy="559492"/>
            </a:xfrm>
            <a:prstGeom prst="rect">
              <a:avLst/>
            </a:prstGeom>
            <a:noFill/>
          </p:spPr>
        </p:pic>
      </p:grpSp>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27568" y="1940132"/>
            <a:ext cx="4677621" cy="3106778"/>
          </a:xfrm>
          <a:prstGeom prst="rect">
            <a:avLst/>
          </a:prstGeom>
        </p:spPr>
      </p:pic>
    </p:spTree>
    <p:extLst>
      <p:ext uri="{BB962C8B-B14F-4D97-AF65-F5344CB8AC3E}">
        <p14:creationId xmlns:p14="http://schemas.microsoft.com/office/powerpoint/2010/main" val="908478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423" y="2037498"/>
            <a:ext cx="2925711" cy="2065634"/>
          </a:xfrm>
          <a:prstGeom prst="rect">
            <a:avLst/>
          </a:prstGeom>
          <a:ln w="28575">
            <a:solidFill>
              <a:schemeClr val="tx1"/>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xmlns="" id="{C6936707-6F66-46A2-80E6-F45D6E2F0744}"/>
              </a:ext>
            </a:extLst>
          </p:cNvPr>
          <p:cNvSpPr>
            <a:spLocks noGrp="1"/>
          </p:cNvSpPr>
          <p:nvPr>
            <p:ph type="title"/>
          </p:nvPr>
        </p:nvSpPr>
        <p:spPr/>
        <p:txBody>
          <a:bodyPr/>
          <a:lstStyle/>
          <a:p>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Raise Awareness</a:t>
            </a:r>
          </a:p>
        </p:txBody>
      </p:sp>
      <p:pic>
        <p:nvPicPr>
          <p:cNvPr id="5" name="Picture 2" descr="Image result for control and management of ships biofouling">
            <a:extLst>
              <a:ext uri="{FF2B5EF4-FFF2-40B4-BE49-F238E27FC236}">
                <a16:creationId xmlns:a16="http://schemas.microsoft.com/office/drawing/2014/main" xmlns="" id="{DFA23210-9F3C-4228-A405-FEDAD93A5B2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67629" y="3378294"/>
            <a:ext cx="1855206" cy="26191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xmlns="" id="{FE184A3C-174C-484F-BB4A-2327AB0992D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059441" y="2678622"/>
            <a:ext cx="2786063" cy="18716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7" name="Picture 5" descr="http://www.mba.ac.uk/bishop/wp-content/uploads/2014/09/Cover-English-300x213.jpg">
            <a:extLst>
              <a:ext uri="{FF2B5EF4-FFF2-40B4-BE49-F238E27FC236}">
                <a16:creationId xmlns:a16="http://schemas.microsoft.com/office/drawing/2014/main" xmlns="" id="{8A37E76D-7E7D-4472-AD5A-56155FD51E7A}"/>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806435" y="3709871"/>
            <a:ext cx="2830778" cy="20098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xmlns="" id="{E6B4AC81-90F2-4928-8A7F-ACA6A4F2CB70}"/>
              </a:ext>
            </a:extLst>
          </p:cNvPr>
          <p:cNvPicPr>
            <a:picLocks noChangeAspect="1"/>
          </p:cNvPicPr>
          <p:nvPr/>
        </p:nvPicPr>
        <p:blipFill>
          <a:blip r:embed="rId7" cstate="email">
            <a:clrChange>
              <a:clrFrom>
                <a:srgbClr val="FCFDFF"/>
              </a:clrFrom>
              <a:clrTo>
                <a:srgbClr val="FCFDFF">
                  <a:alpha val="0"/>
                </a:srgbClr>
              </a:clrTo>
            </a:clrChange>
            <a:extLst>
              <a:ext uri="{28A0092B-C50C-407E-A947-70E740481C1C}">
                <a14:useLocalDpi xmlns:a14="http://schemas.microsoft.com/office/drawing/2010/main"/>
              </a:ext>
            </a:extLst>
          </a:blip>
          <a:stretch>
            <a:fillRect/>
          </a:stretch>
        </p:blipFill>
        <p:spPr>
          <a:xfrm>
            <a:off x="5452473" y="1357894"/>
            <a:ext cx="3751898" cy="1359209"/>
          </a:xfrm>
          <a:prstGeom prst="rect">
            <a:avLst/>
          </a:prstGeom>
        </p:spPr>
      </p:pic>
    </p:spTree>
    <p:extLst>
      <p:ext uri="{BB962C8B-B14F-4D97-AF65-F5344CB8AC3E}">
        <p14:creationId xmlns:p14="http://schemas.microsoft.com/office/powerpoint/2010/main" val="4111817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24DCEC-FC6C-463B-B3D7-68FF56B5E54E}"/>
              </a:ext>
            </a:extLst>
          </p:cNvPr>
          <p:cNvSpPr>
            <a:spLocks noGrp="1"/>
          </p:cNvSpPr>
          <p:nvPr>
            <p:ph type="title"/>
          </p:nvPr>
        </p:nvSpPr>
        <p:spPr/>
        <p:txBody>
          <a:bodyPr/>
          <a:lstStyle/>
          <a:p>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Biosecurity Planning –</a:t>
            </a:r>
            <a:b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br>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the next logical step</a:t>
            </a:r>
          </a:p>
        </p:txBody>
      </p:sp>
      <p:pic>
        <p:nvPicPr>
          <p:cNvPr id="4" name="Picture 2">
            <a:extLst>
              <a:ext uri="{FF2B5EF4-FFF2-40B4-BE49-F238E27FC236}">
                <a16:creationId xmlns:a16="http://schemas.microsoft.com/office/drawing/2014/main" xmlns="" id="{31EEC6DA-A1B8-41E5-9A24-4DC27C3815E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65399" y="1910867"/>
            <a:ext cx="2211981" cy="3129008"/>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graphicFrame>
        <p:nvGraphicFramePr>
          <p:cNvPr id="5" name="Diagram 4">
            <a:extLst>
              <a:ext uri="{FF2B5EF4-FFF2-40B4-BE49-F238E27FC236}">
                <a16:creationId xmlns:a16="http://schemas.microsoft.com/office/drawing/2014/main" xmlns="" id="{65A6928C-3759-4FC8-ACBE-2805D5C6375C}"/>
              </a:ext>
            </a:extLst>
          </p:cNvPr>
          <p:cNvGraphicFramePr/>
          <p:nvPr>
            <p:extLst>
              <p:ext uri="{D42A27DB-BD31-4B8C-83A1-F6EECF244321}">
                <p14:modId xmlns:p14="http://schemas.microsoft.com/office/powerpoint/2010/main" val="3969279752"/>
              </p:ext>
            </p:extLst>
          </p:nvPr>
        </p:nvGraphicFramePr>
        <p:xfrm>
          <a:off x="4644619" y="1978173"/>
          <a:ext cx="3511904" cy="30617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7" name="Group 6"/>
          <p:cNvGrpSpPr/>
          <p:nvPr/>
        </p:nvGrpSpPr>
        <p:grpSpPr>
          <a:xfrm>
            <a:off x="54" y="5403089"/>
            <a:ext cx="9197622" cy="1454911"/>
            <a:chOff x="-53622" y="5423864"/>
            <a:chExt cx="9197622" cy="1454911"/>
          </a:xfrm>
        </p:grpSpPr>
        <p:pic>
          <p:nvPicPr>
            <p:cNvPr id="8" name="Picture 7" descr="Curve Green"/>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53622" y="5423864"/>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Content Placeholder 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590943" y="6149180"/>
              <a:ext cx="808037" cy="556217"/>
            </a:xfrm>
            <a:prstGeom prst="rect">
              <a:avLst/>
            </a:prstGeom>
          </p:spPr>
        </p:pic>
        <p:pic>
          <p:nvPicPr>
            <p:cNvPr id="10" name="Picture 2" descr="BZS-logo"/>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1" name="Picture 3" descr="APHA logo"/>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786984" y="6014775"/>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 name="Picture 11"/>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pic>
          <p:nvPicPr>
            <p:cNvPr id="13" name="Picture 12"/>
            <p:cNvPicPr/>
            <p:nvPr/>
          </p:nvPicPr>
          <p:blipFill>
            <a:blip r:embed="rId14" cstate="email">
              <a:extLst>
                <a:ext uri="{28A0092B-C50C-407E-A947-70E740481C1C}">
                  <a14:useLocalDpi xmlns:a14="http://schemas.microsoft.com/office/drawing/2010/main"/>
                </a:ext>
              </a:extLst>
            </a:blip>
            <a:srcRect/>
            <a:stretch>
              <a:fillRect/>
            </a:stretch>
          </p:blipFill>
          <p:spPr bwMode="auto">
            <a:xfrm>
              <a:off x="1711723" y="6136223"/>
              <a:ext cx="556217" cy="559492"/>
            </a:xfrm>
            <a:prstGeom prst="rect">
              <a:avLst/>
            </a:prstGeom>
            <a:noFill/>
          </p:spPr>
        </p:pic>
      </p:grpSp>
    </p:spTree>
    <p:extLst>
      <p:ext uri="{BB962C8B-B14F-4D97-AF65-F5344CB8AC3E}">
        <p14:creationId xmlns:p14="http://schemas.microsoft.com/office/powerpoint/2010/main" val="388671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527DC6-FE6A-4B17-BD06-7148B852E4AF}"/>
              </a:ext>
            </a:extLst>
          </p:cNvPr>
          <p:cNvSpPr>
            <a:spLocks noGrp="1"/>
          </p:cNvSpPr>
          <p:nvPr>
            <p:ph type="title"/>
          </p:nvPr>
        </p:nvSpPr>
        <p:spPr>
          <a:xfrm>
            <a:off x="273808" y="-31037"/>
            <a:ext cx="7886700" cy="1325563"/>
          </a:xfrm>
        </p:spPr>
        <p:txBody>
          <a:bodyPr>
            <a:normAutofit/>
          </a:bodyPr>
          <a:lstStyle/>
          <a:p>
            <a:r>
              <a:rPr lang="en-GB" sz="4000" b="1" dirty="0">
                <a:solidFill>
                  <a:srgbClr val="006699"/>
                </a:solidFill>
                <a:latin typeface="Segoe UI" panose="020B0502040204020203" pitchFamily="34" charset="0"/>
                <a:ea typeface="Segoe UI" panose="020B0502040204020203" pitchFamily="34" charset="0"/>
                <a:cs typeface="Segoe UI" panose="020B0502040204020203" pitchFamily="34" charset="0"/>
              </a:rPr>
              <a:t>Section 1 - Introduction</a:t>
            </a:r>
          </a:p>
        </p:txBody>
      </p:sp>
      <p:sp>
        <p:nvSpPr>
          <p:cNvPr id="3" name="Content Placeholder 2">
            <a:extLst>
              <a:ext uri="{FF2B5EF4-FFF2-40B4-BE49-F238E27FC236}">
                <a16:creationId xmlns:a16="http://schemas.microsoft.com/office/drawing/2014/main" xmlns="" id="{FFFB0183-AC87-46CE-8C59-CBC5370D4F05}"/>
              </a:ext>
            </a:extLst>
          </p:cNvPr>
          <p:cNvSpPr>
            <a:spLocks noGrp="1"/>
          </p:cNvSpPr>
          <p:nvPr>
            <p:ph idx="1"/>
          </p:nvPr>
        </p:nvSpPr>
        <p:spPr>
          <a:xfrm>
            <a:off x="409486" y="2132970"/>
            <a:ext cx="4098472" cy="2196769"/>
          </a:xfrm>
        </p:spPr>
        <p:txBody>
          <a:bodyPr>
            <a:normAutofit/>
          </a:bodyPr>
          <a:lstStyle/>
          <a:p>
            <a:r>
              <a:rPr lang="en-GB" sz="2400" dirty="0">
                <a:latin typeface="Segoe UI" panose="020B0502040204020203" pitchFamily="34" charset="0"/>
                <a:ea typeface="Segoe UI" panose="020B0502040204020203" pitchFamily="34" charset="0"/>
                <a:cs typeface="Segoe UI" panose="020B0502040204020203" pitchFamily="34" charset="0"/>
              </a:rPr>
              <a:t>Why are you writing a biosecurity plan?</a:t>
            </a:r>
          </a:p>
          <a:p>
            <a:pPr marL="0" indent="0">
              <a:buNone/>
            </a:pPr>
            <a:endParaRPr lang="en-GB" sz="2400" dirty="0">
              <a:latin typeface="Segoe UI" panose="020B0502040204020203" pitchFamily="34" charset="0"/>
              <a:ea typeface="Segoe UI" panose="020B0502040204020203" pitchFamily="34" charset="0"/>
              <a:cs typeface="Segoe UI" panose="020B0502040204020203" pitchFamily="34" charset="0"/>
            </a:endParaRPr>
          </a:p>
          <a:p>
            <a:r>
              <a:rPr lang="en-GB" sz="2400" dirty="0">
                <a:latin typeface="Segoe UI" panose="020B0502040204020203" pitchFamily="34" charset="0"/>
                <a:ea typeface="Segoe UI" panose="020B0502040204020203" pitchFamily="34" charset="0"/>
                <a:cs typeface="Segoe UI" panose="020B0502040204020203" pitchFamily="34" charset="0"/>
              </a:rPr>
              <a:t>What are the major concerns for our business?</a:t>
            </a:r>
          </a:p>
          <a:p>
            <a:endParaRPr lang="en-GB" dirty="0"/>
          </a:p>
        </p:txBody>
      </p:sp>
      <p:grpSp>
        <p:nvGrpSpPr>
          <p:cNvPr id="15" name="Group 14"/>
          <p:cNvGrpSpPr/>
          <p:nvPr/>
        </p:nvGrpSpPr>
        <p:grpSpPr>
          <a:xfrm>
            <a:off x="-53622" y="5260091"/>
            <a:ext cx="9197622" cy="1454911"/>
            <a:chOff x="-53622" y="5423864"/>
            <a:chExt cx="9197622" cy="1454911"/>
          </a:xfrm>
        </p:grpSpPr>
        <p:pic>
          <p:nvPicPr>
            <p:cNvPr id="16" name="Picture 5" descr="Curve Green"/>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3622" y="5423864"/>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7" name="Content Placeholder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90943" y="6149180"/>
              <a:ext cx="808037" cy="556217"/>
            </a:xfrm>
            <a:prstGeom prst="rect">
              <a:avLst/>
            </a:prstGeom>
          </p:spPr>
        </p:pic>
        <p:pic>
          <p:nvPicPr>
            <p:cNvPr id="18" name="Picture 2" descr="BZS-logo"/>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9" name="Picture 3" descr="APHA logo"/>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86984" y="6014775"/>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 name="Picture 1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pic>
          <p:nvPicPr>
            <p:cNvPr id="21" name="Picture 20"/>
            <p:cNvPicPr/>
            <p:nvPr/>
          </p:nvPicPr>
          <p:blipFill>
            <a:blip r:embed="rId8" cstate="email">
              <a:extLst>
                <a:ext uri="{28A0092B-C50C-407E-A947-70E740481C1C}">
                  <a14:useLocalDpi xmlns:a14="http://schemas.microsoft.com/office/drawing/2010/main"/>
                </a:ext>
              </a:extLst>
            </a:blip>
            <a:srcRect/>
            <a:stretch>
              <a:fillRect/>
            </a:stretch>
          </p:blipFill>
          <p:spPr bwMode="auto">
            <a:xfrm>
              <a:off x="1711723" y="6136223"/>
              <a:ext cx="556217" cy="559492"/>
            </a:xfrm>
            <a:prstGeom prst="rect">
              <a:avLst/>
            </a:prstGeom>
            <a:noFill/>
          </p:spPr>
        </p:pic>
      </p:grpSp>
      <p:sp>
        <p:nvSpPr>
          <p:cNvPr id="14" name="TextBox 13"/>
          <p:cNvSpPr txBox="1"/>
          <p:nvPr/>
        </p:nvSpPr>
        <p:spPr>
          <a:xfrm>
            <a:off x="6149050" y="1958304"/>
            <a:ext cx="2336363" cy="3168867"/>
          </a:xfrm>
          <a:prstGeom prst="rect">
            <a:avLst/>
          </a:prstGeom>
          <a:solidFill>
            <a:srgbClr val="FFFFCC"/>
          </a:solidFill>
          <a:ln w="25400">
            <a:solidFill>
              <a:schemeClr val="tx1"/>
            </a:solidFill>
          </a:ln>
          <a:effectLst>
            <a:outerShdw blurRad="50800" dist="38100" algn="l" rotWithShape="0">
              <a:prstClr val="black">
                <a:alpha val="40000"/>
              </a:prstClr>
            </a:outerShdw>
          </a:effectLst>
        </p:spPr>
        <p:txBody>
          <a:bodyPr wrap="square" rtlCol="0">
            <a:spAutoFit/>
          </a:bodyPr>
          <a:lstStyle/>
          <a:p>
            <a:pPr algn="ctr"/>
            <a:endParaRPr lang="en-GB" sz="1000" b="1" dirty="0">
              <a:solidFill>
                <a:srgbClr val="FF0000"/>
              </a:solidFill>
            </a:endParaRPr>
          </a:p>
          <a:p>
            <a:pPr algn="ctr"/>
            <a:r>
              <a:rPr lang="en-GB" b="1" dirty="0" smtClean="0">
                <a:solidFill>
                  <a:srgbClr val="FF0000"/>
                </a:solidFill>
              </a:rPr>
              <a:t>BIOSECURITY PLAN</a:t>
            </a:r>
            <a:br>
              <a:rPr lang="en-GB" b="1" dirty="0" smtClean="0">
                <a:solidFill>
                  <a:srgbClr val="FF0000"/>
                </a:solidFill>
              </a:rPr>
            </a:br>
            <a:endParaRPr lang="en-GB" sz="1200" b="1" dirty="0" smtClean="0">
              <a:solidFill>
                <a:srgbClr val="FF0000"/>
              </a:solidFill>
            </a:endParaRPr>
          </a:p>
          <a:p>
            <a:r>
              <a:rPr lang="en-GB" sz="1200" dirty="0" smtClean="0"/>
              <a:t>----------------------------------------------------------------------------------------------------------------------------------------------------------------------------------------</a:t>
            </a:r>
          </a:p>
          <a:p>
            <a:endParaRPr lang="en-GB" sz="1200" dirty="0"/>
          </a:p>
          <a:p>
            <a:pPr marL="342900" indent="-342900">
              <a:buAutoNum type="arabicParenR"/>
            </a:pPr>
            <a:r>
              <a:rPr lang="en-GB" sz="1200" dirty="0" smtClean="0"/>
              <a:t>-----------------------</a:t>
            </a:r>
          </a:p>
          <a:p>
            <a:pPr marL="342900" indent="-342900">
              <a:buAutoNum type="arabicParenR"/>
            </a:pPr>
            <a:r>
              <a:rPr lang="en-GB" sz="1200" dirty="0" smtClean="0"/>
              <a:t>-----------------------</a:t>
            </a:r>
          </a:p>
          <a:p>
            <a:pPr marL="342900" indent="-342900">
              <a:buAutoNum type="arabicParenR"/>
            </a:pPr>
            <a:r>
              <a:rPr lang="en-GB" sz="1200" dirty="0" smtClean="0"/>
              <a:t>-----------------------</a:t>
            </a:r>
          </a:p>
          <a:p>
            <a:endParaRPr lang="en-GB" sz="1200" dirty="0" smtClean="0"/>
          </a:p>
          <a:p>
            <a:r>
              <a:rPr lang="en-GB" sz="1200" dirty="0" smtClean="0"/>
              <a:t>------------------------------------------------------------------------------------------------------------------------------------------</a:t>
            </a:r>
          </a:p>
          <a:p>
            <a:r>
              <a:rPr lang="en-GB" sz="1200" dirty="0" smtClean="0"/>
              <a:t>----------------------------------------------</a:t>
            </a:r>
          </a:p>
        </p:txBody>
      </p:sp>
    </p:spTree>
    <p:extLst>
      <p:ext uri="{BB962C8B-B14F-4D97-AF65-F5344CB8AC3E}">
        <p14:creationId xmlns:p14="http://schemas.microsoft.com/office/powerpoint/2010/main" val="2658227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C2258E-38A3-4869-A536-3D74C10F3C1E}"/>
              </a:ext>
            </a:extLst>
          </p:cNvPr>
          <p:cNvSpPr>
            <a:spLocks noGrp="1"/>
          </p:cNvSpPr>
          <p:nvPr>
            <p:ph type="title"/>
          </p:nvPr>
        </p:nvSpPr>
        <p:spPr>
          <a:xfrm>
            <a:off x="429803" y="-80370"/>
            <a:ext cx="7886700" cy="1325563"/>
          </a:xfrm>
        </p:spPr>
        <p:txBody>
          <a:bodyPr>
            <a:normAutofit/>
          </a:bodyPr>
          <a:lstStyle/>
          <a:p>
            <a:r>
              <a:rPr lang="en-GB" sz="4000" b="1" dirty="0">
                <a:solidFill>
                  <a:srgbClr val="006699"/>
                </a:solidFill>
                <a:latin typeface="Segoe UI" panose="020B0502040204020203" pitchFamily="34" charset="0"/>
                <a:ea typeface="Segoe UI" panose="020B0502040204020203" pitchFamily="34" charset="0"/>
                <a:cs typeface="Segoe UI" panose="020B0502040204020203" pitchFamily="34" charset="0"/>
              </a:rPr>
              <a:t>Section 2 – Scene Setting</a:t>
            </a:r>
          </a:p>
        </p:txBody>
      </p:sp>
      <p:sp>
        <p:nvSpPr>
          <p:cNvPr id="3" name="Content Placeholder 2">
            <a:extLst>
              <a:ext uri="{FF2B5EF4-FFF2-40B4-BE49-F238E27FC236}">
                <a16:creationId xmlns:a16="http://schemas.microsoft.com/office/drawing/2014/main" xmlns="" id="{80E67551-129C-4A73-845E-546E27DA9CA4}"/>
              </a:ext>
            </a:extLst>
          </p:cNvPr>
          <p:cNvSpPr>
            <a:spLocks noGrp="1"/>
          </p:cNvSpPr>
          <p:nvPr>
            <p:ph idx="1"/>
          </p:nvPr>
        </p:nvSpPr>
        <p:spPr>
          <a:xfrm>
            <a:off x="703281" y="1220068"/>
            <a:ext cx="4354830" cy="4065149"/>
          </a:xfrm>
        </p:spPr>
        <p:txBody>
          <a:bodyPr>
            <a:normAutofit fontScale="92500" lnSpcReduction="10000"/>
          </a:bodyPr>
          <a:lstStyle/>
          <a:p>
            <a:r>
              <a:rPr lang="en-GB" dirty="0">
                <a:solidFill>
                  <a:srgbClr val="006699"/>
                </a:solidFill>
                <a:latin typeface="Segoe UI" panose="020B0502040204020203" pitchFamily="34" charset="0"/>
                <a:ea typeface="Segoe UI" panose="020B0502040204020203" pitchFamily="34" charset="0"/>
                <a:cs typeface="Segoe UI" panose="020B0502040204020203" pitchFamily="34" charset="0"/>
              </a:rPr>
              <a:t>Identify the area covered by the plan</a:t>
            </a:r>
          </a:p>
          <a:p>
            <a:pPr lvl="1"/>
            <a:r>
              <a:rPr lang="en-GB" dirty="0">
                <a:latin typeface="Segoe UI" panose="020B0502040204020203" pitchFamily="34" charset="0"/>
                <a:ea typeface="Segoe UI" panose="020B0502040204020203" pitchFamily="34" charset="0"/>
                <a:cs typeface="Segoe UI" panose="020B0502040204020203" pitchFamily="34" charset="0"/>
              </a:rPr>
              <a:t>Geographical scope</a:t>
            </a:r>
          </a:p>
          <a:p>
            <a:pPr lvl="1"/>
            <a:r>
              <a:rPr lang="en-GB" dirty="0">
                <a:latin typeface="Segoe UI" panose="020B0502040204020203" pitchFamily="34" charset="0"/>
                <a:ea typeface="Segoe UI" panose="020B0502040204020203" pitchFamily="34" charset="0"/>
                <a:cs typeface="Segoe UI" panose="020B0502040204020203" pitchFamily="34" charset="0"/>
              </a:rPr>
              <a:t>Time limits</a:t>
            </a:r>
          </a:p>
          <a:p>
            <a:pPr lvl="1"/>
            <a:r>
              <a:rPr lang="en-GB" dirty="0">
                <a:latin typeface="Segoe UI" panose="020B0502040204020203" pitchFamily="34" charset="0"/>
                <a:ea typeface="Segoe UI" panose="020B0502040204020203" pitchFamily="34" charset="0"/>
                <a:cs typeface="Segoe UI" panose="020B0502040204020203" pitchFamily="34" charset="0"/>
              </a:rPr>
              <a:t>Activities</a:t>
            </a:r>
          </a:p>
          <a:p>
            <a:pPr lvl="1"/>
            <a:endParaRPr lang="en-GB" dirty="0">
              <a:latin typeface="Segoe UI" panose="020B0502040204020203" pitchFamily="34" charset="0"/>
              <a:ea typeface="Segoe UI" panose="020B0502040204020203" pitchFamily="34" charset="0"/>
              <a:cs typeface="Segoe UI" panose="020B0502040204020203" pitchFamily="34" charset="0"/>
            </a:endParaRPr>
          </a:p>
          <a:p>
            <a:r>
              <a:rPr lang="en-GB" dirty="0">
                <a:solidFill>
                  <a:srgbClr val="006699"/>
                </a:solidFill>
                <a:latin typeface="Segoe UI" panose="020B0502040204020203" pitchFamily="34" charset="0"/>
                <a:ea typeface="Segoe UI" panose="020B0502040204020203" pitchFamily="34" charset="0"/>
                <a:cs typeface="Segoe UI" panose="020B0502040204020203" pitchFamily="34" charset="0"/>
              </a:rPr>
              <a:t>Useful contacts </a:t>
            </a:r>
          </a:p>
          <a:p>
            <a:pPr lvl="1"/>
            <a:r>
              <a:rPr lang="en-GB" dirty="0">
                <a:latin typeface="Segoe UI" panose="020B0502040204020203" pitchFamily="34" charset="0"/>
                <a:ea typeface="Segoe UI" panose="020B0502040204020203" pitchFamily="34" charset="0"/>
                <a:cs typeface="Segoe UI" panose="020B0502040204020203" pitchFamily="34" charset="0"/>
              </a:rPr>
              <a:t>Local Natural England staff</a:t>
            </a:r>
          </a:p>
          <a:p>
            <a:pPr lvl="1"/>
            <a:r>
              <a:rPr lang="en-GB" dirty="0">
                <a:latin typeface="Segoe UI" panose="020B0502040204020203" pitchFamily="34" charset="0"/>
                <a:ea typeface="Segoe UI" panose="020B0502040204020203" pitchFamily="34" charset="0"/>
                <a:cs typeface="Segoe UI" panose="020B0502040204020203" pitchFamily="34" charset="0"/>
              </a:rPr>
              <a:t>Relevant experts, marine biologists, biosecurity experts, university contacts etc.</a:t>
            </a:r>
          </a:p>
        </p:txBody>
      </p:sp>
      <p:grpSp>
        <p:nvGrpSpPr>
          <p:cNvPr id="5" name="Group 4">
            <a:extLst>
              <a:ext uri="{FF2B5EF4-FFF2-40B4-BE49-F238E27FC236}">
                <a16:creationId xmlns:a16="http://schemas.microsoft.com/office/drawing/2014/main" xmlns="" id="{85E87393-BD98-45B8-9CCF-8A2F504D351F}"/>
              </a:ext>
            </a:extLst>
          </p:cNvPr>
          <p:cNvGrpSpPr/>
          <p:nvPr/>
        </p:nvGrpSpPr>
        <p:grpSpPr>
          <a:xfrm>
            <a:off x="5815014" y="1312697"/>
            <a:ext cx="2700338" cy="3471863"/>
            <a:chOff x="0" y="0"/>
            <a:chExt cx="3600450" cy="4629150"/>
          </a:xfrm>
        </p:grpSpPr>
        <p:pic>
          <p:nvPicPr>
            <p:cNvPr id="6" name="Picture 5">
              <a:extLst>
                <a:ext uri="{FF2B5EF4-FFF2-40B4-BE49-F238E27FC236}">
                  <a16:creationId xmlns:a16="http://schemas.microsoft.com/office/drawing/2014/main" xmlns="" id="{032A7386-600D-440F-AB0D-0BAD229B57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0" y="0"/>
              <a:ext cx="3600450" cy="4629150"/>
            </a:xfrm>
            <a:prstGeom prst="rect">
              <a:avLst/>
            </a:prstGeom>
            <a:noFill/>
          </p:spPr>
        </p:pic>
        <p:sp>
          <p:nvSpPr>
            <p:cNvPr id="7" name="Text Box 26">
              <a:extLst>
                <a:ext uri="{FF2B5EF4-FFF2-40B4-BE49-F238E27FC236}">
                  <a16:creationId xmlns:a16="http://schemas.microsoft.com/office/drawing/2014/main" xmlns="" id="{8B13628B-BFAD-4D93-AFF4-EC3944FFACEA}"/>
                </a:ext>
              </a:extLst>
            </p:cNvPr>
            <p:cNvSpPr txBox="1"/>
            <p:nvPr/>
          </p:nvSpPr>
          <p:spPr>
            <a:xfrm>
              <a:off x="95250" y="85725"/>
              <a:ext cx="1771650" cy="152400"/>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noAutofit/>
            </a:bodyPr>
            <a:lstStyle/>
            <a:p>
              <a:pPr>
                <a:spcAft>
                  <a:spcPts val="750"/>
                </a:spcAft>
              </a:pPr>
              <a:r>
                <a:rPr lang="en-GB" sz="675" b="1">
                  <a:solidFill>
                    <a:srgbClr val="31B6FD"/>
                  </a:solidFill>
                  <a:latin typeface="Arial" panose="020B0604020202020204" pitchFamily="34" charset="0"/>
                  <a:ea typeface="Times New Roman" panose="02020603050405020304" pitchFamily="18" charset="0"/>
                  <a:cs typeface="Times New Roman" panose="02020603050405020304" pitchFamily="18" charset="0"/>
                </a:rPr>
                <a:t>Fig 1: TECF Management Area</a:t>
              </a:r>
            </a:p>
          </p:txBody>
        </p:sp>
      </p:grpSp>
      <p:grpSp>
        <p:nvGrpSpPr>
          <p:cNvPr id="9" name="Group 8"/>
          <p:cNvGrpSpPr/>
          <p:nvPr/>
        </p:nvGrpSpPr>
        <p:grpSpPr>
          <a:xfrm>
            <a:off x="0" y="5349511"/>
            <a:ext cx="9197622" cy="1454911"/>
            <a:chOff x="-53622" y="5423864"/>
            <a:chExt cx="9197622" cy="1454911"/>
          </a:xfrm>
        </p:grpSpPr>
        <p:pic>
          <p:nvPicPr>
            <p:cNvPr id="10" name="Picture 5" descr="Curve Green"/>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3622" y="5423864"/>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1" name="Content Placeholder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90943" y="6149180"/>
              <a:ext cx="808037" cy="556217"/>
            </a:xfrm>
            <a:prstGeom prst="rect">
              <a:avLst/>
            </a:prstGeom>
          </p:spPr>
        </p:pic>
        <p:pic>
          <p:nvPicPr>
            <p:cNvPr id="12" name="Picture 2" descr="BZS-logo"/>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3" name="Picture 3" descr="APHA logo"/>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86984" y="6014775"/>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4" name="Picture 1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pic>
          <p:nvPicPr>
            <p:cNvPr id="15" name="Picture 14"/>
            <p:cNvPicPr/>
            <p:nvPr/>
          </p:nvPicPr>
          <p:blipFill>
            <a:blip r:embed="rId9" cstate="email">
              <a:extLst>
                <a:ext uri="{28A0092B-C50C-407E-A947-70E740481C1C}">
                  <a14:useLocalDpi xmlns:a14="http://schemas.microsoft.com/office/drawing/2010/main"/>
                </a:ext>
              </a:extLst>
            </a:blip>
            <a:srcRect/>
            <a:stretch>
              <a:fillRect/>
            </a:stretch>
          </p:blipFill>
          <p:spPr bwMode="auto">
            <a:xfrm>
              <a:off x="1711723" y="6136223"/>
              <a:ext cx="556217" cy="559492"/>
            </a:xfrm>
            <a:prstGeom prst="rect">
              <a:avLst/>
            </a:prstGeom>
            <a:noFill/>
          </p:spPr>
        </p:pic>
      </p:grpSp>
      <p:sp>
        <p:nvSpPr>
          <p:cNvPr id="16" name="TextBox 15">
            <a:extLst>
              <a:ext uri="{FF2B5EF4-FFF2-40B4-BE49-F238E27FC236}">
                <a16:creationId xmlns:a16="http://schemas.microsoft.com/office/drawing/2014/main" xmlns="" id="{5F807418-5802-4031-B31B-AA0E2646947C}"/>
              </a:ext>
            </a:extLst>
          </p:cNvPr>
          <p:cNvSpPr txBox="1"/>
          <p:nvPr/>
        </p:nvSpPr>
        <p:spPr>
          <a:xfrm>
            <a:off x="5743558" y="4910210"/>
            <a:ext cx="3211830" cy="646331"/>
          </a:xfrm>
          <a:prstGeom prst="rect">
            <a:avLst/>
          </a:prstGeom>
          <a:noFill/>
        </p:spPr>
        <p:txBody>
          <a:bodyPr wrap="square" rtlCol="0">
            <a:spAutoFit/>
          </a:bodyPr>
          <a:lstStyle/>
          <a:p>
            <a:r>
              <a:rPr lang="en-GB" b="1" dirty="0">
                <a:solidFill>
                  <a:srgbClr val="FF0000"/>
                </a:solidFill>
              </a:rPr>
              <a:t>CHOOSE AN IMAGE RELEVANT TO YOUR AUDIENCE</a:t>
            </a:r>
          </a:p>
        </p:txBody>
      </p:sp>
    </p:spTree>
    <p:extLst>
      <p:ext uri="{BB962C8B-B14F-4D97-AF65-F5344CB8AC3E}">
        <p14:creationId xmlns:p14="http://schemas.microsoft.com/office/powerpoint/2010/main" val="1022428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80A134FB-F1D5-4B99-92ED-B8199EA2938F}"/>
              </a:ext>
            </a:extLst>
          </p:cNvPr>
          <p:cNvGrpSpPr/>
          <p:nvPr/>
        </p:nvGrpSpPr>
        <p:grpSpPr>
          <a:xfrm>
            <a:off x="0" y="1237861"/>
            <a:ext cx="9115425" cy="1847850"/>
            <a:chOff x="0" y="-98425"/>
            <a:chExt cx="12153900" cy="2463800"/>
          </a:xfrm>
        </p:grpSpPr>
        <p:pic>
          <p:nvPicPr>
            <p:cNvPr id="5" name="Picture 4">
              <a:extLst>
                <a:ext uri="{FF2B5EF4-FFF2-40B4-BE49-F238E27FC236}">
                  <a16:creationId xmlns:a16="http://schemas.microsoft.com/office/drawing/2014/main" xmlns="" id="{3B0FFB96-8BFE-4E99-B9F1-DC2AD93C3C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98425"/>
              <a:ext cx="4089400" cy="2463800"/>
            </a:xfrm>
            <a:prstGeom prst="rect">
              <a:avLst/>
            </a:prstGeom>
          </p:spPr>
        </p:pic>
        <p:pic>
          <p:nvPicPr>
            <p:cNvPr id="6" name="Picture 5">
              <a:extLst>
                <a:ext uri="{FF2B5EF4-FFF2-40B4-BE49-F238E27FC236}">
                  <a16:creationId xmlns:a16="http://schemas.microsoft.com/office/drawing/2014/main" xmlns="" id="{0106386F-7530-494A-BD01-10DC3FD1C61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64500" y="-98424"/>
              <a:ext cx="4089400" cy="2463799"/>
            </a:xfrm>
            <a:prstGeom prst="rect">
              <a:avLst/>
            </a:prstGeom>
          </p:spPr>
        </p:pic>
      </p:grpSp>
      <p:sp>
        <p:nvSpPr>
          <p:cNvPr id="10" name="Title 1">
            <a:extLst>
              <a:ext uri="{FF2B5EF4-FFF2-40B4-BE49-F238E27FC236}">
                <a16:creationId xmlns:a16="http://schemas.microsoft.com/office/drawing/2014/main" xmlns="" id="{A0140451-A85D-40B7-B05C-FE4B11486010}"/>
              </a:ext>
            </a:extLst>
          </p:cNvPr>
          <p:cNvSpPr>
            <a:spLocks noGrp="1"/>
          </p:cNvSpPr>
          <p:nvPr>
            <p:ph type="ctrTitle"/>
          </p:nvPr>
        </p:nvSpPr>
        <p:spPr>
          <a:xfrm>
            <a:off x="1083361" y="2739546"/>
            <a:ext cx="6858000" cy="1790700"/>
          </a:xfrm>
        </p:spPr>
        <p:txBody>
          <a:bodyPr>
            <a:normAutofit/>
          </a:bodyPr>
          <a:lstStyle/>
          <a:p>
            <a:r>
              <a:rPr lang="en-GB" sz="4400" b="1" dirty="0">
                <a:solidFill>
                  <a:srgbClr val="006699"/>
                </a:solidFill>
                <a:latin typeface="Segoe UI" panose="020B0502040204020203" pitchFamily="34" charset="0"/>
                <a:ea typeface="Segoe UI" panose="020B0502040204020203" pitchFamily="34" charset="0"/>
                <a:cs typeface="Segoe UI" panose="020B0502040204020203" pitchFamily="34" charset="0"/>
              </a:rPr>
              <a:t>Marine Invasive Non-Native Species </a:t>
            </a:r>
          </a:p>
        </p:txBody>
      </p:sp>
      <p:sp>
        <p:nvSpPr>
          <p:cNvPr id="11" name="Subtitle 2">
            <a:extLst>
              <a:ext uri="{FF2B5EF4-FFF2-40B4-BE49-F238E27FC236}">
                <a16:creationId xmlns:a16="http://schemas.microsoft.com/office/drawing/2014/main" xmlns="" id="{A74399A7-1284-401D-992D-05E5AC6BB040}"/>
              </a:ext>
            </a:extLst>
          </p:cNvPr>
          <p:cNvSpPr>
            <a:spLocks noGrp="1"/>
          </p:cNvSpPr>
          <p:nvPr>
            <p:ph type="subTitle" idx="1"/>
          </p:nvPr>
        </p:nvSpPr>
        <p:spPr>
          <a:xfrm>
            <a:off x="1143000" y="4617572"/>
            <a:ext cx="6858000" cy="821531"/>
          </a:xfrm>
        </p:spPr>
        <p:txBody>
          <a:bodyPr/>
          <a:lstStyle/>
          <a:p>
            <a:r>
              <a:rPr lang="en-GB" dirty="0">
                <a:latin typeface="Segoe UI" panose="020B0502040204020203" pitchFamily="34" charset="0"/>
                <a:ea typeface="Segoe UI" panose="020B0502040204020203" pitchFamily="34" charset="0"/>
                <a:cs typeface="Segoe UI" panose="020B0502040204020203" pitchFamily="34" charset="0"/>
              </a:rPr>
              <a:t>Impacts on Marina and Large Yacht Club Managers and Practical Biosecurity Steps</a:t>
            </a:r>
          </a:p>
        </p:txBody>
      </p:sp>
      <p:sp>
        <p:nvSpPr>
          <p:cNvPr id="13" name="Title 1">
            <a:extLst>
              <a:ext uri="{FF2B5EF4-FFF2-40B4-BE49-F238E27FC236}">
                <a16:creationId xmlns:a16="http://schemas.microsoft.com/office/drawing/2014/main" xmlns="" id="{74A37129-BE2B-4356-BFD6-C466CEDDBAB1}"/>
              </a:ext>
            </a:extLst>
          </p:cNvPr>
          <p:cNvSpPr txBox="1">
            <a:spLocks/>
          </p:cNvSpPr>
          <p:nvPr/>
        </p:nvSpPr>
        <p:spPr>
          <a:xfrm>
            <a:off x="-26811" y="6516537"/>
            <a:ext cx="8983807" cy="311186"/>
          </a:xfrm>
          <a:prstGeom prst="rect">
            <a:avLst/>
          </a:prstGeom>
        </p:spPr>
        <p:txBody>
          <a:bodyPr vert="horz" lIns="68580" tIns="34290" rIns="68580" bIns="3429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675" dirty="0"/>
              <a:t>Hull fouling banner Images </a:t>
            </a:r>
            <a:r>
              <a:rPr lang="en-GB" sz="675" dirty="0" err="1"/>
              <a:t>Ficopomatus</a:t>
            </a:r>
            <a:r>
              <a:rPr lang="en-GB" sz="675" dirty="0"/>
              <a:t> </a:t>
            </a:r>
            <a:r>
              <a:rPr lang="en-GB" sz="675" dirty="0" err="1"/>
              <a:t>enigmaticus</a:t>
            </a:r>
            <a:r>
              <a:rPr lang="en-GB" sz="675" dirty="0"/>
              <a:t>, © R Holland; Hull fouling, © Copyright 2018 International Maritime Organization (IMO); Undaria </a:t>
            </a:r>
            <a:r>
              <a:rPr lang="en-GB" sz="675" dirty="0" err="1"/>
              <a:t>pinnatifida</a:t>
            </a:r>
            <a:r>
              <a:rPr lang="en-GB" sz="675" dirty="0"/>
              <a:t> on a boat hull, © Lesley </a:t>
            </a:r>
            <a:r>
              <a:rPr lang="en-GB" sz="675" dirty="0" err="1"/>
              <a:t>Patston</a:t>
            </a:r>
            <a:r>
              <a:rPr lang="en-GB" sz="675" dirty="0"/>
              <a:t>, MPI</a:t>
            </a:r>
            <a:endParaRPr lang="en-GB" sz="675" dirty="0">
              <a:highlight>
                <a:srgbClr val="FFFF00"/>
              </a:highlight>
            </a:endParaRPr>
          </a:p>
        </p:txBody>
      </p:sp>
      <p:pic>
        <p:nvPicPr>
          <p:cNvPr id="1026" name="Picture 2" descr="http://www.imo.org/en/OurWork/Environment/Biofouling/Documents/11.jpg">
            <a:extLst>
              <a:ext uri="{FF2B5EF4-FFF2-40B4-BE49-F238E27FC236}">
                <a16:creationId xmlns:a16="http://schemas.microsoft.com/office/drawing/2014/main" xmlns="" id="{1904ED06-DC53-4620-B14A-8CDECA2D301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67050" y="1237861"/>
            <a:ext cx="2981325" cy="1847851"/>
          </a:xfrm>
          <a:prstGeom prst="rect">
            <a:avLst/>
          </a:prstGeom>
          <a:noFill/>
          <a:extLst>
            <a:ext uri="{909E8E84-426E-40DD-AFC4-6F175D3DCCD1}">
              <a14:hiddenFill xmlns:a14="http://schemas.microsoft.com/office/drawing/2010/main">
                <a:solidFill>
                  <a:srgbClr val="FFFFFF"/>
                </a:solidFill>
              </a14:hiddenFill>
            </a:ext>
          </a:extLst>
        </p:spPr>
      </p:pic>
      <p:sp>
        <p:nvSpPr>
          <p:cNvPr id="14" name="Subtitle 2">
            <a:extLst>
              <a:ext uri="{FF2B5EF4-FFF2-40B4-BE49-F238E27FC236}">
                <a16:creationId xmlns:a16="http://schemas.microsoft.com/office/drawing/2014/main" xmlns="" id="{0FB7EE7C-01D0-4003-881A-6ABF2EABB038}"/>
              </a:ext>
            </a:extLst>
          </p:cNvPr>
          <p:cNvSpPr txBox="1">
            <a:spLocks/>
          </p:cNvSpPr>
          <p:nvPr/>
        </p:nvSpPr>
        <p:spPr>
          <a:xfrm>
            <a:off x="746566" y="5621164"/>
            <a:ext cx="7839074" cy="821531"/>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1800" b="1"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80586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FE12DA-4C76-4D23-A93F-090FC5882413}"/>
              </a:ext>
            </a:extLst>
          </p:cNvPr>
          <p:cNvSpPr>
            <a:spLocks noGrp="1"/>
          </p:cNvSpPr>
          <p:nvPr>
            <p:ph type="title"/>
          </p:nvPr>
        </p:nvSpPr>
        <p:spPr>
          <a:xfrm>
            <a:off x="497188" y="171859"/>
            <a:ext cx="7886700" cy="1325563"/>
          </a:xfrm>
        </p:spPr>
        <p:txBody>
          <a:bodyPr>
            <a:normAutofit/>
          </a:bodyPr>
          <a:lstStyle/>
          <a:p>
            <a:r>
              <a:rPr lang="en-GB" sz="4000" b="1" dirty="0">
                <a:solidFill>
                  <a:srgbClr val="006699"/>
                </a:solidFill>
                <a:latin typeface="Segoe UI" panose="020B0502040204020203" pitchFamily="34" charset="0"/>
                <a:ea typeface="Segoe UI" panose="020B0502040204020203" pitchFamily="34" charset="0"/>
                <a:cs typeface="Segoe UI" panose="020B0502040204020203" pitchFamily="34" charset="0"/>
              </a:rPr>
              <a:t>Section 3 – Environmental Information</a:t>
            </a:r>
          </a:p>
        </p:txBody>
      </p:sp>
      <p:sp>
        <p:nvSpPr>
          <p:cNvPr id="3" name="Content Placeholder 2">
            <a:extLst>
              <a:ext uri="{FF2B5EF4-FFF2-40B4-BE49-F238E27FC236}">
                <a16:creationId xmlns:a16="http://schemas.microsoft.com/office/drawing/2014/main" xmlns="" id="{539B5A62-EFD8-401A-A744-F8D3854B447B}"/>
              </a:ext>
            </a:extLst>
          </p:cNvPr>
          <p:cNvSpPr>
            <a:spLocks noGrp="1"/>
          </p:cNvSpPr>
          <p:nvPr>
            <p:ph idx="1"/>
          </p:nvPr>
        </p:nvSpPr>
        <p:spPr>
          <a:xfrm>
            <a:off x="628650" y="1932984"/>
            <a:ext cx="4501995" cy="4092444"/>
          </a:xfrm>
        </p:spPr>
        <p:txBody>
          <a:bodyPr>
            <a:normAutofit/>
          </a:bodyPr>
          <a:lstStyle/>
          <a:p>
            <a:r>
              <a:rPr lang="en-GB" sz="2200" dirty="0">
                <a:latin typeface="Segoe UI" panose="020B0502040204020203" pitchFamily="34" charset="0"/>
                <a:ea typeface="Segoe UI" panose="020B0502040204020203" pitchFamily="34" charset="0"/>
                <a:cs typeface="Segoe UI" panose="020B0502040204020203" pitchFamily="34" charset="0"/>
              </a:rPr>
              <a:t>Physical structure and layout of the site</a:t>
            </a:r>
            <a:br>
              <a:rPr lang="en-GB" sz="2200" dirty="0">
                <a:latin typeface="Segoe UI" panose="020B0502040204020203" pitchFamily="34" charset="0"/>
                <a:ea typeface="Segoe UI" panose="020B0502040204020203" pitchFamily="34" charset="0"/>
                <a:cs typeface="Segoe UI" panose="020B0502040204020203" pitchFamily="34" charset="0"/>
              </a:rPr>
            </a:br>
            <a:endParaRPr lang="en-GB" sz="2200" dirty="0">
              <a:latin typeface="Segoe UI" panose="020B0502040204020203" pitchFamily="34" charset="0"/>
              <a:ea typeface="Segoe UI" panose="020B0502040204020203" pitchFamily="34" charset="0"/>
              <a:cs typeface="Segoe UI" panose="020B0502040204020203" pitchFamily="34" charset="0"/>
            </a:endParaRPr>
          </a:p>
          <a:p>
            <a:r>
              <a:rPr lang="en-GB" sz="2200" dirty="0">
                <a:latin typeface="Segoe UI" panose="020B0502040204020203" pitchFamily="34" charset="0"/>
                <a:ea typeface="Segoe UI" panose="020B0502040204020203" pitchFamily="34" charset="0"/>
                <a:cs typeface="Segoe UI" panose="020B0502040204020203" pitchFamily="34" charset="0"/>
              </a:rPr>
              <a:t>Water chemistry, temperature and other relevant data</a:t>
            </a:r>
            <a:br>
              <a:rPr lang="en-GB" sz="2200" dirty="0">
                <a:latin typeface="Segoe UI" panose="020B0502040204020203" pitchFamily="34" charset="0"/>
                <a:ea typeface="Segoe UI" panose="020B0502040204020203" pitchFamily="34" charset="0"/>
                <a:cs typeface="Segoe UI" panose="020B0502040204020203" pitchFamily="34" charset="0"/>
              </a:rPr>
            </a:br>
            <a:endParaRPr lang="en-GB" sz="2200" dirty="0">
              <a:latin typeface="Segoe UI" panose="020B0502040204020203" pitchFamily="34" charset="0"/>
              <a:ea typeface="Segoe UI" panose="020B0502040204020203" pitchFamily="34" charset="0"/>
              <a:cs typeface="Segoe UI" panose="020B0502040204020203" pitchFamily="34" charset="0"/>
            </a:endParaRPr>
          </a:p>
          <a:p>
            <a:r>
              <a:rPr lang="en-GB" sz="2200" dirty="0">
                <a:latin typeface="Segoe UI" panose="020B0502040204020203" pitchFamily="34" charset="0"/>
                <a:ea typeface="Segoe UI" panose="020B0502040204020203" pitchFamily="34" charset="0"/>
                <a:cs typeface="Segoe UI" panose="020B0502040204020203" pitchFamily="34" charset="0"/>
              </a:rPr>
              <a:t>Lists of INNS known to be present or on the horizon</a:t>
            </a:r>
            <a:br>
              <a:rPr lang="en-GB" sz="2200" dirty="0">
                <a:latin typeface="Segoe UI" panose="020B0502040204020203" pitchFamily="34" charset="0"/>
                <a:ea typeface="Segoe UI" panose="020B0502040204020203" pitchFamily="34" charset="0"/>
                <a:cs typeface="Segoe UI" panose="020B0502040204020203" pitchFamily="34" charset="0"/>
              </a:rPr>
            </a:br>
            <a:endParaRPr lang="en-GB" sz="2200" dirty="0">
              <a:latin typeface="Segoe UI" panose="020B0502040204020203" pitchFamily="34" charset="0"/>
              <a:ea typeface="Segoe UI" panose="020B0502040204020203" pitchFamily="34" charset="0"/>
              <a:cs typeface="Segoe UI" panose="020B0502040204020203" pitchFamily="34" charset="0"/>
            </a:endParaRPr>
          </a:p>
          <a:p>
            <a:r>
              <a:rPr lang="en-GB" sz="2200" dirty="0">
                <a:latin typeface="Segoe UI" panose="020B0502040204020203" pitchFamily="34" charset="0"/>
                <a:ea typeface="Segoe UI" panose="020B0502040204020203" pitchFamily="34" charset="0"/>
                <a:cs typeface="Segoe UI" panose="020B0502040204020203" pitchFamily="34" charset="0"/>
              </a:rPr>
              <a:t>Existing designations e.g. SSSI or MCZ etc. </a:t>
            </a:r>
          </a:p>
        </p:txBody>
      </p:sp>
      <p:pic>
        <p:nvPicPr>
          <p:cNvPr id="4" name="Picture 3">
            <a:extLst>
              <a:ext uri="{FF2B5EF4-FFF2-40B4-BE49-F238E27FC236}">
                <a16:creationId xmlns:a16="http://schemas.microsoft.com/office/drawing/2014/main" xmlns="" id="{E2B76C3C-427C-4B95-8987-0B68C36120CC}"/>
              </a:ext>
            </a:extLst>
          </p:cNvPr>
          <p:cNvPicPr/>
          <p:nvPr/>
        </p:nvPicPr>
        <p:blipFill>
          <a:blip r:embed="rId3" cstate="email">
            <a:extLst>
              <a:ext uri="{28A0092B-C50C-407E-A947-70E740481C1C}">
                <a14:useLocalDpi xmlns:a14="http://schemas.microsoft.com/office/drawing/2010/main"/>
              </a:ext>
            </a:extLst>
          </a:blip>
          <a:stretch>
            <a:fillRect/>
          </a:stretch>
        </p:blipFill>
        <p:spPr bwMode="auto">
          <a:xfrm>
            <a:off x="5130645" y="2125268"/>
            <a:ext cx="3693319" cy="3272314"/>
          </a:xfrm>
          <a:prstGeom prst="rect">
            <a:avLst/>
          </a:prstGeom>
          <a:ln w="19050" cap="sq">
            <a:solidFill>
              <a:schemeClr val="tx1"/>
            </a:solidFill>
            <a:prstDash val="solid"/>
            <a:miter lim="800000"/>
          </a:ln>
          <a:effectLst/>
        </p:spPr>
      </p:pic>
      <p:sp>
        <p:nvSpPr>
          <p:cNvPr id="6" name="TextBox 5">
            <a:extLst>
              <a:ext uri="{FF2B5EF4-FFF2-40B4-BE49-F238E27FC236}">
                <a16:creationId xmlns:a16="http://schemas.microsoft.com/office/drawing/2014/main" xmlns="" id="{35FC1F96-D64D-41E9-B552-EA69D88883D8}"/>
              </a:ext>
            </a:extLst>
          </p:cNvPr>
          <p:cNvSpPr txBox="1"/>
          <p:nvPr/>
        </p:nvSpPr>
        <p:spPr>
          <a:xfrm>
            <a:off x="5371389" y="5589866"/>
            <a:ext cx="3211830" cy="646331"/>
          </a:xfrm>
          <a:prstGeom prst="rect">
            <a:avLst/>
          </a:prstGeom>
          <a:noFill/>
        </p:spPr>
        <p:txBody>
          <a:bodyPr wrap="square" rtlCol="0">
            <a:spAutoFit/>
          </a:bodyPr>
          <a:lstStyle/>
          <a:p>
            <a:r>
              <a:rPr lang="en-GB" b="1" dirty="0">
                <a:solidFill>
                  <a:srgbClr val="FF0000"/>
                </a:solidFill>
              </a:rPr>
              <a:t>CHOOSE AN IMAGE RELEVANT TO YOUR AUDIENCE</a:t>
            </a:r>
          </a:p>
        </p:txBody>
      </p:sp>
    </p:spTree>
    <p:extLst>
      <p:ext uri="{BB962C8B-B14F-4D97-AF65-F5344CB8AC3E}">
        <p14:creationId xmlns:p14="http://schemas.microsoft.com/office/powerpoint/2010/main" val="2118276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FEDD05-6983-4B6C-B99D-3B896FB276D5}"/>
              </a:ext>
            </a:extLst>
          </p:cNvPr>
          <p:cNvSpPr>
            <a:spLocks noGrp="1"/>
          </p:cNvSpPr>
          <p:nvPr>
            <p:ph type="title"/>
          </p:nvPr>
        </p:nvSpPr>
        <p:spPr>
          <a:xfrm>
            <a:off x="628650" y="-80370"/>
            <a:ext cx="7886700" cy="1325563"/>
          </a:xfrm>
        </p:spPr>
        <p:txBody>
          <a:bodyPr>
            <a:normAutofit/>
          </a:bodyPr>
          <a:lstStyle/>
          <a:p>
            <a:r>
              <a:rPr lang="en-GB" sz="4000" b="1" dirty="0">
                <a:solidFill>
                  <a:srgbClr val="006699"/>
                </a:solidFill>
                <a:latin typeface="Segoe UI" panose="020B0502040204020203" pitchFamily="34" charset="0"/>
                <a:ea typeface="Segoe UI" panose="020B0502040204020203" pitchFamily="34" charset="0"/>
                <a:cs typeface="Segoe UI" panose="020B0502040204020203" pitchFamily="34" charset="0"/>
              </a:rPr>
              <a:t>Section 4 – Use of the Area</a:t>
            </a:r>
          </a:p>
        </p:txBody>
      </p:sp>
      <p:sp>
        <p:nvSpPr>
          <p:cNvPr id="3" name="Content Placeholder 2">
            <a:extLst>
              <a:ext uri="{FF2B5EF4-FFF2-40B4-BE49-F238E27FC236}">
                <a16:creationId xmlns:a16="http://schemas.microsoft.com/office/drawing/2014/main" xmlns="" id="{4A82F499-2BEA-4BD3-81ED-220F47D4AE9D}"/>
              </a:ext>
            </a:extLst>
          </p:cNvPr>
          <p:cNvSpPr>
            <a:spLocks noGrp="1"/>
          </p:cNvSpPr>
          <p:nvPr>
            <p:ph idx="1"/>
          </p:nvPr>
        </p:nvSpPr>
        <p:spPr>
          <a:xfrm>
            <a:off x="628650" y="2008190"/>
            <a:ext cx="3783330" cy="3263504"/>
          </a:xfrm>
        </p:spPr>
        <p:txBody>
          <a:bodyPr>
            <a:normAutofit fontScale="92500"/>
          </a:bodyPr>
          <a:lstStyle/>
          <a:p>
            <a:r>
              <a:rPr lang="en-GB" dirty="0">
                <a:latin typeface="Segoe UI" panose="020B0502040204020203" pitchFamily="34" charset="0"/>
                <a:ea typeface="Segoe UI" panose="020B0502040204020203" pitchFamily="34" charset="0"/>
                <a:cs typeface="Segoe UI" panose="020B0502040204020203" pitchFamily="34" charset="0"/>
              </a:rPr>
              <a:t>Major types of activity</a:t>
            </a:r>
          </a:p>
          <a:p>
            <a:pPr lvl="1"/>
            <a:r>
              <a:rPr lang="en-GB" dirty="0">
                <a:latin typeface="Segoe UI" panose="020B0502040204020203" pitchFamily="34" charset="0"/>
                <a:ea typeface="Segoe UI" panose="020B0502040204020203" pitchFamily="34" charset="0"/>
                <a:cs typeface="Segoe UI" panose="020B0502040204020203" pitchFamily="34" charset="0"/>
              </a:rPr>
              <a:t>How many boats?</a:t>
            </a:r>
          </a:p>
          <a:p>
            <a:pPr lvl="1"/>
            <a:r>
              <a:rPr lang="en-GB" dirty="0">
                <a:latin typeface="Segoe UI" panose="020B0502040204020203" pitchFamily="34" charset="0"/>
                <a:ea typeface="Segoe UI" panose="020B0502040204020203" pitchFamily="34" charset="0"/>
                <a:cs typeface="Segoe UI" panose="020B0502040204020203" pitchFamily="34" charset="0"/>
              </a:rPr>
              <a:t>What type? Ballast water used?</a:t>
            </a:r>
          </a:p>
          <a:p>
            <a:pPr lvl="1"/>
            <a:r>
              <a:rPr lang="en-GB" dirty="0">
                <a:latin typeface="Segoe UI" panose="020B0502040204020203" pitchFamily="34" charset="0"/>
                <a:ea typeface="Segoe UI" panose="020B0502040204020203" pitchFamily="34" charset="0"/>
                <a:cs typeface="Segoe UI" panose="020B0502040204020203" pitchFamily="34" charset="0"/>
              </a:rPr>
              <a:t>Where are they coming from?</a:t>
            </a:r>
          </a:p>
          <a:p>
            <a:pPr lvl="1"/>
            <a:r>
              <a:rPr lang="en-GB" dirty="0">
                <a:latin typeface="Segoe UI" panose="020B0502040204020203" pitchFamily="34" charset="0"/>
                <a:ea typeface="Segoe UI" panose="020B0502040204020203" pitchFamily="34" charset="0"/>
                <a:cs typeface="Segoe UI" panose="020B0502040204020203" pitchFamily="34" charset="0"/>
              </a:rPr>
              <a:t>What stock or product movements are there?</a:t>
            </a:r>
          </a:p>
          <a:p>
            <a:pPr lvl="1"/>
            <a:endParaRPr lang="en-GB" dirty="0">
              <a:latin typeface="Segoe UI" panose="020B0502040204020203" pitchFamily="34" charset="0"/>
              <a:ea typeface="Segoe UI" panose="020B0502040204020203" pitchFamily="34" charset="0"/>
              <a:cs typeface="Segoe UI" panose="020B0502040204020203" pitchFamily="34" charset="0"/>
            </a:endParaRPr>
          </a:p>
        </p:txBody>
      </p:sp>
      <p:pic>
        <p:nvPicPr>
          <p:cNvPr id="7" name="Picture 6">
            <a:extLst>
              <a:ext uri="{FF2B5EF4-FFF2-40B4-BE49-F238E27FC236}">
                <a16:creationId xmlns:a16="http://schemas.microsoft.com/office/drawing/2014/main" xmlns="" id="{6E4A57E9-7005-4673-980C-5E5ECE5B61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67519" y="1953442"/>
            <a:ext cx="4001414" cy="3536531"/>
          </a:xfrm>
          <a:prstGeom prst="rect">
            <a:avLst/>
          </a:prstGeom>
        </p:spPr>
      </p:pic>
    </p:spTree>
    <p:extLst>
      <p:ext uri="{BB962C8B-B14F-4D97-AF65-F5344CB8AC3E}">
        <p14:creationId xmlns:p14="http://schemas.microsoft.com/office/powerpoint/2010/main" val="577857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06AAF6-5559-4B5B-96E1-9079C977125D}"/>
              </a:ext>
            </a:extLst>
          </p:cNvPr>
          <p:cNvSpPr>
            <a:spLocks noGrp="1"/>
          </p:cNvSpPr>
          <p:nvPr>
            <p:ph type="title"/>
          </p:nvPr>
        </p:nvSpPr>
        <p:spPr>
          <a:xfrm>
            <a:off x="628650" y="122831"/>
            <a:ext cx="7886700" cy="1325563"/>
          </a:xfrm>
        </p:spPr>
        <p:txBody>
          <a:bodyPr/>
          <a:lstStyle/>
          <a:p>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Section 5 – Biosecurity Actions</a:t>
            </a:r>
          </a:p>
        </p:txBody>
      </p:sp>
      <p:sp>
        <p:nvSpPr>
          <p:cNvPr id="3" name="Content Placeholder 2">
            <a:extLst>
              <a:ext uri="{FF2B5EF4-FFF2-40B4-BE49-F238E27FC236}">
                <a16:creationId xmlns:a16="http://schemas.microsoft.com/office/drawing/2014/main" xmlns="" id="{A07456EC-7AC3-46F5-8EA7-7728254172C7}"/>
              </a:ext>
            </a:extLst>
          </p:cNvPr>
          <p:cNvSpPr>
            <a:spLocks noGrp="1"/>
          </p:cNvSpPr>
          <p:nvPr>
            <p:ph idx="1"/>
          </p:nvPr>
        </p:nvSpPr>
        <p:spPr>
          <a:xfrm>
            <a:off x="628650" y="1825625"/>
            <a:ext cx="7886700" cy="4713198"/>
          </a:xfrm>
        </p:spPr>
        <p:txBody>
          <a:bodyPr>
            <a:normAutofit/>
          </a:bodyPr>
          <a:lstStyle/>
          <a:p>
            <a:pPr marL="0" indent="0">
              <a:buNone/>
            </a:pPr>
            <a:r>
              <a:rPr lang="en-GB" sz="2200" dirty="0">
                <a:solidFill>
                  <a:srgbClr val="006699"/>
                </a:solidFill>
                <a:latin typeface="Segoe UI" panose="020B0502040204020203" pitchFamily="34" charset="0"/>
                <a:ea typeface="Segoe UI" panose="020B0502040204020203" pitchFamily="34" charset="0"/>
                <a:cs typeface="Segoe UI" panose="020B0502040204020203" pitchFamily="34" charset="0"/>
              </a:rPr>
              <a:t>Shore Side</a:t>
            </a:r>
          </a:p>
          <a:p>
            <a:r>
              <a:rPr lang="en-GB" sz="2200" dirty="0">
                <a:latin typeface="Segoe UI" panose="020B0502040204020203" pitchFamily="34" charset="0"/>
                <a:ea typeface="Segoe UI" panose="020B0502040204020203" pitchFamily="34" charset="0"/>
                <a:cs typeface="Segoe UI" panose="020B0502040204020203" pitchFamily="34" charset="0"/>
              </a:rPr>
              <a:t>Encourage an open culture of reporting unusual sightings.</a:t>
            </a:r>
          </a:p>
          <a:p>
            <a:pPr lvl="0"/>
            <a:r>
              <a:rPr lang="en-GB" sz="2200" dirty="0">
                <a:latin typeface="Segoe UI" panose="020B0502040204020203" pitchFamily="34" charset="0"/>
                <a:ea typeface="Segoe UI" panose="020B0502040204020203" pitchFamily="34" charset="0"/>
                <a:cs typeface="Segoe UI" panose="020B0502040204020203" pitchFamily="34" charset="0"/>
              </a:rPr>
              <a:t>Establish a point of contact for INNS with local Natural England staff.</a:t>
            </a:r>
          </a:p>
          <a:p>
            <a:pPr lvl="0"/>
            <a:r>
              <a:rPr lang="en-GB" sz="2200" dirty="0">
                <a:latin typeface="Segoe UI" panose="020B0502040204020203" pitchFamily="34" charset="0"/>
                <a:ea typeface="Segoe UI" panose="020B0502040204020203" pitchFamily="34" charset="0"/>
                <a:cs typeface="Segoe UI" panose="020B0502040204020203" pitchFamily="34" charset="0"/>
              </a:rPr>
              <a:t>Always wash down equipment well away from the water’s edge to ensure that no residues can return to the sea. </a:t>
            </a:r>
          </a:p>
          <a:p>
            <a:pPr lvl="0"/>
            <a:r>
              <a:rPr lang="en-GB" sz="2200" dirty="0">
                <a:latin typeface="Segoe UI" panose="020B0502040204020203" pitchFamily="34" charset="0"/>
                <a:ea typeface="Segoe UI" panose="020B0502040204020203" pitchFamily="34" charset="0"/>
                <a:cs typeface="Segoe UI" panose="020B0502040204020203" pitchFamily="34" charset="0"/>
              </a:rPr>
              <a:t>Invest in a boat wash down facility which captures the run off and doesn’t allow untreated water to return to the sea. </a:t>
            </a:r>
          </a:p>
          <a:p>
            <a:pPr lvl="0"/>
            <a:r>
              <a:rPr lang="en-GB" sz="2200" dirty="0">
                <a:latin typeface="Segoe UI" panose="020B0502040204020203" pitchFamily="34" charset="0"/>
                <a:ea typeface="Segoe UI" panose="020B0502040204020203" pitchFamily="34" charset="0"/>
                <a:cs typeface="Segoe UI" panose="020B0502040204020203" pitchFamily="34" charset="0"/>
              </a:rPr>
              <a:t>Encourage ‘open access’ recording of INNS by researchers, students, volunteers and amateur taxonomists.</a:t>
            </a:r>
          </a:p>
          <a:p>
            <a:endParaRPr lang="en-GB" dirty="0">
              <a:latin typeface="Segoe UI" panose="020B0502040204020203" pitchFamily="34" charset="0"/>
              <a:ea typeface="Segoe UI" panose="020B0502040204020203" pitchFamily="34" charset="0"/>
              <a:cs typeface="Segoe UI" panose="020B0502040204020203" pitchFamily="34" charset="0"/>
            </a:endParaRPr>
          </a:p>
        </p:txBody>
      </p:sp>
      <p:pic>
        <p:nvPicPr>
          <p:cNvPr id="4" name="Picture 3">
            <a:extLst>
              <a:ext uri="{FF2B5EF4-FFF2-40B4-BE49-F238E27FC236}">
                <a16:creationId xmlns:a16="http://schemas.microsoft.com/office/drawing/2014/main" xmlns="" id="{66D563FE-53D2-4D48-818B-1B7E724679A1}"/>
              </a:ext>
            </a:extLst>
          </p:cNvPr>
          <p:cNvPicPr>
            <a:picLocks noChangeAspect="1"/>
          </p:cNvPicPr>
          <p:nvPr/>
        </p:nvPicPr>
        <p:blipFill>
          <a:blip r:embed="rId3" cstate="email">
            <a:clrChange>
              <a:clrFrom>
                <a:srgbClr val="F8F8F7"/>
              </a:clrFrom>
              <a:clrTo>
                <a:srgbClr val="F8F8F7">
                  <a:alpha val="0"/>
                </a:srgbClr>
              </a:clrTo>
            </a:clrChange>
            <a:extLst>
              <a:ext uri="{28A0092B-C50C-407E-A947-70E740481C1C}">
                <a14:useLocalDpi xmlns:a14="http://schemas.microsoft.com/office/drawing/2010/main"/>
              </a:ext>
            </a:extLst>
          </a:blip>
          <a:stretch>
            <a:fillRect/>
          </a:stretch>
        </p:blipFill>
        <p:spPr>
          <a:xfrm>
            <a:off x="6960878" y="5142295"/>
            <a:ext cx="1994510" cy="1396528"/>
          </a:xfrm>
          <a:prstGeom prst="rect">
            <a:avLst/>
          </a:prstGeom>
        </p:spPr>
      </p:pic>
      <p:sp>
        <p:nvSpPr>
          <p:cNvPr id="6" name="Subtitle 2">
            <a:extLst>
              <a:ext uri="{FF2B5EF4-FFF2-40B4-BE49-F238E27FC236}">
                <a16:creationId xmlns:a16="http://schemas.microsoft.com/office/drawing/2014/main" xmlns="" id="{1361612B-035C-48E1-A109-6E34B6FE0AA2}"/>
              </a:ext>
            </a:extLst>
          </p:cNvPr>
          <p:cNvSpPr txBox="1">
            <a:spLocks/>
          </p:cNvSpPr>
          <p:nvPr/>
        </p:nvSpPr>
        <p:spPr>
          <a:xfrm>
            <a:off x="628650" y="1304939"/>
            <a:ext cx="7839074" cy="821531"/>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800" b="1" dirty="0">
                <a:solidFill>
                  <a:srgbClr val="FF0000"/>
                </a:solidFill>
                <a:latin typeface="Segoe UI" panose="020B0502040204020203" pitchFamily="34" charset="0"/>
                <a:ea typeface="Segoe UI" panose="020B0502040204020203" pitchFamily="34" charset="0"/>
                <a:cs typeface="Segoe UI" panose="020B0502040204020203" pitchFamily="34" charset="0"/>
              </a:rPr>
              <a:t>DELETE TEXT IN RED BEFORE USE. EDIT ACTIONS TO PROVIDE A LIST RELEVANT TO YOUR AUDIENCE</a:t>
            </a:r>
          </a:p>
        </p:txBody>
      </p:sp>
    </p:spTree>
    <p:extLst>
      <p:ext uri="{BB962C8B-B14F-4D97-AF65-F5344CB8AC3E}">
        <p14:creationId xmlns:p14="http://schemas.microsoft.com/office/powerpoint/2010/main" val="32040817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DBD002-02B3-40B4-A566-3C630B6DEE37}"/>
              </a:ext>
            </a:extLst>
          </p:cNvPr>
          <p:cNvSpPr>
            <a:spLocks noGrp="1"/>
          </p:cNvSpPr>
          <p:nvPr>
            <p:ph type="title"/>
          </p:nvPr>
        </p:nvSpPr>
        <p:spPr>
          <a:xfrm>
            <a:off x="497188" y="122831"/>
            <a:ext cx="7886700" cy="1325563"/>
          </a:xfrm>
        </p:spPr>
        <p:txBody>
          <a:bodyPr/>
          <a:lstStyle/>
          <a:p>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Section 5 – Biosecurity Actions</a:t>
            </a:r>
            <a:endParaRPr lang="en-GB" dirty="0">
              <a:solidFill>
                <a:srgbClr val="006699"/>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xmlns="" id="{4BBD5EC0-8E9F-4F94-873F-DF9D86CA9223}"/>
              </a:ext>
            </a:extLst>
          </p:cNvPr>
          <p:cNvSpPr>
            <a:spLocks noGrp="1"/>
          </p:cNvSpPr>
          <p:nvPr>
            <p:ph idx="1"/>
          </p:nvPr>
        </p:nvSpPr>
        <p:spPr>
          <a:xfrm>
            <a:off x="628649" y="1690688"/>
            <a:ext cx="6289735" cy="4710111"/>
          </a:xfrm>
        </p:spPr>
        <p:txBody>
          <a:bodyPr>
            <a:normAutofit fontScale="40000" lnSpcReduction="20000"/>
          </a:bodyPr>
          <a:lstStyle/>
          <a:p>
            <a:pPr marL="0" indent="0">
              <a:buNone/>
            </a:pPr>
            <a:r>
              <a:rPr lang="en-GB" sz="6000" dirty="0">
                <a:solidFill>
                  <a:srgbClr val="006699"/>
                </a:solidFill>
                <a:latin typeface="Segoe UI" panose="020B0502040204020203" pitchFamily="34" charset="0"/>
                <a:ea typeface="Segoe UI" panose="020B0502040204020203" pitchFamily="34" charset="0"/>
                <a:cs typeface="Segoe UI" panose="020B0502040204020203" pitchFamily="34" charset="0"/>
              </a:rPr>
              <a:t>Vessels – work boats or customers and members boats</a:t>
            </a:r>
          </a:p>
          <a:p>
            <a:pPr lvl="0"/>
            <a:r>
              <a:rPr lang="en-GB" sz="5000" dirty="0">
                <a:latin typeface="Segoe UI" panose="020B0502040204020203" pitchFamily="34" charset="0"/>
                <a:ea typeface="Segoe UI" panose="020B0502040204020203" pitchFamily="34" charset="0"/>
                <a:cs typeface="Segoe UI" panose="020B0502040204020203" pitchFamily="34" charset="0"/>
              </a:rPr>
              <a:t>Ensure all boats are effectively and appropriately treated with antifouling coatings.</a:t>
            </a:r>
          </a:p>
          <a:p>
            <a:pPr lvl="0"/>
            <a:r>
              <a:rPr lang="en-GB" sz="5000" dirty="0">
                <a:latin typeface="Segoe UI" panose="020B0502040204020203" pitchFamily="34" charset="0"/>
                <a:ea typeface="Segoe UI" panose="020B0502040204020203" pitchFamily="34" charset="0"/>
                <a:cs typeface="Segoe UI" panose="020B0502040204020203" pitchFamily="34" charset="0"/>
              </a:rPr>
              <a:t>Ensure that visiting boats arrive clean by stating it clearly in your guide for visitors.</a:t>
            </a:r>
          </a:p>
          <a:p>
            <a:pPr lvl="0"/>
            <a:r>
              <a:rPr lang="en-GB" sz="5000" dirty="0">
                <a:latin typeface="Segoe UI" panose="020B0502040204020203" pitchFamily="34" charset="0"/>
                <a:ea typeface="Segoe UI" panose="020B0502040204020203" pitchFamily="34" charset="0"/>
                <a:cs typeface="Segoe UI" panose="020B0502040204020203" pitchFamily="34" charset="0"/>
              </a:rPr>
              <a:t>Annual haul out and cleaning of all customers boat hulls should be encouraged and should be done as a minimum for work boats. </a:t>
            </a:r>
          </a:p>
          <a:p>
            <a:pPr lvl="0"/>
            <a:r>
              <a:rPr lang="en-GB" sz="5000" dirty="0">
                <a:latin typeface="Segoe UI" panose="020B0502040204020203" pitchFamily="34" charset="0"/>
                <a:ea typeface="Segoe UI" panose="020B0502040204020203" pitchFamily="34" charset="0"/>
                <a:cs typeface="Segoe UI" panose="020B0502040204020203" pitchFamily="34" charset="0"/>
              </a:rPr>
              <a:t>Make vessel haul-out facilities, with wash-down capture, and dry stack options available to customers.</a:t>
            </a:r>
          </a:p>
          <a:p>
            <a:pPr lvl="0"/>
            <a:r>
              <a:rPr lang="en-GB" sz="5000" dirty="0">
                <a:latin typeface="Segoe UI" panose="020B0502040204020203" pitchFamily="34" charset="0"/>
                <a:ea typeface="Segoe UI" panose="020B0502040204020203" pitchFamily="34" charset="0"/>
                <a:cs typeface="Segoe UI" panose="020B0502040204020203" pitchFamily="34" charset="0"/>
              </a:rPr>
              <a:t>Make The Green Blue advice available to customers.</a:t>
            </a:r>
          </a:p>
          <a:p>
            <a:pPr lvl="0"/>
            <a:r>
              <a:rPr lang="en-GB" sz="5000" dirty="0">
                <a:latin typeface="Segoe UI" panose="020B0502040204020203" pitchFamily="34" charset="0"/>
                <a:ea typeface="Segoe UI" panose="020B0502040204020203" pitchFamily="34" charset="0"/>
                <a:cs typeface="Segoe UI" panose="020B0502040204020203" pitchFamily="34" charset="0"/>
              </a:rPr>
              <a:t>Include biosecurity information in communications with berth holders e.g. in the annual handbook.  </a:t>
            </a:r>
          </a:p>
          <a:p>
            <a:pPr lvl="0"/>
            <a:r>
              <a:rPr lang="en-GB" sz="5000" dirty="0">
                <a:latin typeface="Segoe UI" panose="020B0502040204020203" pitchFamily="34" charset="0"/>
                <a:ea typeface="Segoe UI" panose="020B0502040204020203" pitchFamily="34" charset="0"/>
                <a:cs typeface="Segoe UI" panose="020B0502040204020203" pitchFamily="34" charset="0"/>
              </a:rPr>
              <a:t>Raise awareness of key INNS and encourage reporting particularly by wash down staff.</a:t>
            </a:r>
          </a:p>
          <a:p>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8" name="Subtitle 2">
            <a:extLst>
              <a:ext uri="{FF2B5EF4-FFF2-40B4-BE49-F238E27FC236}">
                <a16:creationId xmlns:a16="http://schemas.microsoft.com/office/drawing/2014/main" xmlns="" id="{0F078638-9D31-46A6-AFF5-9D61C0141100}"/>
              </a:ext>
            </a:extLst>
          </p:cNvPr>
          <p:cNvSpPr txBox="1">
            <a:spLocks/>
          </p:cNvSpPr>
          <p:nvPr/>
        </p:nvSpPr>
        <p:spPr>
          <a:xfrm>
            <a:off x="676277" y="1227614"/>
            <a:ext cx="7839074" cy="821531"/>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800" b="1" dirty="0">
                <a:solidFill>
                  <a:srgbClr val="FF0000"/>
                </a:solidFill>
                <a:latin typeface="Segoe UI" panose="020B0502040204020203" pitchFamily="34" charset="0"/>
                <a:ea typeface="Segoe UI" panose="020B0502040204020203" pitchFamily="34" charset="0"/>
                <a:cs typeface="Segoe UI" panose="020B0502040204020203" pitchFamily="34" charset="0"/>
              </a:rPr>
              <a:t>DELETE TEXT IN RED BEFORE USE. EDIT ACTIONS TO PROVIDE A LIST RELEVANT TO YOUR AUDIENCE</a:t>
            </a:r>
          </a:p>
        </p:txBody>
      </p:sp>
      <p:sp>
        <p:nvSpPr>
          <p:cNvPr id="10" name="TextBox 9"/>
          <p:cNvSpPr txBox="1"/>
          <p:nvPr/>
        </p:nvSpPr>
        <p:spPr>
          <a:xfrm>
            <a:off x="7039155" y="3969364"/>
            <a:ext cx="1777041" cy="2308324"/>
          </a:xfrm>
          <a:prstGeom prst="rect">
            <a:avLst/>
          </a:prstGeom>
          <a:solidFill>
            <a:srgbClr val="FFFFCC"/>
          </a:solidFill>
          <a:ln w="25400">
            <a:solidFill>
              <a:schemeClr val="tx1"/>
            </a:solidFill>
          </a:ln>
          <a:effectLst>
            <a:outerShdw blurRad="50800" dist="38100" algn="l" rotWithShape="0">
              <a:prstClr val="black">
                <a:alpha val="40000"/>
              </a:prstClr>
            </a:outerShdw>
          </a:effectLst>
        </p:spPr>
        <p:txBody>
          <a:bodyPr wrap="square" rtlCol="0">
            <a:spAutoFit/>
          </a:bodyPr>
          <a:lstStyle/>
          <a:p>
            <a:pPr algn="ctr"/>
            <a:endParaRPr lang="en-GB" sz="1000" b="1" dirty="0">
              <a:solidFill>
                <a:srgbClr val="FF0000"/>
              </a:solidFill>
            </a:endParaRPr>
          </a:p>
          <a:p>
            <a:pPr algn="ctr"/>
            <a:r>
              <a:rPr lang="en-GB" sz="1000" b="1" dirty="0" smtClean="0">
                <a:solidFill>
                  <a:srgbClr val="FF0000"/>
                </a:solidFill>
              </a:rPr>
              <a:t>BIOSECURITY PLAN</a:t>
            </a:r>
            <a:r>
              <a:rPr lang="en-GB" b="1" dirty="0" smtClean="0">
                <a:solidFill>
                  <a:srgbClr val="FF0000"/>
                </a:solidFill>
              </a:rPr>
              <a:t/>
            </a:r>
            <a:br>
              <a:rPr lang="en-GB" b="1" dirty="0" smtClean="0">
                <a:solidFill>
                  <a:srgbClr val="FF0000"/>
                </a:solidFill>
              </a:rPr>
            </a:br>
            <a:endParaRPr lang="en-GB" sz="1200" b="1" dirty="0" smtClean="0">
              <a:solidFill>
                <a:srgbClr val="FF0000"/>
              </a:solidFill>
            </a:endParaRPr>
          </a:p>
          <a:p>
            <a:r>
              <a:rPr lang="en-GB" sz="800" dirty="0" smtClean="0"/>
              <a:t>----------------------------------------------------------------------------------------------------------------------------------------------------------------------------------------</a:t>
            </a:r>
          </a:p>
          <a:p>
            <a:endParaRPr lang="en-GB" sz="800" dirty="0"/>
          </a:p>
          <a:p>
            <a:pPr marL="342900" indent="-342900">
              <a:buAutoNum type="arabicParenR"/>
            </a:pPr>
            <a:r>
              <a:rPr lang="en-GB" sz="800" dirty="0" smtClean="0"/>
              <a:t>-----------------------</a:t>
            </a:r>
          </a:p>
          <a:p>
            <a:pPr marL="342900" indent="-342900">
              <a:buAutoNum type="arabicParenR"/>
            </a:pPr>
            <a:r>
              <a:rPr lang="en-GB" sz="800" dirty="0" smtClean="0"/>
              <a:t>-----------------------</a:t>
            </a:r>
          </a:p>
          <a:p>
            <a:pPr marL="342900" indent="-342900">
              <a:buAutoNum type="arabicParenR"/>
            </a:pPr>
            <a:r>
              <a:rPr lang="en-GB" sz="800" dirty="0" smtClean="0"/>
              <a:t>-----------------------</a:t>
            </a:r>
          </a:p>
          <a:p>
            <a:endParaRPr lang="en-GB" sz="800" dirty="0" smtClean="0"/>
          </a:p>
          <a:p>
            <a:r>
              <a:rPr lang="en-GB" sz="800" dirty="0" smtClean="0"/>
              <a:t>----------------------------------------------------------------------------------------------------------------------------------------------------------------------------------------------------------------------------------------------------------</a:t>
            </a:r>
          </a:p>
        </p:txBody>
      </p:sp>
    </p:spTree>
    <p:extLst>
      <p:ext uri="{BB962C8B-B14F-4D97-AF65-F5344CB8AC3E}">
        <p14:creationId xmlns:p14="http://schemas.microsoft.com/office/powerpoint/2010/main" val="20607565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2C356E-395A-48A9-9C1C-961AA5C4082C}"/>
              </a:ext>
            </a:extLst>
          </p:cNvPr>
          <p:cNvSpPr>
            <a:spLocks noGrp="1"/>
          </p:cNvSpPr>
          <p:nvPr>
            <p:ph type="title"/>
          </p:nvPr>
        </p:nvSpPr>
        <p:spPr>
          <a:xfrm>
            <a:off x="324873" y="-76634"/>
            <a:ext cx="7886700" cy="1325563"/>
          </a:xfrm>
        </p:spPr>
        <p:txBody>
          <a:bodyPr/>
          <a:lstStyle/>
          <a:p>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Hull Fouling Ranking Table</a:t>
            </a:r>
          </a:p>
        </p:txBody>
      </p:sp>
      <p:pic>
        <p:nvPicPr>
          <p:cNvPr id="4" name="Picture 3">
            <a:extLst>
              <a:ext uri="{FF2B5EF4-FFF2-40B4-BE49-F238E27FC236}">
                <a16:creationId xmlns:a16="http://schemas.microsoft.com/office/drawing/2014/main" xmlns="" id="{9BF1ADF3-5A44-48FB-8EBC-7822B9D82C03}"/>
              </a:ext>
            </a:extLst>
          </p:cNvPr>
          <p:cNvPicPr/>
          <p:nvPr/>
        </p:nvPicPr>
        <p:blipFill>
          <a:blip r:embed="rId3" cstate="email">
            <a:extLst>
              <a:ext uri="{28A0092B-C50C-407E-A947-70E740481C1C}">
                <a14:useLocalDpi xmlns:a14="http://schemas.microsoft.com/office/drawing/2010/main"/>
              </a:ext>
            </a:extLst>
          </a:blip>
          <a:stretch>
            <a:fillRect/>
          </a:stretch>
        </p:blipFill>
        <p:spPr>
          <a:xfrm>
            <a:off x="786983" y="1019139"/>
            <a:ext cx="7020457" cy="3596709"/>
          </a:xfrm>
          <a:prstGeom prst="rect">
            <a:avLst/>
          </a:prstGeom>
        </p:spPr>
      </p:pic>
      <p:sp>
        <p:nvSpPr>
          <p:cNvPr id="6" name="TextBox 5"/>
          <p:cNvSpPr txBox="1"/>
          <p:nvPr/>
        </p:nvSpPr>
        <p:spPr>
          <a:xfrm>
            <a:off x="786984" y="4431182"/>
            <a:ext cx="7982234" cy="369332"/>
          </a:xfrm>
          <a:prstGeom prst="rect">
            <a:avLst/>
          </a:prstGeom>
          <a:noFill/>
        </p:spPr>
        <p:txBody>
          <a:bodyPr wrap="square" rtlCol="0">
            <a:spAutoFit/>
          </a:bodyPr>
          <a:lstStyle/>
          <a:p>
            <a:r>
              <a:rPr lang="en-GB" sz="900" dirty="0"/>
              <a:t>GUIDANCE FOR PRODUCING SITE AND OPERATION-BASED PLANS FOR PREVENTING THE INTRODUCTION AND SPREAD OF INVASIVE NON-NATIVE SPECIES IN ENGLAND AND WALES. November 2015, R.D. Payne, E.J. Cook, A. Macleod &amp; S. Brown</a:t>
            </a:r>
            <a:endParaRPr lang="en-GB" sz="900" dirty="0">
              <a:solidFill>
                <a:srgbClr val="FF0000"/>
              </a:solidFill>
            </a:endParaRPr>
          </a:p>
        </p:txBody>
      </p:sp>
      <p:grpSp>
        <p:nvGrpSpPr>
          <p:cNvPr id="7" name="Group 6"/>
          <p:cNvGrpSpPr/>
          <p:nvPr/>
        </p:nvGrpSpPr>
        <p:grpSpPr>
          <a:xfrm>
            <a:off x="-53622" y="5260091"/>
            <a:ext cx="9197622" cy="1454911"/>
            <a:chOff x="-53622" y="5423864"/>
            <a:chExt cx="9197622" cy="1454911"/>
          </a:xfrm>
        </p:grpSpPr>
        <p:pic>
          <p:nvPicPr>
            <p:cNvPr id="8" name="Picture 5" descr="Curve Green"/>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3622" y="5423864"/>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Content Placeholder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90943" y="6149180"/>
              <a:ext cx="808037" cy="556217"/>
            </a:xfrm>
            <a:prstGeom prst="rect">
              <a:avLst/>
            </a:prstGeom>
          </p:spPr>
        </p:pic>
        <p:pic>
          <p:nvPicPr>
            <p:cNvPr id="10" name="Picture 2" descr="BZS-logo"/>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1" name="Picture 3" descr="APHA logo"/>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86984" y="6014775"/>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 name="Picture 1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pic>
          <p:nvPicPr>
            <p:cNvPr id="13" name="Picture 12"/>
            <p:cNvPicPr/>
            <p:nvPr/>
          </p:nvPicPr>
          <p:blipFill>
            <a:blip r:embed="rId9" cstate="email">
              <a:extLst>
                <a:ext uri="{28A0092B-C50C-407E-A947-70E740481C1C}">
                  <a14:useLocalDpi xmlns:a14="http://schemas.microsoft.com/office/drawing/2010/main"/>
                </a:ext>
              </a:extLst>
            </a:blip>
            <a:srcRect/>
            <a:stretch>
              <a:fillRect/>
            </a:stretch>
          </p:blipFill>
          <p:spPr bwMode="auto">
            <a:xfrm>
              <a:off x="1711723" y="6136223"/>
              <a:ext cx="556217" cy="559492"/>
            </a:xfrm>
            <a:prstGeom prst="rect">
              <a:avLst/>
            </a:prstGeom>
            <a:noFill/>
          </p:spPr>
        </p:pic>
      </p:grpSp>
    </p:spTree>
    <p:extLst>
      <p:ext uri="{BB962C8B-B14F-4D97-AF65-F5344CB8AC3E}">
        <p14:creationId xmlns:p14="http://schemas.microsoft.com/office/powerpoint/2010/main" val="29266104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D4A40F-E5D0-474D-9538-723DB89E0F2D}"/>
              </a:ext>
            </a:extLst>
          </p:cNvPr>
          <p:cNvSpPr>
            <a:spLocks noGrp="1"/>
          </p:cNvSpPr>
          <p:nvPr>
            <p:ph type="title"/>
          </p:nvPr>
        </p:nvSpPr>
        <p:spPr>
          <a:xfrm>
            <a:off x="469353" y="-32291"/>
            <a:ext cx="7886700" cy="1325563"/>
          </a:xfrm>
        </p:spPr>
        <p:txBody>
          <a:bodyPr/>
          <a:lstStyle/>
          <a:p>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Section 5 – Biosecurity Actions</a:t>
            </a:r>
            <a:endParaRPr lang="en-GB" dirty="0">
              <a:solidFill>
                <a:srgbClr val="006699"/>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xmlns="" id="{ADE92E09-0C34-4290-ABFE-90EBE8DE1DFF}"/>
              </a:ext>
            </a:extLst>
          </p:cNvPr>
          <p:cNvSpPr>
            <a:spLocks noGrp="1"/>
          </p:cNvSpPr>
          <p:nvPr>
            <p:ph idx="1"/>
          </p:nvPr>
        </p:nvSpPr>
        <p:spPr>
          <a:xfrm>
            <a:off x="469353" y="1728546"/>
            <a:ext cx="4905596" cy="4048235"/>
          </a:xfrm>
        </p:spPr>
        <p:txBody>
          <a:bodyPr>
            <a:normAutofit fontScale="92500" lnSpcReduction="20000"/>
          </a:bodyPr>
          <a:lstStyle/>
          <a:p>
            <a:pPr marL="0" indent="0">
              <a:buNone/>
            </a:pPr>
            <a:r>
              <a:rPr lang="en-GB" sz="3300" dirty="0">
                <a:solidFill>
                  <a:srgbClr val="006699"/>
                </a:solidFill>
                <a:latin typeface="Segoe UI" panose="020B0502040204020203" pitchFamily="34" charset="0"/>
                <a:ea typeface="Segoe UI" panose="020B0502040204020203" pitchFamily="34" charset="0"/>
                <a:cs typeface="Segoe UI" panose="020B0502040204020203" pitchFamily="34" charset="0"/>
              </a:rPr>
              <a:t>Monitoring </a:t>
            </a:r>
          </a:p>
          <a:p>
            <a:pPr lvl="0"/>
            <a:r>
              <a:rPr lang="en-GB" sz="2400" dirty="0"/>
              <a:t>Identify submerged structures suitable for regular inspection. Photograph/video the areas and keep a record.</a:t>
            </a:r>
          </a:p>
          <a:p>
            <a:pPr lvl="0"/>
            <a:r>
              <a:rPr lang="en-GB" sz="2400" dirty="0"/>
              <a:t>Consider using any regularly maintained infrastructure as early warning system e.g. navigation buoys/pontoons which are regularly removed from the water. </a:t>
            </a:r>
          </a:p>
          <a:p>
            <a:pPr lvl="0"/>
            <a:r>
              <a:rPr lang="en-GB" sz="2400" dirty="0"/>
              <a:t>Aim to identify any areas of INNS and focus in on these as appropriate for monitoring.</a:t>
            </a:r>
          </a:p>
          <a:p>
            <a:endParaRPr lang="en-GB" dirty="0"/>
          </a:p>
        </p:txBody>
      </p:sp>
      <p:pic>
        <p:nvPicPr>
          <p:cNvPr id="2050" name="Picture 2" descr="Image result for navigation buoy maintenance">
            <a:extLst>
              <a:ext uri="{FF2B5EF4-FFF2-40B4-BE49-F238E27FC236}">
                <a16:creationId xmlns:a16="http://schemas.microsoft.com/office/drawing/2014/main" xmlns="" id="{5A1140E0-E88A-4C5A-AA60-401C4320755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34247" y="2470369"/>
            <a:ext cx="3359224" cy="2240603"/>
          </a:xfrm>
          <a:prstGeom prst="round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DBC55622-887A-44C1-8784-1D3DA53CF93A}"/>
              </a:ext>
            </a:extLst>
          </p:cNvPr>
          <p:cNvSpPr/>
          <p:nvPr/>
        </p:nvSpPr>
        <p:spPr>
          <a:xfrm>
            <a:off x="5693545" y="4672546"/>
            <a:ext cx="1705916" cy="196208"/>
          </a:xfrm>
          <a:prstGeom prst="rect">
            <a:avLst/>
          </a:prstGeom>
        </p:spPr>
        <p:txBody>
          <a:bodyPr wrap="none">
            <a:spAutoFit/>
          </a:bodyPr>
          <a:lstStyle/>
          <a:p>
            <a:r>
              <a:rPr lang="en-GB" sz="675" dirty="0">
                <a:latin typeface="Arial" panose="020B0604020202020204" pitchFamily="34" charset="0"/>
              </a:rPr>
              <a:t>© Candy Thomson/Baltimore Sun video</a:t>
            </a:r>
            <a:endParaRPr lang="en-GB" sz="675" dirty="0"/>
          </a:p>
        </p:txBody>
      </p:sp>
      <p:grpSp>
        <p:nvGrpSpPr>
          <p:cNvPr id="7" name="Group 6"/>
          <p:cNvGrpSpPr/>
          <p:nvPr/>
        </p:nvGrpSpPr>
        <p:grpSpPr>
          <a:xfrm>
            <a:off x="-53622" y="5260091"/>
            <a:ext cx="9197622" cy="1454911"/>
            <a:chOff x="-53622" y="5423864"/>
            <a:chExt cx="9197622" cy="1454911"/>
          </a:xfrm>
        </p:grpSpPr>
        <p:pic>
          <p:nvPicPr>
            <p:cNvPr id="8" name="Picture 5" descr="Curve Green"/>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3622" y="5423864"/>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Content Placeholder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90943" y="6149180"/>
              <a:ext cx="808037" cy="556217"/>
            </a:xfrm>
            <a:prstGeom prst="rect">
              <a:avLst/>
            </a:prstGeom>
          </p:spPr>
        </p:pic>
        <p:pic>
          <p:nvPicPr>
            <p:cNvPr id="10" name="Picture 2" descr="BZS-logo"/>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1" name="Picture 3" descr="APHA logo"/>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86984" y="6014775"/>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 name="Picture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pic>
          <p:nvPicPr>
            <p:cNvPr id="13" name="Picture 12"/>
            <p:cNvPicPr/>
            <p:nvPr/>
          </p:nvPicPr>
          <p:blipFill>
            <a:blip r:embed="rId8" cstate="email">
              <a:extLst>
                <a:ext uri="{28A0092B-C50C-407E-A947-70E740481C1C}">
                  <a14:useLocalDpi xmlns:a14="http://schemas.microsoft.com/office/drawing/2010/main"/>
                </a:ext>
              </a:extLst>
            </a:blip>
            <a:srcRect/>
            <a:stretch>
              <a:fillRect/>
            </a:stretch>
          </p:blipFill>
          <p:spPr bwMode="auto">
            <a:xfrm>
              <a:off x="1711723" y="6136223"/>
              <a:ext cx="556217" cy="559492"/>
            </a:xfrm>
            <a:prstGeom prst="rect">
              <a:avLst/>
            </a:prstGeom>
            <a:noFill/>
          </p:spPr>
        </p:pic>
      </p:grpSp>
      <p:sp>
        <p:nvSpPr>
          <p:cNvPr id="14" name="Subtitle 2">
            <a:extLst>
              <a:ext uri="{FF2B5EF4-FFF2-40B4-BE49-F238E27FC236}">
                <a16:creationId xmlns:a16="http://schemas.microsoft.com/office/drawing/2014/main" xmlns="" id="{80A3E329-36E1-4C3F-854E-AF271F42E919}"/>
              </a:ext>
            </a:extLst>
          </p:cNvPr>
          <p:cNvSpPr txBox="1">
            <a:spLocks/>
          </p:cNvSpPr>
          <p:nvPr/>
        </p:nvSpPr>
        <p:spPr>
          <a:xfrm>
            <a:off x="628650" y="1304939"/>
            <a:ext cx="7839074" cy="821531"/>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800" b="1" dirty="0">
                <a:solidFill>
                  <a:srgbClr val="FF0000"/>
                </a:solidFill>
                <a:latin typeface="Segoe UI" panose="020B0502040204020203" pitchFamily="34" charset="0"/>
                <a:ea typeface="Segoe UI" panose="020B0502040204020203" pitchFamily="34" charset="0"/>
                <a:cs typeface="Segoe UI" panose="020B0502040204020203" pitchFamily="34" charset="0"/>
              </a:rPr>
              <a:t>DELETE TEXT IN RED BEFORE USE. EDIT ACTIONS TO PROVIDE A LIST RELEVANT TO YOUR AUDIENCE</a:t>
            </a:r>
          </a:p>
        </p:txBody>
      </p:sp>
    </p:spTree>
    <p:extLst>
      <p:ext uri="{BB962C8B-B14F-4D97-AF65-F5344CB8AC3E}">
        <p14:creationId xmlns:p14="http://schemas.microsoft.com/office/powerpoint/2010/main" val="38047657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A10F56-4B31-4085-8DCF-50E7A91BD27E}"/>
              </a:ext>
            </a:extLst>
          </p:cNvPr>
          <p:cNvSpPr>
            <a:spLocks noGrp="1"/>
          </p:cNvSpPr>
          <p:nvPr>
            <p:ph type="title"/>
          </p:nvPr>
        </p:nvSpPr>
        <p:spPr>
          <a:xfrm>
            <a:off x="469353" y="154057"/>
            <a:ext cx="7886700" cy="1325563"/>
          </a:xfrm>
        </p:spPr>
        <p:txBody>
          <a:bodyPr/>
          <a:lstStyle/>
          <a:p>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Section 5 – Biosecurity Actions</a:t>
            </a:r>
            <a:endParaRPr lang="en-GB" dirty="0">
              <a:solidFill>
                <a:srgbClr val="006699"/>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xmlns="" id="{66FCD62E-D8C3-441A-B0C6-1600E8478767}"/>
              </a:ext>
            </a:extLst>
          </p:cNvPr>
          <p:cNvSpPr>
            <a:spLocks noGrp="1"/>
          </p:cNvSpPr>
          <p:nvPr>
            <p:ph idx="1"/>
          </p:nvPr>
        </p:nvSpPr>
        <p:spPr>
          <a:xfrm>
            <a:off x="628650" y="1533701"/>
            <a:ext cx="5208625" cy="3956272"/>
          </a:xfrm>
        </p:spPr>
        <p:txBody>
          <a:bodyPr>
            <a:normAutofit/>
          </a:bodyPr>
          <a:lstStyle/>
          <a:p>
            <a:pPr marL="0" indent="0">
              <a:buNone/>
            </a:pPr>
            <a:r>
              <a:rPr lang="en-GB" sz="2200" dirty="0">
                <a:solidFill>
                  <a:srgbClr val="006699"/>
                </a:solidFill>
                <a:latin typeface="Segoe UI" panose="020B0502040204020203" pitchFamily="34" charset="0"/>
                <a:ea typeface="Segoe UI" panose="020B0502040204020203" pitchFamily="34" charset="0"/>
                <a:cs typeface="Segoe UI" panose="020B0502040204020203" pitchFamily="34" charset="0"/>
              </a:rPr>
              <a:t>Tenants and Contractors</a:t>
            </a:r>
          </a:p>
          <a:p>
            <a:pPr lvl="0"/>
            <a:r>
              <a:rPr lang="en-GB" sz="2200" dirty="0">
                <a:latin typeface="Segoe UI" panose="020B0502040204020203" pitchFamily="34" charset="0"/>
                <a:ea typeface="Segoe UI" panose="020B0502040204020203" pitchFamily="34" charset="0"/>
                <a:cs typeface="Segoe UI" panose="020B0502040204020203" pitchFamily="34" charset="0"/>
              </a:rPr>
              <a:t>Check all relevant tenants are aware of the need for clean hulls on all vessels including work boats and those in the brokerage. </a:t>
            </a:r>
          </a:p>
          <a:p>
            <a:pPr lvl="0"/>
            <a:r>
              <a:rPr lang="en-GB" sz="2200" dirty="0">
                <a:latin typeface="Segoe UI" panose="020B0502040204020203" pitchFamily="34" charset="0"/>
                <a:ea typeface="Segoe UI" panose="020B0502040204020203" pitchFamily="34" charset="0"/>
                <a:cs typeface="Segoe UI" panose="020B0502040204020203" pitchFamily="34" charset="0"/>
              </a:rPr>
              <a:t>Ensure contractors are aware of your biosecurity requirements.  </a:t>
            </a:r>
          </a:p>
          <a:p>
            <a:pPr lvl="0"/>
            <a:r>
              <a:rPr lang="en-GB" sz="2200" dirty="0">
                <a:latin typeface="Segoe UI" panose="020B0502040204020203" pitchFamily="34" charset="0"/>
                <a:ea typeface="Segoe UI" panose="020B0502040204020203" pitchFamily="34" charset="0"/>
                <a:cs typeface="Segoe UI" panose="020B0502040204020203" pitchFamily="34" charset="0"/>
              </a:rPr>
              <a:t>Encourage tenants to carryout hull/equipment cleaning and ensure no water goes back into marine environment.</a:t>
            </a:r>
          </a:p>
          <a:p>
            <a:endParaRPr lang="en-GB" dirty="0"/>
          </a:p>
        </p:txBody>
      </p:sp>
      <p:pic>
        <p:nvPicPr>
          <p:cNvPr id="4098" name="Picture 2" descr="Image result for contracts">
            <a:extLst>
              <a:ext uri="{FF2B5EF4-FFF2-40B4-BE49-F238E27FC236}">
                <a16:creationId xmlns:a16="http://schemas.microsoft.com/office/drawing/2014/main" xmlns="" id="{0EE8F6A3-C1E1-4881-ACDC-CD9730D4B51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20204962">
            <a:off x="5865673" y="2469193"/>
            <a:ext cx="3193232" cy="2491688"/>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53622" y="5260091"/>
            <a:ext cx="9197622" cy="1454911"/>
            <a:chOff x="-53622" y="5423864"/>
            <a:chExt cx="9197622" cy="1454911"/>
          </a:xfrm>
        </p:grpSpPr>
        <p:pic>
          <p:nvPicPr>
            <p:cNvPr id="7" name="Picture 5" descr="Curve Green"/>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3622" y="5423864"/>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 name="Content Placeholder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90943" y="6149180"/>
              <a:ext cx="808037" cy="556217"/>
            </a:xfrm>
            <a:prstGeom prst="rect">
              <a:avLst/>
            </a:prstGeom>
          </p:spPr>
        </p:pic>
        <p:pic>
          <p:nvPicPr>
            <p:cNvPr id="9" name="Picture 2" descr="BZS-logo"/>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 name="Picture 3" descr="APHA logo"/>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86984" y="6014775"/>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1" name="Picture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pic>
          <p:nvPicPr>
            <p:cNvPr id="12" name="Picture 11"/>
            <p:cNvPicPr/>
            <p:nvPr/>
          </p:nvPicPr>
          <p:blipFill>
            <a:blip r:embed="rId8" cstate="email">
              <a:extLst>
                <a:ext uri="{28A0092B-C50C-407E-A947-70E740481C1C}">
                  <a14:useLocalDpi xmlns:a14="http://schemas.microsoft.com/office/drawing/2010/main"/>
                </a:ext>
              </a:extLst>
            </a:blip>
            <a:srcRect/>
            <a:stretch>
              <a:fillRect/>
            </a:stretch>
          </p:blipFill>
          <p:spPr bwMode="auto">
            <a:xfrm>
              <a:off x="1711723" y="6136223"/>
              <a:ext cx="556217" cy="559492"/>
            </a:xfrm>
            <a:prstGeom prst="rect">
              <a:avLst/>
            </a:prstGeom>
            <a:noFill/>
          </p:spPr>
        </p:pic>
      </p:grpSp>
    </p:spTree>
    <p:extLst>
      <p:ext uri="{BB962C8B-B14F-4D97-AF65-F5344CB8AC3E}">
        <p14:creationId xmlns:p14="http://schemas.microsoft.com/office/powerpoint/2010/main" val="29994909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F8BE1B-0CF6-4629-93F4-1AD6972A5242}"/>
              </a:ext>
            </a:extLst>
          </p:cNvPr>
          <p:cNvSpPr>
            <a:spLocks noGrp="1"/>
          </p:cNvSpPr>
          <p:nvPr>
            <p:ph type="title"/>
          </p:nvPr>
        </p:nvSpPr>
        <p:spPr>
          <a:xfrm>
            <a:off x="601839" y="99976"/>
            <a:ext cx="7886700" cy="1325563"/>
          </a:xfrm>
        </p:spPr>
        <p:txBody>
          <a:bodyPr/>
          <a:lstStyle/>
          <a:p>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Section 5 – Biosecurity Actions</a:t>
            </a:r>
            <a:endParaRPr lang="en-GB" dirty="0">
              <a:solidFill>
                <a:srgbClr val="006699"/>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xmlns="" id="{EAFEE25A-F253-4086-9488-872B05C4F39D}"/>
              </a:ext>
            </a:extLst>
          </p:cNvPr>
          <p:cNvSpPr>
            <a:spLocks noGrp="1"/>
          </p:cNvSpPr>
          <p:nvPr>
            <p:ph idx="1"/>
          </p:nvPr>
        </p:nvSpPr>
        <p:spPr>
          <a:xfrm>
            <a:off x="628650" y="1552755"/>
            <a:ext cx="5288369" cy="3937218"/>
          </a:xfrm>
        </p:spPr>
        <p:txBody>
          <a:bodyPr>
            <a:normAutofit/>
          </a:bodyPr>
          <a:lstStyle/>
          <a:p>
            <a:pPr marL="0" indent="0">
              <a:buNone/>
            </a:pPr>
            <a:r>
              <a:rPr lang="en-GB" sz="2200" dirty="0">
                <a:solidFill>
                  <a:srgbClr val="006699"/>
                </a:solidFill>
                <a:latin typeface="Segoe UI" panose="020B0502040204020203" pitchFamily="34" charset="0"/>
                <a:ea typeface="Segoe UI" panose="020B0502040204020203" pitchFamily="34" charset="0"/>
                <a:cs typeface="Segoe UI" panose="020B0502040204020203" pitchFamily="34" charset="0"/>
              </a:rPr>
              <a:t>Research</a:t>
            </a:r>
          </a:p>
          <a:p>
            <a:pPr lvl="0"/>
            <a:r>
              <a:rPr lang="en-GB" sz="2200" dirty="0">
                <a:latin typeface="Segoe UI" panose="020B0502040204020203" pitchFamily="34" charset="0"/>
                <a:ea typeface="Segoe UI" panose="020B0502040204020203" pitchFamily="34" charset="0"/>
                <a:cs typeface="Segoe UI" panose="020B0502040204020203" pitchFamily="34" charset="0"/>
              </a:rPr>
              <a:t>Understand tidal currents and salinity in your area.</a:t>
            </a:r>
          </a:p>
          <a:p>
            <a:pPr lvl="0"/>
            <a:r>
              <a:rPr lang="en-GB" sz="2200" dirty="0">
                <a:latin typeface="Segoe UI" panose="020B0502040204020203" pitchFamily="34" charset="0"/>
                <a:ea typeface="Segoe UI" panose="020B0502040204020203" pitchFamily="34" charset="0"/>
                <a:cs typeface="Segoe UI" panose="020B0502040204020203" pitchFamily="34" charset="0"/>
              </a:rPr>
              <a:t>Understand the invasive species known to be in your area. Lists of both horizon scanning species and known invaders are on the website. </a:t>
            </a:r>
          </a:p>
          <a:p>
            <a:pPr lvl="0"/>
            <a:r>
              <a:rPr lang="en-GB" sz="2200" dirty="0">
                <a:latin typeface="Segoe UI" panose="020B0502040204020203" pitchFamily="34" charset="0"/>
                <a:ea typeface="Segoe UI" panose="020B0502040204020203" pitchFamily="34" charset="0"/>
                <a:cs typeface="Segoe UI" panose="020B0502040204020203" pitchFamily="34" charset="0"/>
              </a:rPr>
              <a:t>Work with researchers and coatings manufacturers to develop a network of settlement panels to test different coatings. </a:t>
            </a:r>
          </a:p>
          <a:p>
            <a:endParaRPr lang="en-GB" dirty="0">
              <a:latin typeface="Segoe UI" panose="020B0502040204020203" pitchFamily="34" charset="0"/>
              <a:ea typeface="Segoe UI" panose="020B0502040204020203" pitchFamily="34" charset="0"/>
              <a:cs typeface="Segoe UI" panose="020B0502040204020203" pitchFamily="34" charset="0"/>
            </a:endParaRPr>
          </a:p>
        </p:txBody>
      </p:sp>
      <p:pic>
        <p:nvPicPr>
          <p:cNvPr id="5122" name="Picture 2" descr="Related image">
            <a:extLst>
              <a:ext uri="{FF2B5EF4-FFF2-40B4-BE49-F238E27FC236}">
                <a16:creationId xmlns:a16="http://schemas.microsoft.com/office/drawing/2014/main" xmlns="" id="{A4166D48-7884-4D69-A95B-9E71F0C504E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46756" y="2459799"/>
            <a:ext cx="2907605" cy="1938403"/>
          </a:xfrm>
          <a:prstGeom prst="round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A1FF18C4-D65C-4315-BAD8-DFB6C46117C9}"/>
              </a:ext>
            </a:extLst>
          </p:cNvPr>
          <p:cNvSpPr/>
          <p:nvPr/>
        </p:nvSpPr>
        <p:spPr>
          <a:xfrm>
            <a:off x="6234962" y="4410547"/>
            <a:ext cx="1295547" cy="196208"/>
          </a:xfrm>
          <a:prstGeom prst="rect">
            <a:avLst/>
          </a:prstGeom>
        </p:spPr>
        <p:txBody>
          <a:bodyPr wrap="none">
            <a:spAutoFit/>
          </a:bodyPr>
          <a:lstStyle/>
          <a:p>
            <a:r>
              <a:rPr lang="en-GB" sz="675" dirty="0"/>
              <a:t>Image © University of Liverpool</a:t>
            </a:r>
          </a:p>
        </p:txBody>
      </p:sp>
      <p:grpSp>
        <p:nvGrpSpPr>
          <p:cNvPr id="7" name="Group 6"/>
          <p:cNvGrpSpPr/>
          <p:nvPr/>
        </p:nvGrpSpPr>
        <p:grpSpPr>
          <a:xfrm>
            <a:off x="-53622" y="5260091"/>
            <a:ext cx="9197622" cy="1454911"/>
            <a:chOff x="-53622" y="5423864"/>
            <a:chExt cx="9197622" cy="1454911"/>
          </a:xfrm>
        </p:grpSpPr>
        <p:pic>
          <p:nvPicPr>
            <p:cNvPr id="8" name="Picture 5" descr="Curve Green"/>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3622" y="5423864"/>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Content Placeholder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90943" y="6149180"/>
              <a:ext cx="808037" cy="556217"/>
            </a:xfrm>
            <a:prstGeom prst="rect">
              <a:avLst/>
            </a:prstGeom>
          </p:spPr>
        </p:pic>
        <p:pic>
          <p:nvPicPr>
            <p:cNvPr id="10" name="Picture 2" descr="BZS-logo"/>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1" name="Picture 3" descr="APHA logo"/>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86984" y="6014775"/>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 name="Picture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pic>
          <p:nvPicPr>
            <p:cNvPr id="13" name="Picture 12"/>
            <p:cNvPicPr/>
            <p:nvPr/>
          </p:nvPicPr>
          <p:blipFill>
            <a:blip r:embed="rId8" cstate="email">
              <a:extLst>
                <a:ext uri="{28A0092B-C50C-407E-A947-70E740481C1C}">
                  <a14:useLocalDpi xmlns:a14="http://schemas.microsoft.com/office/drawing/2010/main"/>
                </a:ext>
              </a:extLst>
            </a:blip>
            <a:srcRect/>
            <a:stretch>
              <a:fillRect/>
            </a:stretch>
          </p:blipFill>
          <p:spPr bwMode="auto">
            <a:xfrm>
              <a:off x="1711723" y="6136223"/>
              <a:ext cx="556217" cy="559492"/>
            </a:xfrm>
            <a:prstGeom prst="rect">
              <a:avLst/>
            </a:prstGeom>
            <a:noFill/>
          </p:spPr>
        </p:pic>
      </p:grpSp>
    </p:spTree>
    <p:extLst>
      <p:ext uri="{BB962C8B-B14F-4D97-AF65-F5344CB8AC3E}">
        <p14:creationId xmlns:p14="http://schemas.microsoft.com/office/powerpoint/2010/main" val="2149662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53622" y="5260091"/>
            <a:ext cx="9197622" cy="1454911"/>
            <a:chOff x="-53622" y="5423864"/>
            <a:chExt cx="9197622" cy="1454911"/>
          </a:xfrm>
        </p:grpSpPr>
        <p:pic>
          <p:nvPicPr>
            <p:cNvPr id="7" name="Picture 5" descr="Curve Green"/>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3622" y="5423864"/>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 name="Content Placeholder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90943" y="6149180"/>
              <a:ext cx="808037" cy="556217"/>
            </a:xfrm>
            <a:prstGeom prst="rect">
              <a:avLst/>
            </a:prstGeom>
          </p:spPr>
        </p:pic>
        <p:pic>
          <p:nvPicPr>
            <p:cNvPr id="9" name="Picture 2" descr="BZS-logo"/>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 name="Picture 3" descr="APHA logo"/>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86984" y="6014775"/>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1" name="Picture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pic>
          <p:nvPicPr>
            <p:cNvPr id="12" name="Picture 11"/>
            <p:cNvPicPr/>
            <p:nvPr/>
          </p:nvPicPr>
          <p:blipFill>
            <a:blip r:embed="rId8" cstate="email">
              <a:extLst>
                <a:ext uri="{28A0092B-C50C-407E-A947-70E740481C1C}">
                  <a14:useLocalDpi xmlns:a14="http://schemas.microsoft.com/office/drawing/2010/main"/>
                </a:ext>
              </a:extLst>
            </a:blip>
            <a:srcRect/>
            <a:stretch>
              <a:fillRect/>
            </a:stretch>
          </p:blipFill>
          <p:spPr bwMode="auto">
            <a:xfrm>
              <a:off x="1711723" y="6136223"/>
              <a:ext cx="556217" cy="559492"/>
            </a:xfrm>
            <a:prstGeom prst="rect">
              <a:avLst/>
            </a:prstGeom>
            <a:noFill/>
          </p:spPr>
        </p:pic>
      </p:grpSp>
      <p:sp>
        <p:nvSpPr>
          <p:cNvPr id="2" name="Title 1">
            <a:extLst>
              <a:ext uri="{FF2B5EF4-FFF2-40B4-BE49-F238E27FC236}">
                <a16:creationId xmlns:a16="http://schemas.microsoft.com/office/drawing/2014/main" xmlns="" id="{EBF70DAA-04EB-44F7-8B0C-AE277469D76C}"/>
              </a:ext>
            </a:extLst>
          </p:cNvPr>
          <p:cNvSpPr>
            <a:spLocks noGrp="1"/>
          </p:cNvSpPr>
          <p:nvPr>
            <p:ph type="title"/>
          </p:nvPr>
        </p:nvSpPr>
        <p:spPr>
          <a:xfrm>
            <a:off x="647593" y="0"/>
            <a:ext cx="7886700" cy="1325563"/>
          </a:xfrm>
        </p:spPr>
        <p:txBody>
          <a:bodyPr/>
          <a:lstStyle/>
          <a:p>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Washdown</a:t>
            </a:r>
          </a:p>
        </p:txBody>
      </p:sp>
      <p:pic>
        <p:nvPicPr>
          <p:cNvPr id="4" name="Picture 3">
            <a:extLst>
              <a:ext uri="{FF2B5EF4-FFF2-40B4-BE49-F238E27FC236}">
                <a16:creationId xmlns:a16="http://schemas.microsoft.com/office/drawing/2014/main" xmlns="" id="{DE7419A6-D84A-4C91-9FCD-AA3A7D9FA76D}"/>
              </a:ext>
            </a:extLst>
          </p:cNvPr>
          <p:cNvPicPr>
            <a:picLocks noChangeAspect="1"/>
          </p:cNvPicPr>
          <p:nvPr/>
        </p:nvPicPr>
        <p:blipFill>
          <a:blip r:embed="rId9" cstate="email">
            <a:extLst>
              <a:ext uri="{BEBA8EAE-BF5A-486C-A8C5-ECC9F3942E4B}">
                <a14:imgProps xmlns:a14="http://schemas.microsoft.com/office/drawing/2010/main">
                  <a14:imgLayer r:embed="rId10">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1865488" y="1571772"/>
            <a:ext cx="5450909" cy="3318241"/>
          </a:xfrm>
          <a:prstGeom prst="roundRect">
            <a:avLst/>
          </a:prstGeom>
        </p:spPr>
      </p:pic>
      <p:sp>
        <p:nvSpPr>
          <p:cNvPr id="3" name="Rectangle 2">
            <a:extLst>
              <a:ext uri="{FF2B5EF4-FFF2-40B4-BE49-F238E27FC236}">
                <a16:creationId xmlns:a16="http://schemas.microsoft.com/office/drawing/2014/main" xmlns="" id="{75742E61-B8A1-4913-B031-18793E5D2CC9}"/>
              </a:ext>
            </a:extLst>
          </p:cNvPr>
          <p:cNvSpPr/>
          <p:nvPr/>
        </p:nvSpPr>
        <p:spPr>
          <a:xfrm>
            <a:off x="3962293" y="4852425"/>
            <a:ext cx="4572000" cy="196208"/>
          </a:xfrm>
          <a:prstGeom prst="rect">
            <a:avLst/>
          </a:prstGeom>
        </p:spPr>
        <p:txBody>
          <a:bodyPr>
            <a:spAutoFit/>
          </a:bodyPr>
          <a:lstStyle/>
          <a:p>
            <a:r>
              <a:rPr lang="en-GB" sz="675" dirty="0"/>
              <a:t> Image © Lesley </a:t>
            </a:r>
            <a:r>
              <a:rPr lang="en-GB" sz="675" dirty="0" err="1"/>
              <a:t>Patston</a:t>
            </a:r>
            <a:r>
              <a:rPr lang="en-GB" sz="675" dirty="0"/>
              <a:t>, MPI</a:t>
            </a:r>
          </a:p>
        </p:txBody>
      </p:sp>
    </p:spTree>
    <p:extLst>
      <p:ext uri="{BB962C8B-B14F-4D97-AF65-F5344CB8AC3E}">
        <p14:creationId xmlns:p14="http://schemas.microsoft.com/office/powerpoint/2010/main" val="20948860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xmlns="" id="{806A9E7B-AAC8-4513-B090-12FD63B3ACB3}"/>
              </a:ext>
            </a:extLst>
          </p:cNvPr>
          <p:cNvPicPr>
            <a:picLocks noChangeAspect="1" noChangeArrowheads="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rot="21293042">
            <a:off x="2015939" y="1354282"/>
            <a:ext cx="5203630" cy="4446029"/>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2" name="Title 1">
            <a:extLst>
              <a:ext uri="{FF2B5EF4-FFF2-40B4-BE49-F238E27FC236}">
                <a16:creationId xmlns:a16="http://schemas.microsoft.com/office/drawing/2014/main" xmlns="" id="{39DC24AE-3755-41C6-9494-40D16F867656}"/>
              </a:ext>
            </a:extLst>
          </p:cNvPr>
          <p:cNvSpPr>
            <a:spLocks noGrp="1"/>
          </p:cNvSpPr>
          <p:nvPr>
            <p:ph type="title"/>
          </p:nvPr>
        </p:nvSpPr>
        <p:spPr>
          <a:xfrm>
            <a:off x="492241" y="0"/>
            <a:ext cx="7886700" cy="1325563"/>
          </a:xfrm>
        </p:spPr>
        <p:txBody>
          <a:bodyPr/>
          <a:lstStyle/>
          <a:p>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You are not alone!</a:t>
            </a:r>
          </a:p>
        </p:txBody>
      </p:sp>
      <p:grpSp>
        <p:nvGrpSpPr>
          <p:cNvPr id="6" name="Group 5"/>
          <p:cNvGrpSpPr/>
          <p:nvPr/>
        </p:nvGrpSpPr>
        <p:grpSpPr>
          <a:xfrm>
            <a:off x="-26811" y="5555547"/>
            <a:ext cx="9197622" cy="1454911"/>
            <a:chOff x="-53622" y="5423864"/>
            <a:chExt cx="9197622" cy="1454911"/>
          </a:xfrm>
        </p:grpSpPr>
        <p:pic>
          <p:nvPicPr>
            <p:cNvPr id="7" name="Picture 5" descr="Curve Green"/>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3622" y="5423864"/>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 name="Content Placeholder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90943" y="6149180"/>
              <a:ext cx="808037" cy="556217"/>
            </a:xfrm>
            <a:prstGeom prst="rect">
              <a:avLst/>
            </a:prstGeom>
          </p:spPr>
        </p:pic>
        <p:pic>
          <p:nvPicPr>
            <p:cNvPr id="9" name="Picture 2" descr="BZS-logo"/>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 name="Picture 3" descr="APHA logo"/>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86984" y="6014775"/>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1" name="Picture 1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pic>
          <p:nvPicPr>
            <p:cNvPr id="12" name="Picture 11"/>
            <p:cNvPicPr/>
            <p:nvPr/>
          </p:nvPicPr>
          <p:blipFill>
            <a:blip r:embed="rId9" cstate="email">
              <a:extLst>
                <a:ext uri="{28A0092B-C50C-407E-A947-70E740481C1C}">
                  <a14:useLocalDpi xmlns:a14="http://schemas.microsoft.com/office/drawing/2010/main"/>
                </a:ext>
              </a:extLst>
            </a:blip>
            <a:srcRect/>
            <a:stretch>
              <a:fillRect/>
            </a:stretch>
          </p:blipFill>
          <p:spPr bwMode="auto">
            <a:xfrm>
              <a:off x="1711723" y="6136223"/>
              <a:ext cx="556217" cy="559492"/>
            </a:xfrm>
            <a:prstGeom prst="rect">
              <a:avLst/>
            </a:prstGeom>
            <a:noFill/>
          </p:spPr>
        </p:pic>
      </p:grpSp>
    </p:spTree>
    <p:extLst>
      <p:ext uri="{BB962C8B-B14F-4D97-AF65-F5344CB8AC3E}">
        <p14:creationId xmlns:p14="http://schemas.microsoft.com/office/powerpoint/2010/main" val="1545434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A27B062-9262-4C2B-BB79-3EBEA14F3009}"/>
              </a:ext>
            </a:extLst>
          </p:cNvPr>
          <p:cNvSpPr txBox="1"/>
          <p:nvPr/>
        </p:nvSpPr>
        <p:spPr>
          <a:xfrm>
            <a:off x="1184493" y="2459694"/>
            <a:ext cx="6885530" cy="2516073"/>
          </a:xfrm>
          <a:prstGeom prst="rect">
            <a:avLst/>
          </a:prstGeom>
          <a:noFill/>
        </p:spPr>
        <p:txBody>
          <a:bodyPr wrap="square" rtlCol="0">
            <a:spAutoFit/>
          </a:bodyPr>
          <a:lstStyle/>
          <a:p>
            <a:r>
              <a:rPr lang="en-GB" sz="3200" b="1" dirty="0">
                <a:solidFill>
                  <a:srgbClr val="006699"/>
                </a:solidFill>
                <a:latin typeface="Segoe UI" panose="020B0502040204020203" pitchFamily="34" charset="0"/>
                <a:ea typeface="Segoe UI" panose="020B0502040204020203" pitchFamily="34" charset="0"/>
                <a:cs typeface="Segoe UI" panose="020B0502040204020203" pitchFamily="34" charset="0"/>
              </a:rPr>
              <a:t>What are Non-Native Species?</a:t>
            </a:r>
          </a:p>
          <a:p>
            <a:endParaRPr lang="en-GB" sz="1400" dirty="0">
              <a:latin typeface="Segoe UI" panose="020B0502040204020203" pitchFamily="34" charset="0"/>
              <a:ea typeface="Segoe UI" panose="020B0502040204020203" pitchFamily="34" charset="0"/>
              <a:cs typeface="Segoe UI" panose="020B0502040204020203" pitchFamily="34" charset="0"/>
            </a:endParaRPr>
          </a:p>
          <a:p>
            <a:endParaRPr lang="en-GB" sz="1400" dirty="0">
              <a:latin typeface="Segoe UI" panose="020B0502040204020203" pitchFamily="34" charset="0"/>
              <a:ea typeface="Segoe UI" panose="020B0502040204020203" pitchFamily="34" charset="0"/>
              <a:cs typeface="Segoe UI" panose="020B0502040204020203" pitchFamily="34" charset="0"/>
            </a:endParaRPr>
          </a:p>
          <a:p>
            <a:r>
              <a:rPr lang="en-GB" sz="1400" dirty="0">
                <a:latin typeface="Segoe UI" panose="020B0502040204020203" pitchFamily="34" charset="0"/>
                <a:ea typeface="Segoe UI" panose="020B0502040204020203" pitchFamily="34" charset="0"/>
                <a:cs typeface="Segoe UI" panose="020B0502040204020203" pitchFamily="34" charset="0"/>
              </a:rPr>
              <a:t>Non-Native Species (NNS) are outside their normal / native range because of people.</a:t>
            </a:r>
          </a:p>
          <a:p>
            <a:endParaRPr lang="en-GB" sz="1400" dirty="0">
              <a:latin typeface="Segoe UI" panose="020B0502040204020203" pitchFamily="34" charset="0"/>
              <a:ea typeface="Segoe UI" panose="020B0502040204020203" pitchFamily="34" charset="0"/>
              <a:cs typeface="Segoe UI" panose="020B0502040204020203" pitchFamily="34" charset="0"/>
            </a:endParaRPr>
          </a:p>
          <a:p>
            <a:r>
              <a:rPr lang="en-GB" sz="1400" dirty="0">
                <a:latin typeface="Segoe UI" panose="020B0502040204020203" pitchFamily="34" charset="0"/>
                <a:ea typeface="Segoe UI" panose="020B0502040204020203" pitchFamily="34" charset="0"/>
                <a:cs typeface="Segoe UI" panose="020B0502040204020203" pitchFamily="34" charset="0"/>
              </a:rPr>
              <a:t>Non-native Species becoming a problem are called ‘invasive’ (INNS). </a:t>
            </a:r>
          </a:p>
          <a:p>
            <a:endParaRPr lang="en-GB" sz="1400" dirty="0">
              <a:latin typeface="Segoe UI" panose="020B0502040204020203" pitchFamily="34" charset="0"/>
              <a:ea typeface="Segoe UI" panose="020B0502040204020203" pitchFamily="34" charset="0"/>
              <a:cs typeface="Segoe UI" panose="020B0502040204020203" pitchFamily="34" charset="0"/>
            </a:endParaRPr>
          </a:p>
          <a:p>
            <a:r>
              <a:rPr lang="en-GB" sz="1400" dirty="0">
                <a:latin typeface="Segoe UI" panose="020B0502040204020203" pitchFamily="34" charset="0"/>
                <a:ea typeface="Segoe UI" panose="020B0502040204020203" pitchFamily="34" charset="0"/>
                <a:cs typeface="Segoe UI" panose="020B0502040204020203" pitchFamily="34" charset="0"/>
              </a:rPr>
              <a:t>NNS can also be called ‘non-indigenous’ or ‘alien’ species (IAS: Invasive Alien Species)</a:t>
            </a:r>
          </a:p>
          <a:p>
            <a:endParaRPr lang="en-GB" sz="1350" dirty="0"/>
          </a:p>
        </p:txBody>
      </p:sp>
      <p:pic>
        <p:nvPicPr>
          <p:cNvPr id="37" name="Picture 36">
            <a:extLst>
              <a:ext uri="{FF2B5EF4-FFF2-40B4-BE49-F238E27FC236}">
                <a16:creationId xmlns:a16="http://schemas.microsoft.com/office/drawing/2014/main" xmlns="" id="{BEA07630-ABD3-4A6E-B6E2-9D4E2B12F1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78" y="1188144"/>
            <a:ext cx="1249680" cy="937260"/>
          </a:xfrm>
          <a:prstGeom prst="rect">
            <a:avLst/>
          </a:prstGeom>
        </p:spPr>
      </p:pic>
      <p:pic>
        <p:nvPicPr>
          <p:cNvPr id="39" name="Picture 38">
            <a:extLst>
              <a:ext uri="{FF2B5EF4-FFF2-40B4-BE49-F238E27FC236}">
                <a16:creationId xmlns:a16="http://schemas.microsoft.com/office/drawing/2014/main" xmlns="" id="{3A7D9280-A5C3-44C5-9DA4-B4B5F4B5F61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61561" y="1188143"/>
            <a:ext cx="1050463" cy="937260"/>
          </a:xfrm>
          <a:prstGeom prst="rect">
            <a:avLst/>
          </a:prstGeom>
        </p:spPr>
      </p:pic>
      <p:pic>
        <p:nvPicPr>
          <p:cNvPr id="40" name="Picture 39">
            <a:extLst>
              <a:ext uri="{FF2B5EF4-FFF2-40B4-BE49-F238E27FC236}">
                <a16:creationId xmlns:a16="http://schemas.microsoft.com/office/drawing/2014/main" xmlns="" id="{9F30F6C2-3CC7-42C4-A002-F0073008FE5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3802483" y="945591"/>
            <a:ext cx="935930" cy="1421036"/>
          </a:xfrm>
          <a:prstGeom prst="rect">
            <a:avLst/>
          </a:prstGeom>
        </p:spPr>
      </p:pic>
      <p:pic>
        <p:nvPicPr>
          <p:cNvPr id="41" name="Picture 40">
            <a:extLst>
              <a:ext uri="{FF2B5EF4-FFF2-40B4-BE49-F238E27FC236}">
                <a16:creationId xmlns:a16="http://schemas.microsoft.com/office/drawing/2014/main" xmlns="" id="{AB120475-7C50-4E12-A427-FD8865C91B5E}"/>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2312022" y="1188146"/>
            <a:ext cx="1247907" cy="935930"/>
          </a:xfrm>
          <a:prstGeom prst="rect">
            <a:avLst/>
          </a:prstGeom>
        </p:spPr>
      </p:pic>
      <p:pic>
        <p:nvPicPr>
          <p:cNvPr id="43" name="Picture 42">
            <a:extLst>
              <a:ext uri="{FF2B5EF4-FFF2-40B4-BE49-F238E27FC236}">
                <a16:creationId xmlns:a16="http://schemas.microsoft.com/office/drawing/2014/main" xmlns="" id="{5757FF3E-4844-46F8-9918-67AD7265358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978442" y="1188146"/>
            <a:ext cx="1421885" cy="935930"/>
          </a:xfrm>
          <a:prstGeom prst="rect">
            <a:avLst/>
          </a:prstGeom>
        </p:spPr>
      </p:pic>
      <p:pic>
        <p:nvPicPr>
          <p:cNvPr id="45" name="Picture 44">
            <a:extLst>
              <a:ext uri="{FF2B5EF4-FFF2-40B4-BE49-F238E27FC236}">
                <a16:creationId xmlns:a16="http://schemas.microsoft.com/office/drawing/2014/main" xmlns="" id="{BA88F63A-2131-43B6-99A8-6CBF61D7B6F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399478" y="1188146"/>
            <a:ext cx="1583783" cy="935930"/>
          </a:xfrm>
          <a:prstGeom prst="rect">
            <a:avLst/>
          </a:prstGeom>
        </p:spPr>
      </p:pic>
      <p:pic>
        <p:nvPicPr>
          <p:cNvPr id="48" name="Picture 47">
            <a:extLst>
              <a:ext uri="{FF2B5EF4-FFF2-40B4-BE49-F238E27FC236}">
                <a16:creationId xmlns:a16="http://schemas.microsoft.com/office/drawing/2014/main" xmlns="" id="{64351863-9E9C-4597-B093-C981971D863D}"/>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1878" y="2109130"/>
            <a:ext cx="945462" cy="999341"/>
          </a:xfrm>
          <a:prstGeom prst="rect">
            <a:avLst/>
          </a:prstGeom>
        </p:spPr>
      </p:pic>
      <p:pic>
        <p:nvPicPr>
          <p:cNvPr id="49" name="Picture 48">
            <a:extLst>
              <a:ext uri="{FF2B5EF4-FFF2-40B4-BE49-F238E27FC236}">
                <a16:creationId xmlns:a16="http://schemas.microsoft.com/office/drawing/2014/main" xmlns="" id="{E4C976AB-924F-474E-AC2F-EE0A39FF0ED6}"/>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1878" y="3108471"/>
            <a:ext cx="945462" cy="1346672"/>
          </a:xfrm>
          <a:prstGeom prst="rect">
            <a:avLst/>
          </a:prstGeom>
        </p:spPr>
      </p:pic>
      <p:pic>
        <p:nvPicPr>
          <p:cNvPr id="50" name="Picture 49">
            <a:extLst>
              <a:ext uri="{FF2B5EF4-FFF2-40B4-BE49-F238E27FC236}">
                <a16:creationId xmlns:a16="http://schemas.microsoft.com/office/drawing/2014/main" xmlns="" id="{813CD142-6136-4D5B-BCBB-C9129801E379}"/>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1878" y="5394383"/>
            <a:ext cx="1249680" cy="937260"/>
          </a:xfrm>
          <a:prstGeom prst="rect">
            <a:avLst/>
          </a:prstGeom>
        </p:spPr>
      </p:pic>
      <p:pic>
        <p:nvPicPr>
          <p:cNvPr id="51" name="Picture 50">
            <a:extLst>
              <a:ext uri="{FF2B5EF4-FFF2-40B4-BE49-F238E27FC236}">
                <a16:creationId xmlns:a16="http://schemas.microsoft.com/office/drawing/2014/main" xmlns="" id="{E5C7CBBF-A077-4CE9-BE1D-AB624D983FF0}"/>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255707" y="5390395"/>
            <a:ext cx="1318904" cy="938590"/>
          </a:xfrm>
          <a:prstGeom prst="rect">
            <a:avLst/>
          </a:prstGeom>
        </p:spPr>
      </p:pic>
      <p:pic>
        <p:nvPicPr>
          <p:cNvPr id="52" name="Picture 51">
            <a:extLst>
              <a:ext uri="{FF2B5EF4-FFF2-40B4-BE49-F238E27FC236}">
                <a16:creationId xmlns:a16="http://schemas.microsoft.com/office/drawing/2014/main" xmlns="" id="{1841C370-3468-4C85-BC86-87D81461CAB3}"/>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3853918" y="5405338"/>
            <a:ext cx="1328845" cy="935930"/>
          </a:xfrm>
          <a:prstGeom prst="rect">
            <a:avLst/>
          </a:prstGeom>
        </p:spPr>
      </p:pic>
      <p:pic>
        <p:nvPicPr>
          <p:cNvPr id="53" name="Picture 52">
            <a:extLst>
              <a:ext uri="{FF2B5EF4-FFF2-40B4-BE49-F238E27FC236}">
                <a16:creationId xmlns:a16="http://schemas.microsoft.com/office/drawing/2014/main" xmlns="" id="{47F40DD8-2DE6-4974-A054-99F9FD6D5598}"/>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2544429" y="5394383"/>
            <a:ext cx="1328845" cy="937260"/>
          </a:xfrm>
          <a:prstGeom prst="rect">
            <a:avLst/>
          </a:prstGeom>
        </p:spPr>
      </p:pic>
      <p:pic>
        <p:nvPicPr>
          <p:cNvPr id="54" name="Picture 53">
            <a:extLst>
              <a:ext uri="{FF2B5EF4-FFF2-40B4-BE49-F238E27FC236}">
                <a16:creationId xmlns:a16="http://schemas.microsoft.com/office/drawing/2014/main" xmlns="" id="{812BBBEF-D88D-4D7F-93E5-60C674BA7C7C}"/>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5189500" y="5405338"/>
            <a:ext cx="1421885" cy="933270"/>
          </a:xfrm>
          <a:prstGeom prst="rect">
            <a:avLst/>
          </a:prstGeom>
        </p:spPr>
      </p:pic>
      <p:pic>
        <p:nvPicPr>
          <p:cNvPr id="55" name="Picture 54">
            <a:extLst>
              <a:ext uri="{FF2B5EF4-FFF2-40B4-BE49-F238E27FC236}">
                <a16:creationId xmlns:a16="http://schemas.microsoft.com/office/drawing/2014/main" xmlns="" id="{790192CA-68A2-43D2-ABDB-20031D4AC2B7}"/>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6618122" y="5390395"/>
            <a:ext cx="1496086" cy="920986"/>
          </a:xfrm>
          <a:prstGeom prst="rect">
            <a:avLst/>
          </a:prstGeom>
        </p:spPr>
      </p:pic>
      <p:pic>
        <p:nvPicPr>
          <p:cNvPr id="56" name="Picture 55">
            <a:extLst>
              <a:ext uri="{FF2B5EF4-FFF2-40B4-BE49-F238E27FC236}">
                <a16:creationId xmlns:a16="http://schemas.microsoft.com/office/drawing/2014/main" xmlns="" id="{9CBAB088-ACB7-4FF4-8AEF-50BC2FB749F0}"/>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8210414" y="2101470"/>
            <a:ext cx="945464" cy="1674122"/>
          </a:xfrm>
          <a:prstGeom prst="rect">
            <a:avLst/>
          </a:prstGeom>
        </p:spPr>
      </p:pic>
      <p:pic>
        <p:nvPicPr>
          <p:cNvPr id="57" name="Picture 56">
            <a:extLst>
              <a:ext uri="{FF2B5EF4-FFF2-40B4-BE49-F238E27FC236}">
                <a16:creationId xmlns:a16="http://schemas.microsoft.com/office/drawing/2014/main" xmlns="" id="{5B5ECA20-513E-4B4B-8F51-187077AD85AF}"/>
              </a:ext>
            </a:extLst>
          </p:cNvPr>
          <p:cNvPicPr>
            <a:picLocks noChangeAspect="1"/>
          </p:cNvPicPr>
          <p:nvPr/>
        </p:nvPicPr>
        <p:blipFill>
          <a:blip r:embed="rId19" cstate="email">
            <a:extLst>
              <a:ext uri="{BEBA8EAE-BF5A-486C-A8C5-ECC9F3942E4B}">
                <a14:imgProps xmlns:a14="http://schemas.microsoft.com/office/drawing/2010/main">
                  <a14:imgLayer r:embed="rId20">
                    <a14:imgEffect>
                      <a14:brightnessContrast bright="20000"/>
                    </a14:imgEffect>
                  </a14:imgLayer>
                </a14:imgProps>
              </a:ext>
              <a:ext uri="{28A0092B-C50C-407E-A947-70E740481C1C}">
                <a14:useLocalDpi xmlns:a14="http://schemas.microsoft.com/office/drawing/2010/main"/>
              </a:ext>
            </a:extLst>
          </a:blip>
          <a:stretch>
            <a:fillRect/>
          </a:stretch>
        </p:blipFill>
        <p:spPr>
          <a:xfrm>
            <a:off x="0" y="4418709"/>
            <a:ext cx="957341" cy="978335"/>
          </a:xfrm>
          <a:prstGeom prst="rect">
            <a:avLst/>
          </a:prstGeom>
        </p:spPr>
      </p:pic>
      <p:pic>
        <p:nvPicPr>
          <p:cNvPr id="58" name="Picture 57">
            <a:extLst>
              <a:ext uri="{FF2B5EF4-FFF2-40B4-BE49-F238E27FC236}">
                <a16:creationId xmlns:a16="http://schemas.microsoft.com/office/drawing/2014/main" xmlns="" id="{EBA30B37-B329-410F-85D1-70BD7279E52E}"/>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8210415" y="3775592"/>
            <a:ext cx="957341" cy="1324321"/>
          </a:xfrm>
          <a:prstGeom prst="rect">
            <a:avLst/>
          </a:prstGeom>
        </p:spPr>
      </p:pic>
      <p:pic>
        <p:nvPicPr>
          <p:cNvPr id="59" name="Picture 58">
            <a:extLst>
              <a:ext uri="{FF2B5EF4-FFF2-40B4-BE49-F238E27FC236}">
                <a16:creationId xmlns:a16="http://schemas.microsoft.com/office/drawing/2014/main" xmlns="" id="{CE0C34B2-FCB0-45F8-A069-16620B5C45B1}"/>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8210414" y="5099912"/>
            <a:ext cx="956894" cy="1229072"/>
          </a:xfrm>
          <a:prstGeom prst="rect">
            <a:avLst/>
          </a:prstGeom>
        </p:spPr>
      </p:pic>
      <p:sp>
        <p:nvSpPr>
          <p:cNvPr id="26" name="Title 3">
            <a:extLst>
              <a:ext uri="{FF2B5EF4-FFF2-40B4-BE49-F238E27FC236}">
                <a16:creationId xmlns:a16="http://schemas.microsoft.com/office/drawing/2014/main" xmlns="" id="{D4681475-0DD6-4CD3-9445-0E9AC79E9A5B}"/>
              </a:ext>
            </a:extLst>
          </p:cNvPr>
          <p:cNvSpPr txBox="1">
            <a:spLocks/>
          </p:cNvSpPr>
          <p:nvPr/>
        </p:nvSpPr>
        <p:spPr>
          <a:xfrm>
            <a:off x="11878" y="6341268"/>
            <a:ext cx="9155878" cy="516732"/>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825" dirty="0"/>
              <a:t>I</a:t>
            </a:r>
            <a:r>
              <a:rPr lang="en-GB" sz="600" dirty="0"/>
              <a:t>mages Top Row: </a:t>
            </a:r>
            <a:r>
              <a:rPr lang="fr-FR" sz="600" dirty="0" err="1"/>
              <a:t>Acartia</a:t>
            </a:r>
            <a:r>
              <a:rPr lang="fr-FR" sz="600" dirty="0"/>
              <a:t> </a:t>
            </a:r>
            <a:r>
              <a:rPr lang="fr-FR" sz="600" dirty="0" err="1"/>
              <a:t>tonsa</a:t>
            </a:r>
            <a:r>
              <a:rPr lang="fr-FR" sz="600" dirty="0"/>
              <a:t>, Moira Galbraith (CC) BY-NC-SA 4.0; </a:t>
            </a:r>
            <a:r>
              <a:rPr lang="en-GB" sz="600" dirty="0" err="1"/>
              <a:t>Asterocarpa</a:t>
            </a:r>
            <a:r>
              <a:rPr lang="en-GB" sz="600" dirty="0"/>
              <a:t> </a:t>
            </a:r>
            <a:r>
              <a:rPr lang="en-GB" sz="600" dirty="0" err="1"/>
              <a:t>humilis</a:t>
            </a:r>
            <a:r>
              <a:rPr lang="en-GB" sz="600" dirty="0"/>
              <a:t>, © J Bishop, MBA; </a:t>
            </a:r>
            <a:r>
              <a:rPr lang="en-GB" sz="600" dirty="0" err="1"/>
              <a:t>Aplidium</a:t>
            </a:r>
            <a:r>
              <a:rPr lang="en-GB" sz="600" dirty="0"/>
              <a:t> cf. </a:t>
            </a:r>
            <a:r>
              <a:rPr lang="en-GB" sz="600" dirty="0" err="1"/>
              <a:t>glabrum</a:t>
            </a:r>
            <a:r>
              <a:rPr lang="en-GB" sz="600" dirty="0"/>
              <a:t>, © B </a:t>
            </a:r>
            <a:r>
              <a:rPr lang="en-GB" sz="600" dirty="0" err="1"/>
              <a:t>Lynam</a:t>
            </a:r>
            <a:r>
              <a:rPr lang="en-GB" sz="600" dirty="0"/>
              <a:t>;  </a:t>
            </a:r>
            <a:r>
              <a:rPr lang="en-GB" sz="600" dirty="0" err="1"/>
              <a:t>Ammothea</a:t>
            </a:r>
            <a:r>
              <a:rPr lang="en-GB" sz="600" dirty="0"/>
              <a:t> </a:t>
            </a:r>
            <a:r>
              <a:rPr lang="en-GB" sz="600" dirty="0" err="1"/>
              <a:t>hilgendorfi</a:t>
            </a:r>
            <a:r>
              <a:rPr lang="en-GB" sz="600" dirty="0"/>
              <a:t>, © J Bishop, MBA; </a:t>
            </a:r>
            <a:r>
              <a:rPr lang="en-GB" sz="600" dirty="0" err="1"/>
              <a:t>Botrylloides</a:t>
            </a:r>
            <a:r>
              <a:rPr lang="en-GB" sz="600" dirty="0"/>
              <a:t> </a:t>
            </a:r>
            <a:r>
              <a:rPr lang="en-GB" sz="600" dirty="0" err="1"/>
              <a:t>diegensis</a:t>
            </a:r>
            <a:r>
              <a:rPr lang="en-GB" sz="600" dirty="0"/>
              <a:t>, © J Bishop, MBA; </a:t>
            </a:r>
            <a:r>
              <a:rPr lang="en-GB" sz="600" dirty="0" err="1"/>
              <a:t>Bugula</a:t>
            </a:r>
            <a:r>
              <a:rPr lang="en-GB" sz="600" dirty="0"/>
              <a:t> neritina, © J Bishop, MBA.</a:t>
            </a:r>
            <a:br>
              <a:rPr lang="en-GB" sz="600" dirty="0"/>
            </a:br>
            <a:r>
              <a:rPr lang="en-GB" sz="600" dirty="0"/>
              <a:t>Left Hand Side: </a:t>
            </a:r>
            <a:r>
              <a:rPr lang="en-GB" sz="600" dirty="0" err="1"/>
              <a:t>Caulacanthus</a:t>
            </a:r>
            <a:r>
              <a:rPr lang="en-GB" sz="600" dirty="0"/>
              <a:t> </a:t>
            </a:r>
            <a:r>
              <a:rPr lang="en-GB" sz="600" dirty="0" err="1"/>
              <a:t>okamurae</a:t>
            </a:r>
            <a:r>
              <a:rPr lang="en-GB" sz="600" dirty="0"/>
              <a:t>, © Matt Slater, CWT; </a:t>
            </a:r>
            <a:r>
              <a:rPr lang="en-GB" sz="600" dirty="0" err="1"/>
              <a:t>Ciona</a:t>
            </a:r>
            <a:r>
              <a:rPr lang="en-GB" sz="600" dirty="0"/>
              <a:t> </a:t>
            </a:r>
            <a:r>
              <a:rPr lang="en-GB" sz="600" dirty="0" err="1"/>
              <a:t>robusta</a:t>
            </a:r>
            <a:r>
              <a:rPr lang="en-GB" sz="600" dirty="0"/>
              <a:t>, © J Bishop, MBA; </a:t>
            </a:r>
            <a:r>
              <a:rPr lang="en-GB" sz="600" dirty="0" err="1"/>
              <a:t>Amphibalanus</a:t>
            </a:r>
            <a:r>
              <a:rPr lang="en-GB" sz="600" dirty="0"/>
              <a:t> </a:t>
            </a:r>
            <a:r>
              <a:rPr lang="en-GB" sz="600" dirty="0" err="1"/>
              <a:t>amphitrite</a:t>
            </a:r>
            <a:r>
              <a:rPr lang="en-GB" sz="600" dirty="0"/>
              <a:t>, © J Bishop, MBA.</a:t>
            </a:r>
            <a:br>
              <a:rPr lang="en-GB" sz="600" dirty="0"/>
            </a:br>
            <a:r>
              <a:rPr lang="en-GB" sz="600" dirty="0"/>
              <a:t>Bottom Row: </a:t>
            </a:r>
            <a:r>
              <a:rPr lang="en-GB" sz="600" dirty="0" err="1"/>
              <a:t>Codium</a:t>
            </a:r>
            <a:r>
              <a:rPr lang="en-GB" sz="600" dirty="0"/>
              <a:t>  fragile </a:t>
            </a:r>
            <a:r>
              <a:rPr lang="en-GB" sz="600" dirty="0" err="1"/>
              <a:t>fragile</a:t>
            </a:r>
            <a:r>
              <a:rPr lang="en-GB" sz="600" dirty="0"/>
              <a:t>, © www.aphotomarine.com; Corella </a:t>
            </a:r>
            <a:r>
              <a:rPr lang="en-GB" sz="600" dirty="0" err="1"/>
              <a:t>eumyota</a:t>
            </a:r>
            <a:r>
              <a:rPr lang="en-GB" sz="600" dirty="0"/>
              <a:t>, © J Bishop, MBA; </a:t>
            </a:r>
            <a:r>
              <a:rPr lang="it-IT" sz="600" dirty="0"/>
              <a:t>Dyspanopeus sayi, </a:t>
            </a:r>
            <a:r>
              <a:rPr lang="en-GB" sz="600" dirty="0"/>
              <a:t>© </a:t>
            </a:r>
            <a:r>
              <a:rPr lang="it-IT" sz="600" dirty="0"/>
              <a:t>Museo di Storia Naturale di Venezia; Didemnum vexillum, </a:t>
            </a:r>
            <a:r>
              <a:rPr lang="en-GB" sz="600" dirty="0"/>
              <a:t>© </a:t>
            </a:r>
            <a:r>
              <a:rPr lang="it-IT" sz="600" dirty="0"/>
              <a:t>S Brown, C2W; Diadumene lineata, </a:t>
            </a:r>
            <a:r>
              <a:rPr lang="en-GB" sz="600" dirty="0"/>
              <a:t>© </a:t>
            </a:r>
            <a:r>
              <a:rPr lang="it-IT" sz="600" dirty="0"/>
              <a:t>J Bishop, MBA; Eriocheir sinensis, </a:t>
            </a:r>
            <a:r>
              <a:rPr lang="en-GB" sz="600" dirty="0"/>
              <a:t>© </a:t>
            </a:r>
            <a:r>
              <a:rPr lang="it-IT" sz="600" dirty="0"/>
              <a:t>Phil Crabb, NHM. </a:t>
            </a:r>
            <a:br>
              <a:rPr lang="it-IT" sz="600" dirty="0"/>
            </a:br>
            <a:r>
              <a:rPr lang="it-IT" sz="600" dirty="0"/>
              <a:t>Right Hand Side: Ficopomatus enigmaticus, </a:t>
            </a:r>
            <a:r>
              <a:rPr lang="en-GB" sz="600" dirty="0"/>
              <a:t>© </a:t>
            </a:r>
            <a:r>
              <a:rPr lang="it-IT" sz="600" dirty="0"/>
              <a:t>J Bishop, MBA; Undaria pinnatifida, </a:t>
            </a:r>
            <a:r>
              <a:rPr lang="en-GB" sz="600" dirty="0"/>
              <a:t>© Crown copyright 2009, Kathryn Birch, CCW; </a:t>
            </a:r>
            <a:r>
              <a:rPr lang="it-IT" sz="600" dirty="0"/>
              <a:t>Mnemiopsis leidyi </a:t>
            </a:r>
            <a:r>
              <a:rPr lang="en-GB" sz="600" dirty="0"/>
              <a:t>© </a:t>
            </a:r>
            <a:r>
              <a:rPr lang="it-IT" sz="600" dirty="0"/>
              <a:t>LJ Hansson.</a:t>
            </a:r>
            <a:endParaRPr lang="en-GB" sz="600" dirty="0"/>
          </a:p>
        </p:txBody>
      </p:sp>
      <p:pic>
        <p:nvPicPr>
          <p:cNvPr id="47" name="Picture 46">
            <a:extLst>
              <a:ext uri="{FF2B5EF4-FFF2-40B4-BE49-F238E27FC236}">
                <a16:creationId xmlns:a16="http://schemas.microsoft.com/office/drawing/2014/main" xmlns="" id="{0745BA38-BB94-438E-ADA3-C531D6EBFC18}"/>
              </a:ext>
            </a:extLst>
          </p:cNvPr>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7994690" y="1203090"/>
            <a:ext cx="1161191" cy="920986"/>
          </a:xfrm>
          <a:prstGeom prst="rect">
            <a:avLst/>
          </a:prstGeom>
        </p:spPr>
      </p:pic>
    </p:spTree>
    <p:extLst>
      <p:ext uri="{BB962C8B-B14F-4D97-AF65-F5344CB8AC3E}">
        <p14:creationId xmlns:p14="http://schemas.microsoft.com/office/powerpoint/2010/main" val="13883674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93E737-7B56-4C86-BAFB-8702F78B540E}"/>
              </a:ext>
            </a:extLst>
          </p:cNvPr>
          <p:cNvSpPr>
            <a:spLocks noGrp="1"/>
          </p:cNvSpPr>
          <p:nvPr>
            <p:ph type="title"/>
          </p:nvPr>
        </p:nvSpPr>
        <p:spPr/>
        <p:txBody>
          <a:bodyPr/>
          <a:lstStyle/>
          <a:p>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Contacts</a:t>
            </a:r>
          </a:p>
        </p:txBody>
      </p:sp>
      <p:sp>
        <p:nvSpPr>
          <p:cNvPr id="3" name="Content Placeholder 2">
            <a:extLst>
              <a:ext uri="{FF2B5EF4-FFF2-40B4-BE49-F238E27FC236}">
                <a16:creationId xmlns="" xmlns:a16="http://schemas.microsoft.com/office/drawing/2014/main" id="{EB8D0C17-E08A-445C-AF89-AB777A6A215B}"/>
              </a:ext>
            </a:extLst>
          </p:cNvPr>
          <p:cNvSpPr>
            <a:spLocks noGrp="1"/>
          </p:cNvSpPr>
          <p:nvPr>
            <p:ph idx="1"/>
          </p:nvPr>
        </p:nvSpPr>
        <p:spPr>
          <a:xfrm>
            <a:off x="469352" y="1763729"/>
            <a:ext cx="8045997" cy="3263504"/>
          </a:xfrm>
        </p:spPr>
        <p:txBody>
          <a:bodyPr>
            <a:normAutofit/>
          </a:bodyPr>
          <a:lstStyle/>
          <a:p>
            <a:r>
              <a:rPr lang="en-GB" dirty="0" smtClean="0"/>
              <a:t>Report INNS sightings </a:t>
            </a:r>
            <a:r>
              <a:rPr lang="en-GB" dirty="0"/>
              <a:t>by using </a:t>
            </a:r>
            <a:r>
              <a:rPr lang="en-GB" dirty="0" err="1"/>
              <a:t>iRecord</a:t>
            </a:r>
            <a:r>
              <a:rPr lang="en-GB" dirty="0"/>
              <a:t> </a:t>
            </a:r>
            <a:r>
              <a:rPr lang="en-GB" dirty="0" smtClean="0"/>
              <a:t>(</a:t>
            </a:r>
            <a:r>
              <a:rPr lang="en-GB" u="sng" dirty="0" smtClean="0">
                <a:hlinkClick r:id="rId3"/>
              </a:rPr>
              <a:t>https</a:t>
            </a:r>
            <a:r>
              <a:rPr lang="en-GB" u="sng" dirty="0">
                <a:hlinkClick r:id="rId3"/>
              </a:rPr>
              <a:t>://www.brc.ac.uk/irecord/ </a:t>
            </a:r>
            <a:r>
              <a:rPr lang="en-GB" dirty="0" smtClean="0"/>
              <a:t>or the </a:t>
            </a:r>
            <a:r>
              <a:rPr lang="en-GB" dirty="0" err="1" smtClean="0">
                <a:solidFill>
                  <a:srgbClr val="006699"/>
                </a:solidFill>
              </a:rPr>
              <a:t>iRecord</a:t>
            </a:r>
            <a:r>
              <a:rPr lang="en-GB" dirty="0" smtClean="0">
                <a:solidFill>
                  <a:srgbClr val="006699"/>
                </a:solidFill>
              </a:rPr>
              <a:t> app) </a:t>
            </a:r>
            <a:r>
              <a:rPr lang="en-GB" dirty="0" smtClean="0"/>
              <a:t>or by emailing </a:t>
            </a:r>
            <a:r>
              <a:rPr lang="en-GB" u="sng" dirty="0" smtClean="0">
                <a:hlinkClick r:id="rId4"/>
              </a:rPr>
              <a:t>alertnonnative@ceh.ac.uk</a:t>
            </a:r>
            <a:endParaRPr lang="en-GB" u="sng" dirty="0"/>
          </a:p>
          <a:p>
            <a:r>
              <a:rPr lang="en-GB" dirty="0"/>
              <a:t>GB Non-Native Species Secretariat </a:t>
            </a:r>
            <a:r>
              <a:rPr lang="en-GB" u="sng" dirty="0" smtClean="0">
                <a:hlinkClick r:id="rId5"/>
              </a:rPr>
              <a:t>www.nonnativespecies.org</a:t>
            </a:r>
            <a:endParaRPr lang="en-GB" dirty="0"/>
          </a:p>
          <a:p>
            <a:r>
              <a:rPr lang="en-GB" dirty="0"/>
              <a:t>National Biodiversity Network – Distribution maps and information </a:t>
            </a:r>
            <a:r>
              <a:rPr lang="en-GB" u="sng" dirty="0">
                <a:hlinkClick r:id="rId6"/>
              </a:rPr>
              <a:t>www.nbnatlas.org</a:t>
            </a:r>
            <a:endParaRPr lang="en-GB" dirty="0"/>
          </a:p>
          <a:p>
            <a:endParaRPr lang="en-GB" dirty="0"/>
          </a:p>
        </p:txBody>
      </p:sp>
      <p:pic>
        <p:nvPicPr>
          <p:cNvPr id="10" name="Picture 6" descr="RAPID (Full Colou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812388" y="122831"/>
            <a:ext cx="1143000" cy="919163"/>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9" name="Picture 2" descr="Curve leaflet"/>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6811" y="5449508"/>
            <a:ext cx="9170811" cy="305752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 name="Content Placeholder 3"/>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590943" y="6149180"/>
            <a:ext cx="808037" cy="556217"/>
          </a:xfrm>
          <a:prstGeom prst="rect">
            <a:avLst/>
          </a:prstGeom>
        </p:spPr>
      </p:pic>
      <p:pic>
        <p:nvPicPr>
          <p:cNvPr id="21" name="Picture 2" descr="BZS-logo"/>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2" name="Picture 3" descr="APHA logo"/>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73719" y="5953278"/>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3" name="Picture 22"/>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pic>
        <p:nvPicPr>
          <p:cNvPr id="24" name="Picture 23"/>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711723" y="6136223"/>
            <a:ext cx="556217" cy="559492"/>
          </a:xfrm>
          <a:prstGeom prst="rect">
            <a:avLst/>
          </a:prstGeom>
          <a:noFill/>
        </p:spPr>
      </p:pic>
      <p:sp>
        <p:nvSpPr>
          <p:cNvPr id="14" name="TextBox 6"/>
          <p:cNvSpPr txBox="1"/>
          <p:nvPr/>
        </p:nvSpPr>
        <p:spPr>
          <a:xfrm>
            <a:off x="6023777" y="6294058"/>
            <a:ext cx="3366364"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smtClean="0"/>
              <a:t>RAPID LIFE: www.nonnativespecies.org/rapid</a:t>
            </a:r>
            <a:endParaRPr lang="en-GB" sz="1400" dirty="0"/>
          </a:p>
        </p:txBody>
      </p:sp>
    </p:spTree>
    <p:extLst>
      <p:ext uri="{BB962C8B-B14F-4D97-AF65-F5344CB8AC3E}">
        <p14:creationId xmlns:p14="http://schemas.microsoft.com/office/powerpoint/2010/main" val="19925428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93E737-7B56-4C86-BAFB-8702F78B540E}"/>
              </a:ext>
            </a:extLst>
          </p:cNvPr>
          <p:cNvSpPr>
            <a:spLocks noGrp="1"/>
          </p:cNvSpPr>
          <p:nvPr>
            <p:ph type="title"/>
          </p:nvPr>
        </p:nvSpPr>
        <p:spPr>
          <a:xfrm>
            <a:off x="773719" y="3009023"/>
            <a:ext cx="7886700" cy="1325563"/>
          </a:xfrm>
        </p:spPr>
        <p:txBody>
          <a:bodyPr>
            <a:normAutofit fontScale="90000"/>
          </a:bodyPr>
          <a:lstStyle/>
          <a:p>
            <a:pPr algn="ctr"/>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Thank you for listening</a:t>
            </a:r>
            <a:b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br>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
            </a:r>
            <a:b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br>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Any questions?</a:t>
            </a:r>
          </a:p>
        </p:txBody>
      </p:sp>
      <p:grpSp>
        <p:nvGrpSpPr>
          <p:cNvPr id="4" name="Group 3">
            <a:extLst>
              <a:ext uri="{FF2B5EF4-FFF2-40B4-BE49-F238E27FC236}">
                <a16:creationId xmlns:a16="http://schemas.microsoft.com/office/drawing/2014/main" xmlns="" id="{78C47071-5DFD-423A-97CB-669CA9DF3BCD}"/>
              </a:ext>
            </a:extLst>
          </p:cNvPr>
          <p:cNvGrpSpPr/>
          <p:nvPr/>
        </p:nvGrpSpPr>
        <p:grpSpPr>
          <a:xfrm>
            <a:off x="2042725" y="5018142"/>
            <a:ext cx="5096435" cy="408143"/>
            <a:chOff x="3845656" y="592821"/>
            <a:chExt cx="6795247" cy="544191"/>
          </a:xfrm>
        </p:grpSpPr>
        <p:pic>
          <p:nvPicPr>
            <p:cNvPr id="5" name="Picture 2" descr="C2W logo white background">
              <a:extLst>
                <a:ext uri="{FF2B5EF4-FFF2-40B4-BE49-F238E27FC236}">
                  <a16:creationId xmlns:a16="http://schemas.microsoft.com/office/drawing/2014/main" xmlns="" id="{6603A178-E6A4-45A5-95E6-BDBF64C5298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15251" y="592821"/>
              <a:ext cx="1224429" cy="544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xmlns="" id="{41D35115-77D9-4DF3-9D2A-980BC3EBFFB2}"/>
                </a:ext>
              </a:extLst>
            </p:cNvPr>
            <p:cNvSpPr txBox="1"/>
            <p:nvPr/>
          </p:nvSpPr>
          <p:spPr>
            <a:xfrm>
              <a:off x="3845656" y="690511"/>
              <a:ext cx="6795247" cy="348814"/>
            </a:xfrm>
            <a:prstGeom prst="rect">
              <a:avLst/>
            </a:prstGeom>
            <a:noFill/>
          </p:spPr>
          <p:txBody>
            <a:bodyPr wrap="square" rtlCol="0">
              <a:spAutoFit/>
            </a:bodyPr>
            <a:lstStyle/>
            <a:p>
              <a:r>
                <a:rPr lang="en-GB" sz="1100" dirty="0"/>
                <a:t>Slides prepared by Sarah Brown, </a:t>
              </a:r>
              <a:r>
                <a:rPr lang="en-GB" sz="1100" dirty="0">
                  <a:hlinkClick r:id="rId3"/>
                </a:rPr>
                <a:t>sarah@c2w.org.uk</a:t>
              </a:r>
              <a:r>
                <a:rPr lang="en-GB" sz="1100" dirty="0"/>
                <a:t>  </a:t>
              </a:r>
            </a:p>
          </p:txBody>
        </p:sp>
      </p:grpSp>
      <p:pic>
        <p:nvPicPr>
          <p:cNvPr id="19" name="Picture 2" descr="Curve leafle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811" y="5449508"/>
            <a:ext cx="9170811" cy="305752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 name="Content Placeholder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90943" y="6149180"/>
            <a:ext cx="808037" cy="556217"/>
          </a:xfrm>
          <a:prstGeom prst="rect">
            <a:avLst/>
          </a:prstGeom>
        </p:spPr>
      </p:pic>
      <p:pic>
        <p:nvPicPr>
          <p:cNvPr id="21" name="Picture 2" descr="BZS-logo"/>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2" name="Picture 3" descr="APHA logo"/>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73719" y="5953278"/>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3" name="Picture 2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pic>
        <p:nvPicPr>
          <p:cNvPr id="24" name="Picture 23"/>
          <p:cNvPicPr/>
          <p:nvPr/>
        </p:nvPicPr>
        <p:blipFill>
          <a:blip r:embed="rId9" cstate="email">
            <a:extLst>
              <a:ext uri="{28A0092B-C50C-407E-A947-70E740481C1C}">
                <a14:useLocalDpi xmlns:a14="http://schemas.microsoft.com/office/drawing/2010/main"/>
              </a:ext>
            </a:extLst>
          </a:blip>
          <a:srcRect/>
          <a:stretch>
            <a:fillRect/>
          </a:stretch>
        </p:blipFill>
        <p:spPr bwMode="auto">
          <a:xfrm>
            <a:off x="1711723" y="6136223"/>
            <a:ext cx="556217" cy="559492"/>
          </a:xfrm>
          <a:prstGeom prst="rect">
            <a:avLst/>
          </a:prstGeom>
          <a:noFill/>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08022" y="449826"/>
            <a:ext cx="1936899" cy="1936899"/>
          </a:xfrm>
          <a:prstGeom prst="rect">
            <a:avLst/>
          </a:prstGeom>
        </p:spPr>
      </p:pic>
    </p:spTree>
    <p:extLst>
      <p:ext uri="{BB962C8B-B14F-4D97-AF65-F5344CB8AC3E}">
        <p14:creationId xmlns:p14="http://schemas.microsoft.com/office/powerpoint/2010/main" val="2190686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EoggtzYr4Qk"/>
          <p:cNvPicPr>
            <a:picLocks noRot="1" noChangeAspect="1"/>
          </p:cNvPicPr>
          <p:nvPr>
            <a:videoFile r:link="rId1"/>
          </p:nvPr>
        </p:nvPicPr>
        <p:blipFill>
          <a:blip r:embed="rId4"/>
          <a:stretch>
            <a:fillRect/>
          </a:stretch>
        </p:blipFill>
        <p:spPr>
          <a:xfrm>
            <a:off x="489803" y="1132764"/>
            <a:ext cx="8200787" cy="4612943"/>
          </a:xfrm>
          <a:prstGeom prst="rect">
            <a:avLst/>
          </a:prstGeom>
        </p:spPr>
      </p:pic>
    </p:spTree>
    <p:extLst>
      <p:ext uri="{BB962C8B-B14F-4D97-AF65-F5344CB8AC3E}">
        <p14:creationId xmlns:p14="http://schemas.microsoft.com/office/powerpoint/2010/main" val="42270271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695743-7033-4EFE-AEA7-E58AAEEA5506}"/>
              </a:ext>
            </a:extLst>
          </p:cNvPr>
          <p:cNvSpPr>
            <a:spLocks noGrp="1"/>
          </p:cNvSpPr>
          <p:nvPr>
            <p:ph type="title"/>
          </p:nvPr>
        </p:nvSpPr>
        <p:spPr>
          <a:xfrm>
            <a:off x="196298" y="1547304"/>
            <a:ext cx="2546903" cy="2407522"/>
          </a:xfrm>
          <a:solidFill>
            <a:schemeClr val="bg1"/>
          </a:solidFill>
          <a:ln>
            <a:noFill/>
          </a:ln>
        </p:spPr>
        <p:txBody>
          <a:bodyPr>
            <a:normAutofit/>
          </a:bodyPr>
          <a:lstStyle/>
          <a:p>
            <a:pPr algn="ctr"/>
            <a:r>
              <a:rPr lang="en-GB" sz="3600" b="1" dirty="0">
                <a:solidFill>
                  <a:srgbClr val="006699"/>
                </a:solidFill>
                <a:latin typeface="Segoe UI" panose="020B0502040204020203" pitchFamily="34" charset="0"/>
                <a:ea typeface="Segoe UI" panose="020B0502040204020203" pitchFamily="34" charset="0"/>
                <a:cs typeface="Segoe UI" panose="020B0502040204020203" pitchFamily="34" charset="0"/>
              </a:rPr>
              <a:t>Ever </a:t>
            </a:r>
            <a:br>
              <a:rPr lang="en-GB" sz="3600" b="1" dirty="0">
                <a:solidFill>
                  <a:srgbClr val="006699"/>
                </a:solidFill>
                <a:latin typeface="Segoe UI" panose="020B0502040204020203" pitchFamily="34" charset="0"/>
                <a:ea typeface="Segoe UI" panose="020B0502040204020203" pitchFamily="34" charset="0"/>
                <a:cs typeface="Segoe UI" panose="020B0502040204020203" pitchFamily="34" charset="0"/>
              </a:rPr>
            </a:br>
            <a:r>
              <a:rPr lang="en-GB" sz="3600" b="1" dirty="0">
                <a:solidFill>
                  <a:srgbClr val="006699"/>
                </a:solidFill>
                <a:latin typeface="Segoe UI" panose="020B0502040204020203" pitchFamily="34" charset="0"/>
                <a:ea typeface="Segoe UI" panose="020B0502040204020203" pitchFamily="34" charset="0"/>
                <a:cs typeface="Segoe UI" panose="020B0502040204020203" pitchFamily="34" charset="0"/>
              </a:rPr>
              <a:t>Increasing </a:t>
            </a:r>
            <a:br>
              <a:rPr lang="en-GB" sz="3600" b="1" dirty="0">
                <a:solidFill>
                  <a:srgbClr val="006699"/>
                </a:solidFill>
                <a:latin typeface="Segoe UI" panose="020B0502040204020203" pitchFamily="34" charset="0"/>
                <a:ea typeface="Segoe UI" panose="020B0502040204020203" pitchFamily="34" charset="0"/>
                <a:cs typeface="Segoe UI" panose="020B0502040204020203" pitchFamily="34" charset="0"/>
              </a:rPr>
            </a:br>
            <a:r>
              <a:rPr lang="en-GB" sz="3600" b="1" dirty="0" err="1">
                <a:solidFill>
                  <a:srgbClr val="006699"/>
                </a:solidFill>
                <a:latin typeface="Segoe UI" panose="020B0502040204020203" pitchFamily="34" charset="0"/>
                <a:ea typeface="Segoe UI" panose="020B0502040204020203" pitchFamily="34" charset="0"/>
                <a:cs typeface="Segoe UI" panose="020B0502040204020203" pitchFamily="34" charset="0"/>
              </a:rPr>
              <a:t>Invasives</a:t>
            </a:r>
            <a:endParaRPr lang="en-GB" sz="3600" b="1" dirty="0">
              <a:solidFill>
                <a:srgbClr val="006699"/>
              </a:solidFill>
              <a:latin typeface="Segoe UI" panose="020B0502040204020203" pitchFamily="34" charset="0"/>
              <a:ea typeface="Segoe UI" panose="020B0502040204020203" pitchFamily="34" charset="0"/>
              <a:cs typeface="Segoe UI" panose="020B0502040204020203" pitchFamily="34" charset="0"/>
            </a:endParaRPr>
          </a:p>
        </p:txBody>
      </p:sp>
      <p:grpSp>
        <p:nvGrpSpPr>
          <p:cNvPr id="5" name="Group 4">
            <a:extLst>
              <a:ext uri="{FF2B5EF4-FFF2-40B4-BE49-F238E27FC236}">
                <a16:creationId xmlns:a16="http://schemas.microsoft.com/office/drawing/2014/main" xmlns="" id="{A2A7BA1F-3145-4062-8138-8BF62DB2F262}"/>
              </a:ext>
            </a:extLst>
          </p:cNvPr>
          <p:cNvGrpSpPr/>
          <p:nvPr/>
        </p:nvGrpSpPr>
        <p:grpSpPr>
          <a:xfrm>
            <a:off x="2571676" y="1658977"/>
            <a:ext cx="6189402" cy="4591698"/>
            <a:chOff x="4512364" y="543339"/>
            <a:chExt cx="7772895" cy="5791961"/>
          </a:xfrm>
        </p:grpSpPr>
        <p:pic>
          <p:nvPicPr>
            <p:cNvPr id="3" name="Content Placeholder 4">
              <a:extLst>
                <a:ext uri="{FF2B5EF4-FFF2-40B4-BE49-F238E27FC236}">
                  <a16:creationId xmlns:a16="http://schemas.microsoft.com/office/drawing/2014/main" xmlns="" id="{AD509B3F-7B01-4096-9E4F-E37BC7585FB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12364" y="543339"/>
              <a:ext cx="7772895" cy="5791961"/>
            </a:xfrm>
            <a:prstGeom prst="rect">
              <a:avLst/>
            </a:prstGeom>
          </p:spPr>
        </p:pic>
        <p:sp>
          <p:nvSpPr>
            <p:cNvPr id="4" name="TextBox 3">
              <a:extLst>
                <a:ext uri="{FF2B5EF4-FFF2-40B4-BE49-F238E27FC236}">
                  <a16:creationId xmlns:a16="http://schemas.microsoft.com/office/drawing/2014/main" xmlns="" id="{5CF53E4E-0356-4C33-8EB1-A4B909DC2533}"/>
                </a:ext>
              </a:extLst>
            </p:cNvPr>
            <p:cNvSpPr txBox="1"/>
            <p:nvPr/>
          </p:nvSpPr>
          <p:spPr>
            <a:xfrm>
              <a:off x="4512364" y="543339"/>
              <a:ext cx="1470992" cy="400109"/>
            </a:xfrm>
            <a:prstGeom prst="rect">
              <a:avLst/>
            </a:prstGeom>
            <a:solidFill>
              <a:schemeClr val="bg1"/>
            </a:solidFill>
          </p:spPr>
          <p:txBody>
            <a:bodyPr wrap="square" rtlCol="0">
              <a:spAutoFit/>
            </a:bodyPr>
            <a:lstStyle/>
            <a:p>
              <a:endParaRPr lang="en-GB" sz="1350" dirty="0"/>
            </a:p>
          </p:txBody>
        </p:sp>
      </p:grpSp>
    </p:spTree>
    <p:extLst>
      <p:ext uri="{BB962C8B-B14F-4D97-AF65-F5344CB8AC3E}">
        <p14:creationId xmlns:p14="http://schemas.microsoft.com/office/powerpoint/2010/main" val="15170684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97C781-88BD-46A6-BD51-CCC30139F051}"/>
              </a:ext>
            </a:extLst>
          </p:cNvPr>
          <p:cNvSpPr>
            <a:spLocks noGrp="1"/>
          </p:cNvSpPr>
          <p:nvPr>
            <p:ph type="title"/>
          </p:nvPr>
        </p:nvSpPr>
        <p:spPr/>
        <p:txBody>
          <a:bodyPr/>
          <a:lstStyle/>
          <a:p>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Economic Impact</a:t>
            </a:r>
          </a:p>
        </p:txBody>
      </p:sp>
      <p:sp>
        <p:nvSpPr>
          <p:cNvPr id="3" name="Content Placeholder 2">
            <a:extLst>
              <a:ext uri="{FF2B5EF4-FFF2-40B4-BE49-F238E27FC236}">
                <a16:creationId xmlns:a16="http://schemas.microsoft.com/office/drawing/2014/main" xmlns="" id="{6C45EFED-0FD9-4E93-B9CE-DA3A9CD7CF46}"/>
              </a:ext>
            </a:extLst>
          </p:cNvPr>
          <p:cNvSpPr>
            <a:spLocks noGrp="1"/>
          </p:cNvSpPr>
          <p:nvPr>
            <p:ph idx="1"/>
          </p:nvPr>
        </p:nvSpPr>
        <p:spPr>
          <a:xfrm>
            <a:off x="5786440" y="2226471"/>
            <a:ext cx="2728913" cy="3409948"/>
          </a:xfrm>
        </p:spPr>
        <p:txBody>
          <a:bodyPr>
            <a:normAutofit fontScale="85000" lnSpcReduction="10000"/>
          </a:bodyPr>
          <a:lstStyle/>
          <a:p>
            <a:r>
              <a:rPr lang="en-GB" dirty="0">
                <a:latin typeface="Segoe UI" panose="020B0502040204020203" pitchFamily="34" charset="0"/>
                <a:ea typeface="Segoe UI" panose="020B0502040204020203" pitchFamily="34" charset="0"/>
                <a:cs typeface="Segoe UI" panose="020B0502040204020203" pitchFamily="34" charset="0"/>
              </a:rPr>
              <a:t>£1.7bn overall</a:t>
            </a:r>
          </a:p>
          <a:p>
            <a:r>
              <a:rPr lang="en-GB" dirty="0">
                <a:latin typeface="Segoe UI" panose="020B0502040204020203" pitchFamily="34" charset="0"/>
                <a:ea typeface="Segoe UI" panose="020B0502040204020203" pitchFamily="34" charset="0"/>
                <a:cs typeface="Segoe UI" panose="020B0502040204020203" pitchFamily="34" charset="0"/>
              </a:rPr>
              <a:t>£100m in marine environment.</a:t>
            </a:r>
          </a:p>
          <a:p>
            <a:r>
              <a:rPr lang="en-GB" dirty="0">
                <a:latin typeface="Segoe UI" panose="020B0502040204020203" pitchFamily="34" charset="0"/>
                <a:ea typeface="Segoe UI" panose="020B0502040204020203" pitchFamily="34" charset="0"/>
                <a:cs typeface="Segoe UI" panose="020B0502040204020203" pitchFamily="34" charset="0"/>
              </a:rPr>
              <a:t>Likely to be a large under estimate.</a:t>
            </a:r>
          </a:p>
          <a:p>
            <a:r>
              <a:rPr lang="en-GB" dirty="0">
                <a:latin typeface="Segoe UI" panose="020B0502040204020203" pitchFamily="34" charset="0"/>
                <a:ea typeface="Segoe UI" panose="020B0502040204020203" pitchFamily="34" charset="0"/>
                <a:cs typeface="Segoe UI" panose="020B0502040204020203" pitchFamily="34" charset="0"/>
              </a:rPr>
              <a:t>Demonstrates the most impacted sectors.</a:t>
            </a:r>
          </a:p>
        </p:txBody>
      </p:sp>
      <p:graphicFrame>
        <p:nvGraphicFramePr>
          <p:cNvPr id="4" name="Chart 3">
            <a:extLst>
              <a:ext uri="{FF2B5EF4-FFF2-40B4-BE49-F238E27FC236}">
                <a16:creationId xmlns:a16="http://schemas.microsoft.com/office/drawing/2014/main" xmlns="" id="{EFE45CEC-594B-4746-8867-8409B4F1E44A}"/>
              </a:ext>
            </a:extLst>
          </p:cNvPr>
          <p:cNvGraphicFramePr>
            <a:graphicFrameLocks/>
          </p:cNvGraphicFramePr>
          <p:nvPr>
            <p:extLst/>
          </p:nvPr>
        </p:nvGraphicFramePr>
        <p:xfrm>
          <a:off x="564357" y="2226469"/>
          <a:ext cx="4714876" cy="340995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28650" y="5636419"/>
            <a:ext cx="4650583" cy="507831"/>
          </a:xfrm>
          <a:prstGeom prst="rect">
            <a:avLst/>
          </a:prstGeom>
          <a:noFill/>
        </p:spPr>
        <p:txBody>
          <a:bodyPr wrap="square" rtlCol="0">
            <a:spAutoFit/>
          </a:bodyPr>
          <a:lstStyle/>
          <a:p>
            <a:r>
              <a:rPr lang="en-GB" sz="900" dirty="0"/>
              <a:t>‘Figures based on The Economic Cost of Invasive Non-Native Species on Great Britain, F. Williams, R. </a:t>
            </a:r>
            <a:r>
              <a:rPr lang="en-GB" sz="900" dirty="0" err="1"/>
              <a:t>Eschen</a:t>
            </a:r>
            <a:r>
              <a:rPr lang="en-GB" sz="900" dirty="0"/>
              <a:t>, A. Harris, D. </a:t>
            </a:r>
            <a:r>
              <a:rPr lang="en-GB" sz="900" dirty="0" err="1"/>
              <a:t>Djeddour</a:t>
            </a:r>
            <a:r>
              <a:rPr lang="en-GB" sz="900" dirty="0"/>
              <a:t>, C. Pratt, R.S. Shaw, S. </a:t>
            </a:r>
            <a:r>
              <a:rPr lang="en-GB" sz="900" dirty="0" err="1"/>
              <a:t>Varia</a:t>
            </a:r>
            <a:r>
              <a:rPr lang="en-GB" sz="900" dirty="0"/>
              <a:t>, J. </a:t>
            </a:r>
            <a:r>
              <a:rPr lang="en-GB" sz="900" dirty="0" err="1"/>
              <a:t>Lamontagne</a:t>
            </a:r>
            <a:r>
              <a:rPr lang="en-GB" sz="900" dirty="0"/>
              <a:t>-Godwin, S.E. Thomas, S.T. Murphy, CAB/001/09 November 2010’</a:t>
            </a:r>
          </a:p>
        </p:txBody>
      </p:sp>
    </p:spTree>
    <p:extLst>
      <p:ext uri="{BB962C8B-B14F-4D97-AF65-F5344CB8AC3E}">
        <p14:creationId xmlns:p14="http://schemas.microsoft.com/office/powerpoint/2010/main" val="24731775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02BCB2ED-D4BE-4F85-8A65-EDB676420F0F}"/>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881260" y="1804310"/>
            <a:ext cx="2775991" cy="4189690"/>
          </a:xfrm>
          <a:prstGeom prst="roundRect">
            <a:avLst/>
          </a:prstGeom>
        </p:spPr>
      </p:pic>
      <p:pic>
        <p:nvPicPr>
          <p:cNvPr id="5" name="Picture 4">
            <a:extLst>
              <a:ext uri="{FF2B5EF4-FFF2-40B4-BE49-F238E27FC236}">
                <a16:creationId xmlns:a16="http://schemas.microsoft.com/office/drawing/2014/main" xmlns="" id="{A8C4BAD7-9221-4FA4-BDC7-D3140FAD54D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28650" y="878570"/>
            <a:ext cx="4084983" cy="3263503"/>
          </a:xfrm>
          <a:prstGeom prst="roundRect">
            <a:avLst/>
          </a:prstGeom>
        </p:spPr>
      </p:pic>
      <p:sp>
        <p:nvSpPr>
          <p:cNvPr id="3" name="Rectangle 2">
            <a:extLst>
              <a:ext uri="{FF2B5EF4-FFF2-40B4-BE49-F238E27FC236}">
                <a16:creationId xmlns:a16="http://schemas.microsoft.com/office/drawing/2014/main" xmlns="" id="{98558BED-25D1-43DD-806A-6E940F7E5CB9}"/>
              </a:ext>
            </a:extLst>
          </p:cNvPr>
          <p:cNvSpPr/>
          <p:nvPr/>
        </p:nvSpPr>
        <p:spPr>
          <a:xfrm>
            <a:off x="483079" y="4399472"/>
            <a:ext cx="4969577" cy="677108"/>
          </a:xfrm>
          <a:prstGeom prst="rect">
            <a:avLst/>
          </a:prstGeom>
        </p:spPr>
        <p:txBody>
          <a:bodyPr wrap="square">
            <a:spAutoFit/>
          </a:bodyPr>
          <a:lstStyle/>
          <a:p>
            <a:r>
              <a:rPr lang="en-GB" sz="1400" dirty="0"/>
              <a:t>Trumpet Tube Worm on marina infrastructure and boat hull, South Coast of England. </a:t>
            </a:r>
            <a:r>
              <a:rPr lang="en-GB" sz="1400" dirty="0" smtClean="0"/>
              <a:t/>
            </a:r>
            <a:br>
              <a:rPr lang="en-GB" sz="1400" dirty="0" smtClean="0"/>
            </a:br>
            <a:r>
              <a:rPr lang="en-GB" sz="1000" dirty="0" smtClean="0"/>
              <a:t>Images </a:t>
            </a:r>
            <a:r>
              <a:rPr lang="en-GB" sz="1000" dirty="0"/>
              <a:t>:</a:t>
            </a:r>
            <a:r>
              <a:rPr lang="en-GB" sz="1000" i="1" dirty="0" err="1"/>
              <a:t>Ficopomatus</a:t>
            </a:r>
            <a:r>
              <a:rPr lang="en-GB" sz="1000" i="1" dirty="0"/>
              <a:t> </a:t>
            </a:r>
            <a:r>
              <a:rPr lang="en-GB" sz="1000" i="1" dirty="0" err="1"/>
              <a:t>enigmaticus</a:t>
            </a:r>
            <a:r>
              <a:rPr lang="en-GB" sz="1000" i="1" dirty="0"/>
              <a:t> </a:t>
            </a:r>
            <a:r>
              <a:rPr lang="en-GB" sz="1000" dirty="0"/>
              <a:t>L-R © R Holland; © C Wood, MBA</a:t>
            </a:r>
          </a:p>
        </p:txBody>
      </p:sp>
      <p:grpSp>
        <p:nvGrpSpPr>
          <p:cNvPr id="6" name="Group 5"/>
          <p:cNvGrpSpPr/>
          <p:nvPr/>
        </p:nvGrpSpPr>
        <p:grpSpPr>
          <a:xfrm>
            <a:off x="54" y="5403089"/>
            <a:ext cx="9197622" cy="1454911"/>
            <a:chOff x="-53622" y="5423864"/>
            <a:chExt cx="9197622" cy="1454911"/>
          </a:xfrm>
        </p:grpSpPr>
        <p:pic>
          <p:nvPicPr>
            <p:cNvPr id="8" name="Picture 5" descr="Curve Green"/>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3622" y="5423864"/>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Content Placeholder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90943" y="6149180"/>
              <a:ext cx="808037" cy="556217"/>
            </a:xfrm>
            <a:prstGeom prst="rect">
              <a:avLst/>
            </a:prstGeom>
          </p:spPr>
        </p:pic>
        <p:pic>
          <p:nvPicPr>
            <p:cNvPr id="10" name="Picture 2" descr="BZS-logo"/>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1" name="Picture 3" descr="APHA logo"/>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86984" y="6014775"/>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 name="Picture 1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pic>
          <p:nvPicPr>
            <p:cNvPr id="13" name="Picture 12"/>
            <p:cNvPicPr/>
            <p:nvPr/>
          </p:nvPicPr>
          <p:blipFill>
            <a:blip r:embed="rId10" cstate="email">
              <a:extLst>
                <a:ext uri="{28A0092B-C50C-407E-A947-70E740481C1C}">
                  <a14:useLocalDpi xmlns:a14="http://schemas.microsoft.com/office/drawing/2010/main"/>
                </a:ext>
              </a:extLst>
            </a:blip>
            <a:srcRect/>
            <a:stretch>
              <a:fillRect/>
            </a:stretch>
          </p:blipFill>
          <p:spPr bwMode="auto">
            <a:xfrm>
              <a:off x="1711723" y="6136223"/>
              <a:ext cx="556217" cy="559492"/>
            </a:xfrm>
            <a:prstGeom prst="rect">
              <a:avLst/>
            </a:prstGeom>
            <a:noFill/>
          </p:spPr>
        </p:pic>
      </p:grpSp>
      <p:sp>
        <p:nvSpPr>
          <p:cNvPr id="4" name="Title 3"/>
          <p:cNvSpPr>
            <a:spLocks noGrp="1"/>
          </p:cNvSpPr>
          <p:nvPr>
            <p:ph type="title"/>
          </p:nvPr>
        </p:nvSpPr>
        <p:spPr/>
        <p:txBody>
          <a:bodyPr/>
          <a:lstStyle/>
          <a:p>
            <a:endParaRPr lang="en-GB"/>
          </a:p>
        </p:txBody>
      </p:sp>
    </p:spTree>
    <p:extLst>
      <p:ext uri="{BB962C8B-B14F-4D97-AF65-F5344CB8AC3E}">
        <p14:creationId xmlns:p14="http://schemas.microsoft.com/office/powerpoint/2010/main" val="9433606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020784A4-45FE-43CE-AEF7-B98F92318B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29" y="-1681215"/>
            <a:ext cx="9146329" cy="10955633"/>
          </a:xfrm>
          <a:prstGeom prst="rect">
            <a:avLst/>
          </a:prstGeom>
        </p:spPr>
      </p:pic>
      <p:sp>
        <p:nvSpPr>
          <p:cNvPr id="4" name="Rectangle 3">
            <a:extLst>
              <a:ext uri="{FF2B5EF4-FFF2-40B4-BE49-F238E27FC236}">
                <a16:creationId xmlns:a16="http://schemas.microsoft.com/office/drawing/2014/main" xmlns="" id="{2A438598-1475-4E8B-B656-10ADB812D662}"/>
              </a:ext>
            </a:extLst>
          </p:cNvPr>
          <p:cNvSpPr/>
          <p:nvPr/>
        </p:nvSpPr>
        <p:spPr>
          <a:xfrm>
            <a:off x="993383" y="4355795"/>
            <a:ext cx="1406475" cy="392415"/>
          </a:xfrm>
          <a:prstGeom prst="rect">
            <a:avLst/>
          </a:prstGeom>
          <a:noFill/>
        </p:spPr>
        <p:txBody>
          <a:bodyPr wrap="none" lIns="68580" tIns="34290" rIns="68580" bIns="34290">
            <a:spAutoFit/>
          </a:bodyPr>
          <a:lstStyle/>
          <a:p>
            <a:pPr algn="ctr"/>
            <a:r>
              <a:rPr lang="en-US" sz="21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Schedule 9 </a:t>
            </a:r>
            <a:endParaRPr lang="en-US" sz="2100" dirty="0">
              <a:ln w="0"/>
              <a:solidFill>
                <a:schemeClr val="accent1"/>
              </a:solidFill>
              <a:effectLst>
                <a:outerShdw blurRad="38100" dist="25400" dir="5400000" algn="ctr" rotWithShape="0">
                  <a:srgbClr val="6E747A">
                    <a:alpha val="43000"/>
                  </a:srgbClr>
                </a:outerShdw>
              </a:effectLst>
            </a:endParaRPr>
          </a:p>
        </p:txBody>
      </p:sp>
      <p:sp>
        <p:nvSpPr>
          <p:cNvPr id="5" name="Rectangle 4">
            <a:extLst>
              <a:ext uri="{FF2B5EF4-FFF2-40B4-BE49-F238E27FC236}">
                <a16:creationId xmlns:a16="http://schemas.microsoft.com/office/drawing/2014/main" xmlns="" id="{8D169B1A-3170-4E8B-B01C-1F959E24C12C}"/>
              </a:ext>
            </a:extLst>
          </p:cNvPr>
          <p:cNvSpPr/>
          <p:nvPr/>
        </p:nvSpPr>
        <p:spPr>
          <a:xfrm rot="20554931">
            <a:off x="991981" y="2072074"/>
            <a:ext cx="3775991" cy="392415"/>
          </a:xfrm>
          <a:prstGeom prst="rect">
            <a:avLst/>
          </a:prstGeom>
          <a:noFill/>
        </p:spPr>
        <p:txBody>
          <a:bodyPr wrap="square" lIns="68580" tIns="34290" rIns="68580" bIns="34290">
            <a:spAutoFit/>
          </a:bodyPr>
          <a:lstStyle/>
          <a:p>
            <a:pPr algn="ctr"/>
            <a:r>
              <a:rPr lang="en-US" sz="21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Invasive Alien Species regulation </a:t>
            </a:r>
          </a:p>
        </p:txBody>
      </p:sp>
      <p:sp>
        <p:nvSpPr>
          <p:cNvPr id="7" name="Rectangle 6">
            <a:extLst>
              <a:ext uri="{FF2B5EF4-FFF2-40B4-BE49-F238E27FC236}">
                <a16:creationId xmlns:a16="http://schemas.microsoft.com/office/drawing/2014/main" xmlns="" id="{FB58D391-8A97-43FE-B37D-119F95F1178A}"/>
              </a:ext>
            </a:extLst>
          </p:cNvPr>
          <p:cNvSpPr/>
          <p:nvPr/>
        </p:nvSpPr>
        <p:spPr>
          <a:xfrm>
            <a:off x="1378092" y="3070368"/>
            <a:ext cx="2446824" cy="692497"/>
          </a:xfrm>
          <a:prstGeom prst="rect">
            <a:avLst/>
          </a:prstGeom>
          <a:noFill/>
        </p:spPr>
        <p:txBody>
          <a:bodyPr wrap="none" lIns="68580" tIns="34290" rIns="68580" bIns="34290">
            <a:spAutoFit/>
          </a:bodyPr>
          <a:lstStyle/>
          <a:p>
            <a:pPr algn="ctr"/>
            <a:r>
              <a:rPr lang="en-US" sz="4050" b="1" dirty="0">
                <a:ln w="12700">
                  <a:solidFill>
                    <a:schemeClr val="accent5"/>
                  </a:solidFill>
                  <a:prstDash val="solid"/>
                </a:ln>
                <a:pattFill prst="ltDnDiag">
                  <a:fgClr>
                    <a:schemeClr val="accent5">
                      <a:lumMod val="60000"/>
                      <a:lumOff val="40000"/>
                    </a:schemeClr>
                  </a:fgClr>
                  <a:bgClr>
                    <a:schemeClr val="bg1"/>
                  </a:bgClr>
                </a:pattFill>
              </a:rPr>
              <a:t>Legislation</a:t>
            </a:r>
            <a:endParaRPr lang="en-US" sz="4050" dirty="0">
              <a:ln w="0"/>
              <a:solidFill>
                <a:schemeClr val="accent1"/>
              </a:solidFill>
              <a:effectLst>
                <a:outerShdw blurRad="38100" dist="25400" dir="5400000" algn="ctr" rotWithShape="0">
                  <a:srgbClr val="6E747A">
                    <a:alpha val="43000"/>
                  </a:srgbClr>
                </a:outerShdw>
              </a:effectLst>
            </a:endParaRPr>
          </a:p>
        </p:txBody>
      </p:sp>
      <p:sp>
        <p:nvSpPr>
          <p:cNvPr id="8" name="Rectangle 7">
            <a:extLst>
              <a:ext uri="{FF2B5EF4-FFF2-40B4-BE49-F238E27FC236}">
                <a16:creationId xmlns:a16="http://schemas.microsoft.com/office/drawing/2014/main" xmlns="" id="{C0FBEF81-75B2-425B-9615-1DFCCB318EDB}"/>
              </a:ext>
            </a:extLst>
          </p:cNvPr>
          <p:cNvSpPr/>
          <p:nvPr/>
        </p:nvSpPr>
        <p:spPr>
          <a:xfrm>
            <a:off x="6030764" y="1305759"/>
            <a:ext cx="2667846" cy="2008242"/>
          </a:xfrm>
          <a:prstGeom prst="rect">
            <a:avLst/>
          </a:prstGeom>
          <a:noFill/>
        </p:spPr>
        <p:txBody>
          <a:bodyPr wrap="square" lIns="68580" tIns="34290" rIns="68580" bIns="34290">
            <a:spAutoFit/>
          </a:bodyPr>
          <a:lstStyle/>
          <a:p>
            <a:pPr algn="ctr"/>
            <a:r>
              <a:rPr lang="en-GB" sz="2100" b="1" dirty="0">
                <a:ln w="22225">
                  <a:solidFill>
                    <a:schemeClr val="accent2"/>
                  </a:solidFill>
                  <a:prstDash val="solid"/>
                </a:ln>
                <a:solidFill>
                  <a:schemeClr val="accent2">
                    <a:lumMod val="40000"/>
                    <a:lumOff val="60000"/>
                  </a:schemeClr>
                </a:solidFill>
              </a:rPr>
              <a:t>International Convention for the Control and Management of Ships’ Ballast Water and Sediment </a:t>
            </a:r>
            <a:endParaRPr lang="en-US" sz="2100" b="1" dirty="0">
              <a:ln w="22225">
                <a:solidFill>
                  <a:schemeClr val="accent2"/>
                </a:solidFill>
                <a:prstDash val="solid"/>
              </a:ln>
              <a:solidFill>
                <a:schemeClr val="accent2">
                  <a:lumMod val="40000"/>
                  <a:lumOff val="60000"/>
                </a:schemeClr>
              </a:solidFill>
            </a:endParaRPr>
          </a:p>
        </p:txBody>
      </p:sp>
      <p:sp>
        <p:nvSpPr>
          <p:cNvPr id="9" name="Rectangle 8">
            <a:extLst>
              <a:ext uri="{FF2B5EF4-FFF2-40B4-BE49-F238E27FC236}">
                <a16:creationId xmlns:a16="http://schemas.microsoft.com/office/drawing/2014/main" xmlns="" id="{2C640DE5-88C8-4798-8425-E392603627AC}"/>
              </a:ext>
            </a:extLst>
          </p:cNvPr>
          <p:cNvSpPr/>
          <p:nvPr/>
        </p:nvSpPr>
        <p:spPr>
          <a:xfrm>
            <a:off x="2343077" y="4881621"/>
            <a:ext cx="3928191" cy="392415"/>
          </a:xfrm>
          <a:prstGeom prst="rect">
            <a:avLst/>
          </a:prstGeom>
          <a:noFill/>
        </p:spPr>
        <p:txBody>
          <a:bodyPr wrap="none" lIns="68580" tIns="34290" rIns="68580" bIns="34290">
            <a:spAutoFit/>
          </a:bodyPr>
          <a:lstStyle/>
          <a:p>
            <a:pPr algn="ctr"/>
            <a:r>
              <a:rPr lang="en-GB" sz="21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Wildlife and Countryside Act 1981</a:t>
            </a:r>
            <a:endParaRPr lang="en-US" sz="21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10" name="Rectangle 9">
            <a:extLst>
              <a:ext uri="{FF2B5EF4-FFF2-40B4-BE49-F238E27FC236}">
                <a16:creationId xmlns:a16="http://schemas.microsoft.com/office/drawing/2014/main" xmlns="" id="{CE546DCC-9258-411C-953E-524F20156DA1}"/>
              </a:ext>
            </a:extLst>
          </p:cNvPr>
          <p:cNvSpPr/>
          <p:nvPr/>
        </p:nvSpPr>
        <p:spPr>
          <a:xfrm rot="19618585">
            <a:off x="508150" y="4109686"/>
            <a:ext cx="5064080" cy="392415"/>
          </a:xfrm>
          <a:prstGeom prst="rect">
            <a:avLst/>
          </a:prstGeom>
          <a:noFill/>
        </p:spPr>
        <p:txBody>
          <a:bodyPr wrap="none" lIns="68580" tIns="34290" rIns="68580" bIns="34290">
            <a:spAutoFit/>
          </a:bodyPr>
          <a:lstStyle/>
          <a:p>
            <a:pPr algn="ctr"/>
            <a:r>
              <a:rPr lang="en-GB" sz="21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European Strategy for Invasive Alien Species</a:t>
            </a:r>
            <a:endParaRPr lang="en-US" sz="21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1" name="Rectangle 10">
            <a:extLst>
              <a:ext uri="{FF2B5EF4-FFF2-40B4-BE49-F238E27FC236}">
                <a16:creationId xmlns:a16="http://schemas.microsoft.com/office/drawing/2014/main" xmlns="" id="{F164E367-579B-48DF-AF8C-F4881F178D42}"/>
              </a:ext>
            </a:extLst>
          </p:cNvPr>
          <p:cNvSpPr/>
          <p:nvPr/>
        </p:nvSpPr>
        <p:spPr>
          <a:xfrm>
            <a:off x="2515182" y="2305422"/>
            <a:ext cx="2617063" cy="392415"/>
          </a:xfrm>
          <a:prstGeom prst="rect">
            <a:avLst/>
          </a:prstGeom>
          <a:noFill/>
        </p:spPr>
        <p:txBody>
          <a:bodyPr wrap="none" lIns="68580" tIns="34290" rIns="68580" bIns="34290">
            <a:spAutoFit/>
          </a:bodyPr>
          <a:lstStyle/>
          <a:p>
            <a:pPr algn="ctr"/>
            <a:r>
              <a:rPr lang="en-US" sz="2100" b="1" dirty="0">
                <a:ln w="9525">
                  <a:solidFill>
                    <a:schemeClr val="bg1"/>
                  </a:solidFill>
                  <a:prstDash val="solid"/>
                </a:ln>
                <a:solidFill>
                  <a:schemeClr val="accent2">
                    <a:lumMod val="50000"/>
                  </a:schemeClr>
                </a:solidFill>
                <a:effectLst>
                  <a:outerShdw blurRad="12700" dist="38100" dir="2700000" algn="tl" rotWithShape="0">
                    <a:schemeClr val="accent5">
                      <a:lumMod val="60000"/>
                      <a:lumOff val="40000"/>
                    </a:schemeClr>
                  </a:outerShdw>
                </a:effectLst>
              </a:rPr>
              <a:t>pathways action plans</a:t>
            </a:r>
            <a:endParaRPr lang="en-US" sz="2100" dirty="0">
              <a:ln w="0"/>
              <a:solidFill>
                <a:schemeClr val="accent2">
                  <a:lumMod val="50000"/>
                </a:schemeClr>
              </a:solidFill>
              <a:effectLst>
                <a:outerShdw blurRad="50800" dist="38100" dir="18900000" algn="bl" rotWithShape="0">
                  <a:prstClr val="black">
                    <a:alpha val="40000"/>
                  </a:prstClr>
                </a:outerShdw>
              </a:effectLst>
            </a:endParaRPr>
          </a:p>
        </p:txBody>
      </p:sp>
      <p:sp>
        <p:nvSpPr>
          <p:cNvPr id="12" name="Rectangle 11">
            <a:extLst>
              <a:ext uri="{FF2B5EF4-FFF2-40B4-BE49-F238E27FC236}">
                <a16:creationId xmlns:a16="http://schemas.microsoft.com/office/drawing/2014/main" xmlns="" id="{F25C0B74-F2EF-4C17-93D5-806273362506}"/>
              </a:ext>
            </a:extLst>
          </p:cNvPr>
          <p:cNvSpPr/>
          <p:nvPr/>
        </p:nvSpPr>
        <p:spPr>
          <a:xfrm rot="2866953">
            <a:off x="3515034" y="4021448"/>
            <a:ext cx="3079570" cy="392415"/>
          </a:xfrm>
          <a:prstGeom prst="rect">
            <a:avLst/>
          </a:prstGeom>
          <a:noFill/>
        </p:spPr>
        <p:txBody>
          <a:bodyPr wrap="square" lIns="68580" tIns="34290" rIns="68580" bIns="34290">
            <a:spAutoFit/>
          </a:bodyPr>
          <a:lstStyle/>
          <a:p>
            <a:pPr algn="ctr"/>
            <a:r>
              <a:rPr lang="en-US" sz="2100" b="1" dirty="0">
                <a:ln w="22225">
                  <a:solidFill>
                    <a:schemeClr val="accent2"/>
                  </a:solidFill>
                  <a:prstDash val="solid"/>
                </a:ln>
                <a:solidFill>
                  <a:schemeClr val="accent2">
                    <a:lumMod val="40000"/>
                    <a:lumOff val="60000"/>
                  </a:schemeClr>
                </a:solidFill>
              </a:rPr>
              <a:t>Listed species</a:t>
            </a:r>
          </a:p>
        </p:txBody>
      </p:sp>
      <p:sp>
        <p:nvSpPr>
          <p:cNvPr id="13" name="Rectangle 12">
            <a:extLst>
              <a:ext uri="{FF2B5EF4-FFF2-40B4-BE49-F238E27FC236}">
                <a16:creationId xmlns:a16="http://schemas.microsoft.com/office/drawing/2014/main" xmlns="" id="{4405B758-BA57-4583-A654-E53DDD320F0B}"/>
              </a:ext>
            </a:extLst>
          </p:cNvPr>
          <p:cNvSpPr/>
          <p:nvPr/>
        </p:nvSpPr>
        <p:spPr>
          <a:xfrm>
            <a:off x="3660670" y="4157208"/>
            <a:ext cx="4202369" cy="392415"/>
          </a:xfrm>
          <a:prstGeom prst="rect">
            <a:avLst/>
          </a:prstGeom>
          <a:noFill/>
        </p:spPr>
        <p:txBody>
          <a:bodyPr wrap="none" lIns="68580" tIns="34290" rIns="68580" bIns="34290">
            <a:spAutoFit/>
          </a:bodyPr>
          <a:lstStyle/>
          <a:p>
            <a:pPr algn="ctr"/>
            <a:r>
              <a:rPr lang="en-US" sz="21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EU Invasive Alien Species regulation </a:t>
            </a:r>
          </a:p>
        </p:txBody>
      </p:sp>
      <p:sp>
        <p:nvSpPr>
          <p:cNvPr id="14" name="Rectangle 13">
            <a:extLst>
              <a:ext uri="{FF2B5EF4-FFF2-40B4-BE49-F238E27FC236}">
                <a16:creationId xmlns:a16="http://schemas.microsoft.com/office/drawing/2014/main" xmlns="" id="{A9238BA2-9F75-48FD-9271-C0EEC5424EA2}"/>
              </a:ext>
            </a:extLst>
          </p:cNvPr>
          <p:cNvSpPr/>
          <p:nvPr/>
        </p:nvSpPr>
        <p:spPr>
          <a:xfrm rot="3428447">
            <a:off x="3610308" y="3423589"/>
            <a:ext cx="5170198" cy="392415"/>
          </a:xfrm>
          <a:prstGeom prst="rect">
            <a:avLst/>
          </a:prstGeom>
          <a:noFill/>
        </p:spPr>
        <p:txBody>
          <a:bodyPr wrap="none" lIns="68580" tIns="34290" rIns="68580" bIns="34290">
            <a:spAutoFit/>
          </a:bodyPr>
          <a:lstStyle/>
          <a:p>
            <a:pPr algn="ctr"/>
            <a:r>
              <a:rPr lang="en-GB" sz="21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European Water Framework Directive (WFD) </a:t>
            </a:r>
            <a:endParaRPr lang="en-US" sz="21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15" name="Rectangle 14">
            <a:extLst>
              <a:ext uri="{FF2B5EF4-FFF2-40B4-BE49-F238E27FC236}">
                <a16:creationId xmlns:a16="http://schemas.microsoft.com/office/drawing/2014/main" xmlns="" id="{8F0CC192-5480-4B7B-970C-8FA85AD8E233}"/>
              </a:ext>
            </a:extLst>
          </p:cNvPr>
          <p:cNvSpPr/>
          <p:nvPr/>
        </p:nvSpPr>
        <p:spPr>
          <a:xfrm>
            <a:off x="987672" y="1063525"/>
            <a:ext cx="2416383" cy="1038746"/>
          </a:xfrm>
          <a:prstGeom prst="rect">
            <a:avLst/>
          </a:prstGeom>
          <a:noFill/>
        </p:spPr>
        <p:txBody>
          <a:bodyPr wrap="square" lIns="68580" tIns="34290" rIns="68580" bIns="34290">
            <a:spAutoFit/>
          </a:bodyPr>
          <a:lstStyle/>
          <a:p>
            <a:pPr algn="ctr"/>
            <a:r>
              <a:rPr lang="en-GB" sz="2100" b="1" dirty="0">
                <a:ln w="12700" cmpd="sng">
                  <a:solidFill>
                    <a:schemeClr val="accent4"/>
                  </a:solidFill>
                  <a:prstDash val="solid"/>
                </a:ln>
                <a:solidFill>
                  <a:schemeClr val="accent4">
                    <a:lumMod val="75000"/>
                  </a:schemeClr>
                </a:solidFill>
              </a:rPr>
              <a:t>European Marine Strategy Framework Directive </a:t>
            </a:r>
            <a:endParaRPr lang="en-US" sz="2100" b="1" dirty="0">
              <a:ln w="12700" cmpd="sng">
                <a:solidFill>
                  <a:schemeClr val="accent4"/>
                </a:solidFill>
                <a:prstDash val="solid"/>
              </a:ln>
              <a:solidFill>
                <a:schemeClr val="accent4">
                  <a:lumMod val="75000"/>
                </a:schemeClr>
              </a:solidFill>
            </a:endParaRPr>
          </a:p>
        </p:txBody>
      </p:sp>
      <p:sp>
        <p:nvSpPr>
          <p:cNvPr id="17" name="Title 1">
            <a:extLst>
              <a:ext uri="{FF2B5EF4-FFF2-40B4-BE49-F238E27FC236}">
                <a16:creationId xmlns:a16="http://schemas.microsoft.com/office/drawing/2014/main" xmlns="" id="{BB87D83A-ECE0-4ACE-8D59-872C716B1E52}"/>
              </a:ext>
            </a:extLst>
          </p:cNvPr>
          <p:cNvSpPr>
            <a:spLocks noGrp="1"/>
          </p:cNvSpPr>
          <p:nvPr>
            <p:ph type="title"/>
          </p:nvPr>
        </p:nvSpPr>
        <p:spPr>
          <a:xfrm>
            <a:off x="68142" y="-186875"/>
            <a:ext cx="7886700" cy="1325563"/>
          </a:xfrm>
        </p:spPr>
        <p:txBody>
          <a:bodyPr/>
          <a:lstStyle/>
          <a:p>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Complex Regulation</a:t>
            </a:r>
          </a:p>
        </p:txBody>
      </p:sp>
      <p:pic>
        <p:nvPicPr>
          <p:cNvPr id="18" name="Picture 6" descr="RAPID (Full Colou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07441" y="99976"/>
            <a:ext cx="1143000" cy="919163"/>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3933512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ABB1B9-73C3-49C4-9A6A-AA2B8CB8AACA}"/>
              </a:ext>
            </a:extLst>
          </p:cNvPr>
          <p:cNvSpPr>
            <a:spLocks noGrp="1"/>
          </p:cNvSpPr>
          <p:nvPr>
            <p:ph type="title"/>
          </p:nvPr>
        </p:nvSpPr>
        <p:spPr>
          <a:xfrm>
            <a:off x="523029" y="148196"/>
            <a:ext cx="7886700" cy="1325563"/>
          </a:xfrm>
        </p:spPr>
        <p:txBody>
          <a:bodyPr/>
          <a:lstStyle/>
          <a:p>
            <a:r>
              <a:rPr lang="en-GB" b="1" dirty="0">
                <a:solidFill>
                  <a:srgbClr val="006699"/>
                </a:solidFill>
                <a:latin typeface="Segoe UI" panose="020B0502040204020203" pitchFamily="34" charset="0"/>
                <a:ea typeface="Segoe UI" panose="020B0502040204020203" pitchFamily="34" charset="0"/>
                <a:cs typeface="Segoe UI" panose="020B0502040204020203" pitchFamily="34" charset="0"/>
              </a:rPr>
              <a:t>Schedule 9</a:t>
            </a:r>
          </a:p>
        </p:txBody>
      </p:sp>
      <p:grpSp>
        <p:nvGrpSpPr>
          <p:cNvPr id="10" name="Group 9"/>
          <p:cNvGrpSpPr/>
          <p:nvPr/>
        </p:nvGrpSpPr>
        <p:grpSpPr>
          <a:xfrm>
            <a:off x="54" y="5403089"/>
            <a:ext cx="9197622" cy="1454911"/>
            <a:chOff x="-53622" y="5423864"/>
            <a:chExt cx="9197622" cy="1454911"/>
          </a:xfrm>
        </p:grpSpPr>
        <p:pic>
          <p:nvPicPr>
            <p:cNvPr id="11" name="Picture 5" descr="Curve Green"/>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3622" y="5423864"/>
              <a:ext cx="9197622" cy="1454911"/>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 name="Content Placeholder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90943" y="6149180"/>
              <a:ext cx="808037" cy="556217"/>
            </a:xfrm>
            <a:prstGeom prst="rect">
              <a:avLst/>
            </a:prstGeom>
          </p:spPr>
        </p:pic>
        <p:pic>
          <p:nvPicPr>
            <p:cNvPr id="13" name="Picture 2" descr="BZS-logo"/>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14081" y="6149180"/>
              <a:ext cx="999138" cy="472196"/>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4" name="Picture 3" descr="APHA logo"/>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86984" y="6014775"/>
              <a:ext cx="866216" cy="864000"/>
            </a:xfrm>
            <a:prstGeom prst="rect">
              <a:avLst/>
            </a:prstGeom>
            <a:noFill/>
            <a:ln>
              <a:noFill/>
            </a:ln>
            <a:effectLst/>
            <a:extLst>
              <a:ext uri="{909E8E84-426E-40DD-AFC4-6F175D3DCCD1}">
                <a14:hiddenFill xmlns:a14="http://schemas.microsoft.com/office/drawing/2010/main">
                  <a:solidFill>
                    <a:srgbClr val="65CFE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5" name="Picture 1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656796" y="6149180"/>
              <a:ext cx="755907" cy="546535"/>
            </a:xfrm>
            <a:prstGeom prst="rect">
              <a:avLst/>
            </a:prstGeom>
          </p:spPr>
        </p:pic>
        <p:pic>
          <p:nvPicPr>
            <p:cNvPr id="16" name="Picture 15"/>
            <p:cNvPicPr/>
            <p:nvPr/>
          </p:nvPicPr>
          <p:blipFill>
            <a:blip r:embed="rId8" cstate="email">
              <a:extLst>
                <a:ext uri="{28A0092B-C50C-407E-A947-70E740481C1C}">
                  <a14:useLocalDpi xmlns:a14="http://schemas.microsoft.com/office/drawing/2010/main"/>
                </a:ext>
              </a:extLst>
            </a:blip>
            <a:srcRect/>
            <a:stretch>
              <a:fillRect/>
            </a:stretch>
          </p:blipFill>
          <p:spPr bwMode="auto">
            <a:xfrm>
              <a:off x="1711723" y="6136223"/>
              <a:ext cx="556217" cy="559492"/>
            </a:xfrm>
            <a:prstGeom prst="rect">
              <a:avLst/>
            </a:prstGeom>
            <a:noFill/>
          </p:spPr>
        </p:pic>
      </p:grpSp>
      <p:sp>
        <p:nvSpPr>
          <p:cNvPr id="19" name="TextBox 18"/>
          <p:cNvSpPr txBox="1"/>
          <p:nvPr/>
        </p:nvSpPr>
        <p:spPr>
          <a:xfrm>
            <a:off x="6149050" y="1958304"/>
            <a:ext cx="2336363" cy="3168867"/>
          </a:xfrm>
          <a:prstGeom prst="rect">
            <a:avLst/>
          </a:prstGeom>
          <a:solidFill>
            <a:srgbClr val="FFFFCC"/>
          </a:solidFill>
          <a:ln w="25400">
            <a:solidFill>
              <a:schemeClr val="tx1"/>
            </a:solidFill>
          </a:ln>
          <a:effectLst>
            <a:outerShdw blurRad="50800" dist="38100" algn="l" rotWithShape="0">
              <a:prstClr val="black">
                <a:alpha val="40000"/>
              </a:prstClr>
            </a:outerShdw>
          </a:effectLst>
        </p:spPr>
        <p:txBody>
          <a:bodyPr wrap="square" rtlCol="0">
            <a:spAutoFit/>
          </a:bodyPr>
          <a:lstStyle/>
          <a:p>
            <a:pPr algn="ctr"/>
            <a:endParaRPr lang="en-GB" sz="1000" b="1" dirty="0">
              <a:solidFill>
                <a:srgbClr val="FF0000"/>
              </a:solidFill>
            </a:endParaRPr>
          </a:p>
          <a:p>
            <a:pPr algn="ctr"/>
            <a:r>
              <a:rPr lang="en-GB" b="1" dirty="0" smtClean="0">
                <a:solidFill>
                  <a:srgbClr val="FF0000"/>
                </a:solidFill>
              </a:rPr>
              <a:t>BIOSECURITY PLAN</a:t>
            </a:r>
            <a:br>
              <a:rPr lang="en-GB" b="1" dirty="0" smtClean="0">
                <a:solidFill>
                  <a:srgbClr val="FF0000"/>
                </a:solidFill>
              </a:rPr>
            </a:br>
            <a:endParaRPr lang="en-GB" sz="1200" b="1" dirty="0" smtClean="0">
              <a:solidFill>
                <a:srgbClr val="FF0000"/>
              </a:solidFill>
            </a:endParaRPr>
          </a:p>
          <a:p>
            <a:r>
              <a:rPr lang="en-GB" sz="1200" dirty="0" smtClean="0"/>
              <a:t>----------------------------------------------------------------------------------------------------------------------------------------------------------------------------------------</a:t>
            </a:r>
          </a:p>
          <a:p>
            <a:endParaRPr lang="en-GB" sz="1200" dirty="0"/>
          </a:p>
          <a:p>
            <a:pPr marL="342900" indent="-342900">
              <a:buAutoNum type="arabicParenR"/>
            </a:pPr>
            <a:r>
              <a:rPr lang="en-GB" sz="1200" dirty="0" smtClean="0"/>
              <a:t>-----------------------</a:t>
            </a:r>
          </a:p>
          <a:p>
            <a:pPr marL="342900" indent="-342900">
              <a:buAutoNum type="arabicParenR"/>
            </a:pPr>
            <a:r>
              <a:rPr lang="en-GB" sz="1200" dirty="0" smtClean="0"/>
              <a:t>-----------------------</a:t>
            </a:r>
          </a:p>
          <a:p>
            <a:pPr marL="342900" indent="-342900">
              <a:buAutoNum type="arabicParenR"/>
            </a:pPr>
            <a:r>
              <a:rPr lang="en-GB" sz="1200" dirty="0" smtClean="0"/>
              <a:t>-----------------------</a:t>
            </a:r>
          </a:p>
          <a:p>
            <a:endParaRPr lang="en-GB" sz="1200" dirty="0" smtClean="0"/>
          </a:p>
          <a:p>
            <a:r>
              <a:rPr lang="en-GB" sz="1200" dirty="0" smtClean="0"/>
              <a:t>------------------------------------------------------------------------------------------------------------------------------------------</a:t>
            </a:r>
          </a:p>
          <a:p>
            <a:r>
              <a:rPr lang="en-GB" sz="1200" dirty="0" smtClean="0"/>
              <a:t>----------------------------------------------</a:t>
            </a:r>
          </a:p>
        </p:txBody>
      </p:sp>
      <p:sp>
        <p:nvSpPr>
          <p:cNvPr id="17" name="Content Placeholder 2">
            <a:extLst>
              <a:ext uri="{FF2B5EF4-FFF2-40B4-BE49-F238E27FC236}">
                <a16:creationId xmlns:a16="http://schemas.microsoft.com/office/drawing/2014/main" xmlns="" id="{FA0C182F-C053-498F-9BB8-4319EC3BACA4}"/>
              </a:ext>
            </a:extLst>
          </p:cNvPr>
          <p:cNvSpPr txBox="1">
            <a:spLocks noGrp="1"/>
          </p:cNvSpPr>
          <p:nvPr>
            <p:ph idx="1"/>
          </p:nvPr>
        </p:nvSpPr>
        <p:spPr>
          <a:xfrm>
            <a:off x="345057" y="1370470"/>
            <a:ext cx="5107599" cy="47449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100" dirty="0" smtClean="0">
                <a:latin typeface="Segoe UI" panose="020B0502040204020203" pitchFamily="34" charset="0"/>
                <a:ea typeface="Segoe UI" panose="020B0502040204020203" pitchFamily="34" charset="0"/>
                <a:cs typeface="Segoe UI" panose="020B0502040204020203" pitchFamily="34" charset="0"/>
              </a:rPr>
              <a:t>Chinese Mitten Crab </a:t>
            </a:r>
            <a:r>
              <a:rPr lang="de-DE" sz="1100" i="1" dirty="0" smtClean="0">
                <a:latin typeface="Segoe UI" panose="020B0502040204020203" pitchFamily="34" charset="0"/>
                <a:ea typeface="Segoe UI" panose="020B0502040204020203" pitchFamily="34" charset="0"/>
                <a:cs typeface="Segoe UI" panose="020B0502040204020203" pitchFamily="34" charset="0"/>
              </a:rPr>
              <a:t>Eriocheir sinensis</a:t>
            </a:r>
          </a:p>
          <a:p>
            <a:r>
              <a:rPr lang="pt-BR" sz="1100" dirty="0" smtClean="0">
                <a:latin typeface="Segoe UI" panose="020B0502040204020203" pitchFamily="34" charset="0"/>
                <a:ea typeface="Segoe UI" panose="020B0502040204020203" pitchFamily="34" charset="0"/>
                <a:cs typeface="Segoe UI" panose="020B0502040204020203" pitchFamily="34" charset="0"/>
              </a:rPr>
              <a:t>Slipper Limpet </a:t>
            </a:r>
            <a:r>
              <a:rPr lang="pt-BR" sz="1100" i="1" dirty="0" smtClean="0">
                <a:latin typeface="Segoe UI" panose="020B0502040204020203" pitchFamily="34" charset="0"/>
                <a:ea typeface="Segoe UI" panose="020B0502040204020203" pitchFamily="34" charset="0"/>
                <a:cs typeface="Segoe UI" panose="020B0502040204020203" pitchFamily="34" charset="0"/>
              </a:rPr>
              <a:t>Crepidula fornicata</a:t>
            </a:r>
          </a:p>
          <a:p>
            <a:r>
              <a:rPr lang="en-GB" sz="1100" dirty="0" smtClean="0">
                <a:latin typeface="Segoe UI" panose="020B0502040204020203" pitchFamily="34" charset="0"/>
                <a:ea typeface="Segoe UI" panose="020B0502040204020203" pitchFamily="34" charset="0"/>
                <a:cs typeface="Segoe UI" panose="020B0502040204020203" pitchFamily="34" charset="0"/>
              </a:rPr>
              <a:t>Giant Kelp </a:t>
            </a:r>
            <a:r>
              <a:rPr lang="en-GB" sz="1100" i="1" dirty="0" err="1" smtClean="0">
                <a:latin typeface="Segoe UI" panose="020B0502040204020203" pitchFamily="34" charset="0"/>
                <a:ea typeface="Segoe UI" panose="020B0502040204020203" pitchFamily="34" charset="0"/>
                <a:cs typeface="Segoe UI" panose="020B0502040204020203" pitchFamily="34" charset="0"/>
              </a:rPr>
              <a:t>Macrocystis</a:t>
            </a:r>
            <a:r>
              <a:rPr lang="en-GB" sz="1100" i="1" dirty="0" smtClean="0">
                <a:latin typeface="Segoe UI" panose="020B0502040204020203" pitchFamily="34" charset="0"/>
                <a:ea typeface="Segoe UI" panose="020B0502040204020203" pitchFamily="34" charset="0"/>
                <a:cs typeface="Segoe UI" panose="020B0502040204020203" pitchFamily="34" charset="0"/>
              </a:rPr>
              <a:t> </a:t>
            </a:r>
            <a:r>
              <a:rPr lang="en-GB" sz="1100" i="1" dirty="0" err="1" smtClean="0">
                <a:latin typeface="Segoe UI" panose="020B0502040204020203" pitchFamily="34" charset="0"/>
                <a:ea typeface="Segoe UI" panose="020B0502040204020203" pitchFamily="34" charset="0"/>
                <a:cs typeface="Segoe UI" panose="020B0502040204020203" pitchFamily="34" charset="0"/>
              </a:rPr>
              <a:t>angustifolia</a:t>
            </a:r>
            <a:r>
              <a:rPr lang="en-GB" sz="1100" i="1" dirty="0" smtClean="0">
                <a:latin typeface="Segoe UI" panose="020B0502040204020203" pitchFamily="34" charset="0"/>
                <a:ea typeface="Segoe UI" panose="020B0502040204020203" pitchFamily="34" charset="0"/>
                <a:cs typeface="Segoe UI" panose="020B0502040204020203" pitchFamily="34" charset="0"/>
              </a:rPr>
              <a:t> </a:t>
            </a:r>
          </a:p>
          <a:p>
            <a:r>
              <a:rPr lang="en-GB" sz="1100" dirty="0" smtClean="0">
                <a:latin typeface="Segoe UI" panose="020B0502040204020203" pitchFamily="34" charset="0"/>
                <a:ea typeface="Segoe UI" panose="020B0502040204020203" pitchFamily="34" charset="0"/>
                <a:cs typeface="Segoe UI" panose="020B0502040204020203" pitchFamily="34" charset="0"/>
              </a:rPr>
              <a:t>Giant Kelp </a:t>
            </a:r>
            <a:r>
              <a:rPr lang="en-GB" sz="1100" i="1" dirty="0" err="1" smtClean="0">
                <a:latin typeface="Segoe UI" panose="020B0502040204020203" pitchFamily="34" charset="0"/>
                <a:ea typeface="Segoe UI" panose="020B0502040204020203" pitchFamily="34" charset="0"/>
                <a:cs typeface="Segoe UI" panose="020B0502040204020203" pitchFamily="34" charset="0"/>
              </a:rPr>
              <a:t>Macrocystis</a:t>
            </a:r>
            <a:r>
              <a:rPr lang="en-GB" sz="1100" i="1" dirty="0" smtClean="0">
                <a:latin typeface="Segoe UI" panose="020B0502040204020203" pitchFamily="34" charset="0"/>
                <a:ea typeface="Segoe UI" panose="020B0502040204020203" pitchFamily="34" charset="0"/>
                <a:cs typeface="Segoe UI" panose="020B0502040204020203" pitchFamily="34" charset="0"/>
              </a:rPr>
              <a:t> </a:t>
            </a:r>
            <a:r>
              <a:rPr lang="en-GB" sz="1100" i="1" dirty="0" err="1" smtClean="0">
                <a:latin typeface="Segoe UI" panose="020B0502040204020203" pitchFamily="34" charset="0"/>
                <a:ea typeface="Segoe UI" panose="020B0502040204020203" pitchFamily="34" charset="0"/>
                <a:cs typeface="Segoe UI" panose="020B0502040204020203" pitchFamily="34" charset="0"/>
              </a:rPr>
              <a:t>integrifolia</a:t>
            </a:r>
            <a:r>
              <a:rPr lang="en-GB" sz="1100" i="1" dirty="0" smtClean="0">
                <a:latin typeface="Segoe UI" panose="020B0502040204020203" pitchFamily="34" charset="0"/>
                <a:ea typeface="Segoe UI" panose="020B0502040204020203" pitchFamily="34" charset="0"/>
                <a:cs typeface="Segoe UI" panose="020B0502040204020203" pitchFamily="34" charset="0"/>
              </a:rPr>
              <a:t> </a:t>
            </a:r>
          </a:p>
          <a:p>
            <a:r>
              <a:rPr lang="en-GB" sz="1100" dirty="0" smtClean="0">
                <a:latin typeface="Segoe UI" panose="020B0502040204020203" pitchFamily="34" charset="0"/>
                <a:ea typeface="Segoe UI" panose="020B0502040204020203" pitchFamily="34" charset="0"/>
                <a:cs typeface="Segoe UI" panose="020B0502040204020203" pitchFamily="34" charset="0"/>
              </a:rPr>
              <a:t>Giant Kelp </a:t>
            </a:r>
            <a:r>
              <a:rPr lang="en-GB" sz="1100" i="1" dirty="0" err="1" smtClean="0">
                <a:latin typeface="Segoe UI" panose="020B0502040204020203" pitchFamily="34" charset="0"/>
                <a:ea typeface="Segoe UI" panose="020B0502040204020203" pitchFamily="34" charset="0"/>
                <a:cs typeface="Segoe UI" panose="020B0502040204020203" pitchFamily="34" charset="0"/>
              </a:rPr>
              <a:t>Macrocystis</a:t>
            </a:r>
            <a:r>
              <a:rPr lang="en-GB" sz="1100" i="1" dirty="0" smtClean="0">
                <a:latin typeface="Segoe UI" panose="020B0502040204020203" pitchFamily="34" charset="0"/>
                <a:ea typeface="Segoe UI" panose="020B0502040204020203" pitchFamily="34" charset="0"/>
                <a:cs typeface="Segoe UI" panose="020B0502040204020203" pitchFamily="34" charset="0"/>
              </a:rPr>
              <a:t> </a:t>
            </a:r>
            <a:r>
              <a:rPr lang="en-GB" sz="1100" i="1" dirty="0" err="1" smtClean="0">
                <a:latin typeface="Segoe UI" panose="020B0502040204020203" pitchFamily="34" charset="0"/>
                <a:ea typeface="Segoe UI" panose="020B0502040204020203" pitchFamily="34" charset="0"/>
                <a:cs typeface="Segoe UI" panose="020B0502040204020203" pitchFamily="34" charset="0"/>
              </a:rPr>
              <a:t>laevis</a:t>
            </a:r>
            <a:r>
              <a:rPr lang="en-GB" sz="1100" i="1" dirty="0" smtClean="0">
                <a:latin typeface="Segoe UI" panose="020B0502040204020203" pitchFamily="34" charset="0"/>
                <a:ea typeface="Segoe UI" panose="020B0502040204020203" pitchFamily="34" charset="0"/>
                <a:cs typeface="Segoe UI" panose="020B0502040204020203" pitchFamily="34" charset="0"/>
              </a:rPr>
              <a:t> </a:t>
            </a:r>
          </a:p>
          <a:p>
            <a:r>
              <a:rPr lang="en-GB" sz="1100" dirty="0" smtClean="0">
                <a:latin typeface="Segoe UI" panose="020B0502040204020203" pitchFamily="34" charset="0"/>
                <a:ea typeface="Segoe UI" panose="020B0502040204020203" pitchFamily="34" charset="0"/>
                <a:cs typeface="Segoe UI" panose="020B0502040204020203" pitchFamily="34" charset="0"/>
              </a:rPr>
              <a:t>Giant Kelp </a:t>
            </a:r>
            <a:r>
              <a:rPr lang="en-GB" sz="1100" i="1" dirty="0" err="1" smtClean="0">
                <a:latin typeface="Segoe UI" panose="020B0502040204020203" pitchFamily="34" charset="0"/>
                <a:ea typeface="Segoe UI" panose="020B0502040204020203" pitchFamily="34" charset="0"/>
                <a:cs typeface="Segoe UI" panose="020B0502040204020203" pitchFamily="34" charset="0"/>
              </a:rPr>
              <a:t>Macrocystis</a:t>
            </a:r>
            <a:r>
              <a:rPr lang="en-GB" sz="1100" i="1" dirty="0" smtClean="0">
                <a:latin typeface="Segoe UI" panose="020B0502040204020203" pitchFamily="34" charset="0"/>
                <a:ea typeface="Segoe UI" panose="020B0502040204020203" pitchFamily="34" charset="0"/>
                <a:cs typeface="Segoe UI" panose="020B0502040204020203" pitchFamily="34" charset="0"/>
              </a:rPr>
              <a:t> </a:t>
            </a:r>
            <a:r>
              <a:rPr lang="en-GB" sz="1100" i="1" dirty="0" err="1" smtClean="0">
                <a:latin typeface="Segoe UI" panose="020B0502040204020203" pitchFamily="34" charset="0"/>
                <a:ea typeface="Segoe UI" panose="020B0502040204020203" pitchFamily="34" charset="0"/>
                <a:cs typeface="Segoe UI" panose="020B0502040204020203" pitchFamily="34" charset="0"/>
              </a:rPr>
              <a:t>pyrifera</a:t>
            </a:r>
            <a:r>
              <a:rPr lang="en-GB" sz="1100" i="1" dirty="0" smtClean="0">
                <a:latin typeface="Segoe UI" panose="020B0502040204020203" pitchFamily="34" charset="0"/>
                <a:ea typeface="Segoe UI" panose="020B0502040204020203" pitchFamily="34" charset="0"/>
                <a:cs typeface="Segoe UI" panose="020B0502040204020203" pitchFamily="34" charset="0"/>
              </a:rPr>
              <a:t> </a:t>
            </a:r>
          </a:p>
          <a:p>
            <a:r>
              <a:rPr lang="en-GB" sz="1100" dirty="0" smtClean="0">
                <a:latin typeface="Segoe UI" panose="020B0502040204020203" pitchFamily="34" charset="0"/>
                <a:ea typeface="Segoe UI" panose="020B0502040204020203" pitchFamily="34" charset="0"/>
                <a:cs typeface="Segoe UI" panose="020B0502040204020203" pitchFamily="34" charset="0"/>
              </a:rPr>
              <a:t>Japanese Kelp </a:t>
            </a:r>
            <a:r>
              <a:rPr lang="en-GB" sz="1100" i="1" dirty="0" err="1" smtClean="0">
                <a:latin typeface="Segoe UI" panose="020B0502040204020203" pitchFamily="34" charset="0"/>
                <a:ea typeface="Segoe UI" panose="020B0502040204020203" pitchFamily="34" charset="0"/>
                <a:cs typeface="Segoe UI" panose="020B0502040204020203" pitchFamily="34" charset="0"/>
              </a:rPr>
              <a:t>Laminaria</a:t>
            </a:r>
            <a:r>
              <a:rPr lang="en-GB" sz="1100" i="1" dirty="0" smtClean="0">
                <a:latin typeface="Segoe UI" panose="020B0502040204020203" pitchFamily="34" charset="0"/>
                <a:ea typeface="Segoe UI" panose="020B0502040204020203" pitchFamily="34" charset="0"/>
                <a:cs typeface="Segoe UI" panose="020B0502040204020203" pitchFamily="34" charset="0"/>
              </a:rPr>
              <a:t> japonica</a:t>
            </a:r>
          </a:p>
          <a:p>
            <a:r>
              <a:rPr lang="en-GB" sz="1100" dirty="0" smtClean="0">
                <a:latin typeface="Segoe UI" panose="020B0502040204020203" pitchFamily="34" charset="0"/>
                <a:ea typeface="Segoe UI" panose="020B0502040204020203" pitchFamily="34" charset="0"/>
                <a:cs typeface="Segoe UI" panose="020B0502040204020203" pitchFamily="34" charset="0"/>
              </a:rPr>
              <a:t>Green </a:t>
            </a:r>
            <a:r>
              <a:rPr lang="en-GB" sz="1100" dirty="0" err="1" smtClean="0">
                <a:latin typeface="Segoe UI" panose="020B0502040204020203" pitchFamily="34" charset="0"/>
                <a:ea typeface="Segoe UI" panose="020B0502040204020203" pitchFamily="34" charset="0"/>
                <a:cs typeface="Segoe UI" panose="020B0502040204020203" pitchFamily="34" charset="0"/>
              </a:rPr>
              <a:t>Seafingers</a:t>
            </a:r>
            <a:r>
              <a:rPr lang="en-GB" sz="1100" dirty="0" smtClean="0">
                <a:latin typeface="Segoe UI" panose="020B0502040204020203" pitchFamily="34" charset="0"/>
                <a:ea typeface="Segoe UI" panose="020B0502040204020203" pitchFamily="34" charset="0"/>
                <a:cs typeface="Segoe UI" panose="020B0502040204020203" pitchFamily="34" charset="0"/>
              </a:rPr>
              <a:t> </a:t>
            </a:r>
            <a:r>
              <a:rPr lang="en-GB" sz="1100" i="1" dirty="0" err="1" smtClean="0">
                <a:latin typeface="Segoe UI" panose="020B0502040204020203" pitchFamily="34" charset="0"/>
                <a:ea typeface="Segoe UI" panose="020B0502040204020203" pitchFamily="34" charset="0"/>
                <a:cs typeface="Segoe UI" panose="020B0502040204020203" pitchFamily="34" charset="0"/>
              </a:rPr>
              <a:t>Codium</a:t>
            </a:r>
            <a:r>
              <a:rPr lang="en-GB" sz="1100" i="1" dirty="0" smtClean="0">
                <a:latin typeface="Segoe UI" panose="020B0502040204020203" pitchFamily="34" charset="0"/>
                <a:ea typeface="Segoe UI" panose="020B0502040204020203" pitchFamily="34" charset="0"/>
                <a:cs typeface="Segoe UI" panose="020B0502040204020203" pitchFamily="34" charset="0"/>
              </a:rPr>
              <a:t> fragile</a:t>
            </a:r>
          </a:p>
          <a:p>
            <a:r>
              <a:rPr lang="en-GB" sz="1100" dirty="0" smtClean="0">
                <a:latin typeface="Segoe UI" panose="020B0502040204020203" pitchFamily="34" charset="0"/>
                <a:ea typeface="Segoe UI" panose="020B0502040204020203" pitchFamily="34" charset="0"/>
                <a:cs typeface="Segoe UI" panose="020B0502040204020203" pitchFamily="34" charset="0"/>
              </a:rPr>
              <a:t>Green </a:t>
            </a:r>
            <a:r>
              <a:rPr lang="en-GB" sz="1100" dirty="0" err="1" smtClean="0">
                <a:latin typeface="Segoe UI" panose="020B0502040204020203" pitchFamily="34" charset="0"/>
                <a:ea typeface="Segoe UI" panose="020B0502040204020203" pitchFamily="34" charset="0"/>
                <a:cs typeface="Segoe UI" panose="020B0502040204020203" pitchFamily="34" charset="0"/>
              </a:rPr>
              <a:t>Seafingers</a:t>
            </a:r>
            <a:r>
              <a:rPr lang="en-GB" sz="1100" dirty="0" smtClean="0">
                <a:latin typeface="Segoe UI" panose="020B0502040204020203" pitchFamily="34" charset="0"/>
                <a:ea typeface="Segoe UI" panose="020B0502040204020203" pitchFamily="34" charset="0"/>
                <a:cs typeface="Segoe UI" panose="020B0502040204020203" pitchFamily="34" charset="0"/>
              </a:rPr>
              <a:t> </a:t>
            </a:r>
            <a:r>
              <a:rPr lang="en-GB" sz="1100" i="1" dirty="0" err="1" smtClean="0">
                <a:latin typeface="Segoe UI" panose="020B0502040204020203" pitchFamily="34" charset="0"/>
                <a:ea typeface="Segoe UI" panose="020B0502040204020203" pitchFamily="34" charset="0"/>
                <a:cs typeface="Segoe UI" panose="020B0502040204020203" pitchFamily="34" charset="0"/>
              </a:rPr>
              <a:t>Codium</a:t>
            </a:r>
            <a:r>
              <a:rPr lang="en-GB" sz="1100" i="1" dirty="0" smtClean="0">
                <a:latin typeface="Segoe UI" panose="020B0502040204020203" pitchFamily="34" charset="0"/>
                <a:ea typeface="Segoe UI" panose="020B0502040204020203" pitchFamily="34" charset="0"/>
                <a:cs typeface="Segoe UI" panose="020B0502040204020203" pitchFamily="34" charset="0"/>
              </a:rPr>
              <a:t> fragile </a:t>
            </a:r>
            <a:r>
              <a:rPr lang="en-GB" sz="1100" i="1" dirty="0" err="1" smtClean="0">
                <a:latin typeface="Segoe UI" panose="020B0502040204020203" pitchFamily="34" charset="0"/>
                <a:ea typeface="Segoe UI" panose="020B0502040204020203" pitchFamily="34" charset="0"/>
                <a:cs typeface="Segoe UI" panose="020B0502040204020203" pitchFamily="34" charset="0"/>
              </a:rPr>
              <a:t>tomentosoides</a:t>
            </a:r>
            <a:endParaRPr lang="en-GB" sz="1100" i="1" dirty="0" smtClean="0">
              <a:latin typeface="Segoe UI" panose="020B0502040204020203" pitchFamily="34" charset="0"/>
              <a:ea typeface="Segoe UI" panose="020B0502040204020203" pitchFamily="34" charset="0"/>
              <a:cs typeface="Segoe UI" panose="020B0502040204020203" pitchFamily="34" charset="0"/>
            </a:endParaRPr>
          </a:p>
          <a:p>
            <a:r>
              <a:rPr lang="en-GB" sz="1100" dirty="0" smtClean="0">
                <a:latin typeface="Segoe UI" panose="020B0502040204020203" pitchFamily="34" charset="0"/>
                <a:ea typeface="Segoe UI" panose="020B0502040204020203" pitchFamily="34" charset="0"/>
                <a:cs typeface="Segoe UI" panose="020B0502040204020203" pitchFamily="34" charset="0"/>
              </a:rPr>
              <a:t>Californian Red Seaweed </a:t>
            </a:r>
            <a:r>
              <a:rPr lang="en-GB" sz="1100" i="1" dirty="0" err="1" smtClean="0">
                <a:latin typeface="Segoe UI" panose="020B0502040204020203" pitchFamily="34" charset="0"/>
                <a:ea typeface="Segoe UI" panose="020B0502040204020203" pitchFamily="34" charset="0"/>
                <a:cs typeface="Segoe UI" panose="020B0502040204020203" pitchFamily="34" charset="0"/>
              </a:rPr>
              <a:t>Pikea</a:t>
            </a:r>
            <a:r>
              <a:rPr lang="en-GB" sz="1100" i="1" dirty="0" smtClean="0">
                <a:latin typeface="Segoe UI" panose="020B0502040204020203" pitchFamily="34" charset="0"/>
                <a:ea typeface="Segoe UI" panose="020B0502040204020203" pitchFamily="34" charset="0"/>
                <a:cs typeface="Segoe UI" panose="020B0502040204020203" pitchFamily="34" charset="0"/>
              </a:rPr>
              <a:t> </a:t>
            </a:r>
            <a:r>
              <a:rPr lang="en-GB" sz="1100" i="1" dirty="0" err="1" smtClean="0">
                <a:latin typeface="Segoe UI" panose="020B0502040204020203" pitchFamily="34" charset="0"/>
                <a:ea typeface="Segoe UI" panose="020B0502040204020203" pitchFamily="34" charset="0"/>
                <a:cs typeface="Segoe UI" panose="020B0502040204020203" pitchFamily="34" charset="0"/>
              </a:rPr>
              <a:t>californica</a:t>
            </a:r>
            <a:endParaRPr lang="en-GB" sz="1100" i="1" dirty="0" smtClean="0">
              <a:latin typeface="Segoe UI" panose="020B0502040204020203" pitchFamily="34" charset="0"/>
              <a:ea typeface="Segoe UI" panose="020B0502040204020203" pitchFamily="34" charset="0"/>
              <a:cs typeface="Segoe UI" panose="020B0502040204020203" pitchFamily="34" charset="0"/>
            </a:endParaRPr>
          </a:p>
          <a:p>
            <a:r>
              <a:rPr lang="en-GB" sz="1100" dirty="0" smtClean="0">
                <a:latin typeface="Segoe UI" panose="020B0502040204020203" pitchFamily="34" charset="0"/>
                <a:ea typeface="Segoe UI" panose="020B0502040204020203" pitchFamily="34" charset="0"/>
                <a:cs typeface="Segoe UI" panose="020B0502040204020203" pitchFamily="34" charset="0"/>
              </a:rPr>
              <a:t>Hooked Asparagus Seaweed </a:t>
            </a:r>
            <a:r>
              <a:rPr lang="en-GB" sz="1100" i="1" dirty="0" err="1" smtClean="0">
                <a:latin typeface="Segoe UI" panose="020B0502040204020203" pitchFamily="34" charset="0"/>
                <a:ea typeface="Segoe UI" panose="020B0502040204020203" pitchFamily="34" charset="0"/>
                <a:cs typeface="Segoe UI" panose="020B0502040204020203" pitchFamily="34" charset="0"/>
              </a:rPr>
              <a:t>Asparagopsis</a:t>
            </a:r>
            <a:r>
              <a:rPr lang="en-GB" sz="1100" i="1" dirty="0" smtClean="0">
                <a:latin typeface="Segoe UI" panose="020B0502040204020203" pitchFamily="34" charset="0"/>
                <a:ea typeface="Segoe UI" panose="020B0502040204020203" pitchFamily="34" charset="0"/>
                <a:cs typeface="Segoe UI" panose="020B0502040204020203" pitchFamily="34" charset="0"/>
              </a:rPr>
              <a:t> </a:t>
            </a:r>
            <a:r>
              <a:rPr lang="en-GB" sz="1100" i="1" dirty="0" err="1" smtClean="0">
                <a:latin typeface="Segoe UI" panose="020B0502040204020203" pitchFamily="34" charset="0"/>
                <a:ea typeface="Segoe UI" panose="020B0502040204020203" pitchFamily="34" charset="0"/>
                <a:cs typeface="Segoe UI" panose="020B0502040204020203" pitchFamily="34" charset="0"/>
              </a:rPr>
              <a:t>armata</a:t>
            </a:r>
            <a:endParaRPr lang="en-GB" sz="1100" i="1" dirty="0" smtClean="0">
              <a:latin typeface="Segoe UI" panose="020B0502040204020203" pitchFamily="34" charset="0"/>
              <a:ea typeface="Segoe UI" panose="020B0502040204020203" pitchFamily="34" charset="0"/>
              <a:cs typeface="Segoe UI" panose="020B0502040204020203" pitchFamily="34" charset="0"/>
            </a:endParaRPr>
          </a:p>
          <a:p>
            <a:r>
              <a:rPr lang="en-GB" sz="1100" dirty="0" smtClean="0">
                <a:latin typeface="Segoe UI" panose="020B0502040204020203" pitchFamily="34" charset="0"/>
                <a:ea typeface="Segoe UI" panose="020B0502040204020203" pitchFamily="34" charset="0"/>
                <a:cs typeface="Segoe UI" panose="020B0502040204020203" pitchFamily="34" charset="0"/>
              </a:rPr>
              <a:t>Japanese Seaweed </a:t>
            </a:r>
            <a:r>
              <a:rPr lang="en-GB" sz="1100" i="1" dirty="0" err="1" smtClean="0">
                <a:latin typeface="Segoe UI" panose="020B0502040204020203" pitchFamily="34" charset="0"/>
                <a:ea typeface="Segoe UI" panose="020B0502040204020203" pitchFamily="34" charset="0"/>
                <a:cs typeface="Segoe UI" panose="020B0502040204020203" pitchFamily="34" charset="0"/>
              </a:rPr>
              <a:t>Sargassum</a:t>
            </a:r>
            <a:r>
              <a:rPr lang="en-GB" sz="1100" i="1" dirty="0" smtClean="0">
                <a:latin typeface="Segoe UI" panose="020B0502040204020203" pitchFamily="34" charset="0"/>
                <a:ea typeface="Segoe UI" panose="020B0502040204020203" pitchFamily="34" charset="0"/>
                <a:cs typeface="Segoe UI" panose="020B0502040204020203" pitchFamily="34" charset="0"/>
              </a:rPr>
              <a:t> </a:t>
            </a:r>
            <a:r>
              <a:rPr lang="en-GB" sz="1100" i="1" dirty="0" err="1" smtClean="0">
                <a:latin typeface="Segoe UI" panose="020B0502040204020203" pitchFamily="34" charset="0"/>
                <a:ea typeface="Segoe UI" panose="020B0502040204020203" pitchFamily="34" charset="0"/>
                <a:cs typeface="Segoe UI" panose="020B0502040204020203" pitchFamily="34" charset="0"/>
              </a:rPr>
              <a:t>muticum</a:t>
            </a:r>
            <a:endParaRPr lang="en-GB" sz="1100" i="1" dirty="0" smtClean="0">
              <a:latin typeface="Segoe UI" panose="020B0502040204020203" pitchFamily="34" charset="0"/>
              <a:ea typeface="Segoe UI" panose="020B0502040204020203" pitchFamily="34" charset="0"/>
              <a:cs typeface="Segoe UI" panose="020B0502040204020203" pitchFamily="34" charset="0"/>
            </a:endParaRPr>
          </a:p>
          <a:p>
            <a:r>
              <a:rPr lang="en-GB" sz="1100" dirty="0" smtClean="0">
                <a:latin typeface="Segoe UI" panose="020B0502040204020203" pitchFamily="34" charset="0"/>
                <a:ea typeface="Segoe UI" panose="020B0502040204020203" pitchFamily="34" charset="0"/>
                <a:cs typeface="Segoe UI" panose="020B0502040204020203" pitchFamily="34" charset="0"/>
              </a:rPr>
              <a:t>Laver Seaweeds (except native </a:t>
            </a:r>
            <a:r>
              <a:rPr lang="en-GB" sz="1100" i="1" dirty="0" err="1" smtClean="0">
                <a:latin typeface="Segoe UI" panose="020B0502040204020203" pitchFamily="34" charset="0"/>
                <a:ea typeface="Segoe UI" panose="020B0502040204020203" pitchFamily="34" charset="0"/>
                <a:cs typeface="Segoe UI" panose="020B0502040204020203" pitchFamily="34" charset="0"/>
              </a:rPr>
              <a:t>Porphyra</a:t>
            </a:r>
            <a:r>
              <a:rPr lang="en-GB" sz="1100" i="1" dirty="0" smtClean="0">
                <a:latin typeface="Segoe UI" panose="020B0502040204020203" pitchFamily="34" charset="0"/>
                <a:ea typeface="Segoe UI" panose="020B0502040204020203" pitchFamily="34" charset="0"/>
                <a:cs typeface="Segoe UI" panose="020B0502040204020203" pitchFamily="34" charset="0"/>
              </a:rPr>
              <a:t> </a:t>
            </a:r>
            <a:r>
              <a:rPr lang="en-GB" sz="1100" dirty="0" smtClean="0">
                <a:latin typeface="Segoe UI" panose="020B0502040204020203" pitchFamily="34" charset="0"/>
                <a:ea typeface="Segoe UI" panose="020B0502040204020203" pitchFamily="34" charset="0"/>
                <a:cs typeface="Segoe UI" panose="020B0502040204020203" pitchFamily="34" charset="0"/>
              </a:rPr>
              <a:t>species</a:t>
            </a:r>
            <a:r>
              <a:rPr lang="en-GB" sz="1100" i="1" dirty="0" smtClean="0">
                <a:latin typeface="Segoe UI" panose="020B0502040204020203" pitchFamily="34" charset="0"/>
                <a:ea typeface="Segoe UI" panose="020B0502040204020203" pitchFamily="34" charset="0"/>
                <a:cs typeface="Segoe UI" panose="020B0502040204020203" pitchFamily="34" charset="0"/>
              </a:rPr>
              <a:t> P</a:t>
            </a:r>
            <a:r>
              <a:rPr lang="en-GB" sz="1100" dirty="0" smtClean="0">
                <a:latin typeface="Segoe UI" panose="020B0502040204020203" pitchFamily="34" charset="0"/>
                <a:ea typeface="Segoe UI" panose="020B0502040204020203" pitchFamily="34" charset="0"/>
                <a:cs typeface="Segoe UI" panose="020B0502040204020203" pitchFamily="34" charset="0"/>
              </a:rPr>
              <a:t>. </a:t>
            </a:r>
            <a:r>
              <a:rPr lang="en-GB" sz="1100" i="1" dirty="0" err="1" smtClean="0">
                <a:latin typeface="Segoe UI" panose="020B0502040204020203" pitchFamily="34" charset="0"/>
                <a:ea typeface="Segoe UI" panose="020B0502040204020203" pitchFamily="34" charset="0"/>
                <a:cs typeface="Segoe UI" panose="020B0502040204020203" pitchFamily="34" charset="0"/>
              </a:rPr>
              <a:t>amethystea</a:t>
            </a:r>
            <a:r>
              <a:rPr lang="en-GB" sz="1100" dirty="0" smtClean="0">
                <a:latin typeface="Segoe UI" panose="020B0502040204020203" pitchFamily="34" charset="0"/>
                <a:ea typeface="Segoe UI" panose="020B0502040204020203" pitchFamily="34" charset="0"/>
                <a:cs typeface="Segoe UI" panose="020B0502040204020203" pitchFamily="34" charset="0"/>
              </a:rPr>
              <a:t>, </a:t>
            </a:r>
            <a:r>
              <a:rPr lang="en-GB" sz="1100" i="1" dirty="0" smtClean="0">
                <a:latin typeface="Segoe UI" panose="020B0502040204020203" pitchFamily="34" charset="0"/>
                <a:ea typeface="Segoe UI" panose="020B0502040204020203" pitchFamily="34" charset="0"/>
                <a:cs typeface="Segoe UI" panose="020B0502040204020203" pitchFamily="34" charset="0"/>
              </a:rPr>
              <a:t>P. leucosticte </a:t>
            </a:r>
            <a:r>
              <a:rPr lang="en-GB" sz="1100" dirty="0" smtClean="0">
                <a:latin typeface="Segoe UI" panose="020B0502040204020203" pitchFamily="34" charset="0"/>
                <a:ea typeface="Segoe UI" panose="020B0502040204020203" pitchFamily="34" charset="0"/>
                <a:cs typeface="Segoe UI" panose="020B0502040204020203" pitchFamily="34" charset="0"/>
              </a:rPr>
              <a:t>, </a:t>
            </a:r>
            <a:r>
              <a:rPr lang="en-GB" sz="1100" i="1" dirty="0" smtClean="0">
                <a:latin typeface="Segoe UI" panose="020B0502040204020203" pitchFamily="34" charset="0"/>
                <a:ea typeface="Segoe UI" panose="020B0502040204020203" pitchFamily="34" charset="0"/>
                <a:cs typeface="Segoe UI" panose="020B0502040204020203" pitchFamily="34" charset="0"/>
              </a:rPr>
              <a:t>P. </a:t>
            </a:r>
            <a:r>
              <a:rPr lang="en-GB" sz="1100" i="1" dirty="0" err="1" smtClean="0">
                <a:latin typeface="Segoe UI" panose="020B0502040204020203" pitchFamily="34" charset="0"/>
                <a:ea typeface="Segoe UI" panose="020B0502040204020203" pitchFamily="34" charset="0"/>
                <a:cs typeface="Segoe UI" panose="020B0502040204020203" pitchFamily="34" charset="0"/>
              </a:rPr>
              <a:t>linearis</a:t>
            </a:r>
            <a:r>
              <a:rPr lang="en-GB" sz="1100" i="1" dirty="0" smtClean="0">
                <a:latin typeface="Segoe UI" panose="020B0502040204020203" pitchFamily="34" charset="0"/>
                <a:ea typeface="Segoe UI" panose="020B0502040204020203" pitchFamily="34" charset="0"/>
                <a:cs typeface="Segoe UI" panose="020B0502040204020203" pitchFamily="34" charset="0"/>
              </a:rPr>
              <a:t> </a:t>
            </a:r>
            <a:r>
              <a:rPr lang="en-GB" sz="1100" dirty="0" smtClean="0">
                <a:latin typeface="Segoe UI" panose="020B0502040204020203" pitchFamily="34" charset="0"/>
                <a:ea typeface="Segoe UI" panose="020B0502040204020203" pitchFamily="34" charset="0"/>
                <a:cs typeface="Segoe UI" panose="020B0502040204020203" pitchFamily="34" charset="0"/>
              </a:rPr>
              <a:t>, </a:t>
            </a:r>
            <a:r>
              <a:rPr lang="en-GB" sz="1100" i="1" dirty="0" smtClean="0">
                <a:latin typeface="Segoe UI" panose="020B0502040204020203" pitchFamily="34" charset="0"/>
                <a:ea typeface="Segoe UI" panose="020B0502040204020203" pitchFamily="34" charset="0"/>
                <a:cs typeface="Segoe UI" panose="020B0502040204020203" pitchFamily="34" charset="0"/>
              </a:rPr>
              <a:t>P. </a:t>
            </a:r>
            <a:r>
              <a:rPr lang="en-GB" sz="1100" i="1" dirty="0" err="1" smtClean="0">
                <a:latin typeface="Segoe UI" panose="020B0502040204020203" pitchFamily="34" charset="0"/>
                <a:ea typeface="Segoe UI" panose="020B0502040204020203" pitchFamily="34" charset="0"/>
                <a:cs typeface="Segoe UI" panose="020B0502040204020203" pitchFamily="34" charset="0"/>
              </a:rPr>
              <a:t>miniata</a:t>
            </a:r>
            <a:r>
              <a:rPr lang="en-GB" sz="1100" i="1" dirty="0" smtClean="0">
                <a:latin typeface="Segoe UI" panose="020B0502040204020203" pitchFamily="34" charset="0"/>
                <a:ea typeface="Segoe UI" panose="020B0502040204020203" pitchFamily="34" charset="0"/>
                <a:cs typeface="Segoe UI" panose="020B0502040204020203" pitchFamily="34" charset="0"/>
              </a:rPr>
              <a:t> </a:t>
            </a:r>
            <a:r>
              <a:rPr lang="en-GB" sz="1100" dirty="0" smtClean="0">
                <a:latin typeface="Segoe UI" panose="020B0502040204020203" pitchFamily="34" charset="0"/>
                <a:ea typeface="Segoe UI" panose="020B0502040204020203" pitchFamily="34" charset="0"/>
                <a:cs typeface="Segoe UI" panose="020B0502040204020203" pitchFamily="34" charset="0"/>
              </a:rPr>
              <a:t>, </a:t>
            </a:r>
            <a:r>
              <a:rPr lang="en-GB" sz="1100" i="1" dirty="0" smtClean="0">
                <a:latin typeface="Segoe UI" panose="020B0502040204020203" pitchFamily="34" charset="0"/>
                <a:ea typeface="Segoe UI" panose="020B0502040204020203" pitchFamily="34" charset="0"/>
                <a:cs typeface="Segoe UI" panose="020B0502040204020203" pitchFamily="34" charset="0"/>
              </a:rPr>
              <a:t>P. </a:t>
            </a:r>
            <a:r>
              <a:rPr lang="en-GB" sz="1100" i="1" dirty="0" err="1" smtClean="0">
                <a:latin typeface="Segoe UI" panose="020B0502040204020203" pitchFamily="34" charset="0"/>
                <a:ea typeface="Segoe UI" panose="020B0502040204020203" pitchFamily="34" charset="0"/>
                <a:cs typeface="Segoe UI" panose="020B0502040204020203" pitchFamily="34" charset="0"/>
              </a:rPr>
              <a:t>purpurea</a:t>
            </a:r>
            <a:r>
              <a:rPr lang="en-GB" sz="1100" i="1" dirty="0" smtClean="0">
                <a:latin typeface="Segoe UI" panose="020B0502040204020203" pitchFamily="34" charset="0"/>
                <a:ea typeface="Segoe UI" panose="020B0502040204020203" pitchFamily="34" charset="0"/>
                <a:cs typeface="Segoe UI" panose="020B0502040204020203" pitchFamily="34" charset="0"/>
              </a:rPr>
              <a:t> </a:t>
            </a:r>
            <a:r>
              <a:rPr lang="en-GB" sz="1100" dirty="0" smtClean="0">
                <a:latin typeface="Segoe UI" panose="020B0502040204020203" pitchFamily="34" charset="0"/>
                <a:ea typeface="Segoe UI" panose="020B0502040204020203" pitchFamily="34" charset="0"/>
                <a:cs typeface="Segoe UI" panose="020B0502040204020203" pitchFamily="34" charset="0"/>
              </a:rPr>
              <a:t>&amp; </a:t>
            </a:r>
            <a:r>
              <a:rPr lang="en-GB" sz="1100" i="1" dirty="0" smtClean="0">
                <a:latin typeface="Segoe UI" panose="020B0502040204020203" pitchFamily="34" charset="0"/>
                <a:ea typeface="Segoe UI" panose="020B0502040204020203" pitchFamily="34" charset="0"/>
                <a:cs typeface="Segoe UI" panose="020B0502040204020203" pitchFamily="34" charset="0"/>
              </a:rPr>
              <a:t>P. </a:t>
            </a:r>
            <a:r>
              <a:rPr lang="en-GB" sz="1100" i="1" dirty="0" err="1" smtClean="0">
                <a:latin typeface="Segoe UI" panose="020B0502040204020203" pitchFamily="34" charset="0"/>
                <a:ea typeface="Segoe UI" panose="020B0502040204020203" pitchFamily="34" charset="0"/>
                <a:cs typeface="Segoe UI" panose="020B0502040204020203" pitchFamily="34" charset="0"/>
              </a:rPr>
              <a:t>umbilicalis</a:t>
            </a:r>
            <a:r>
              <a:rPr lang="en-GB" sz="1100" dirty="0" smtClean="0">
                <a:latin typeface="Segoe UI" panose="020B0502040204020203" pitchFamily="34" charset="0"/>
                <a:ea typeface="Segoe UI" panose="020B0502040204020203" pitchFamily="34" charset="0"/>
                <a:cs typeface="Segoe UI" panose="020B0502040204020203" pitchFamily="34" charset="0"/>
              </a:rPr>
              <a:t>)</a:t>
            </a:r>
          </a:p>
          <a:p>
            <a:r>
              <a:rPr lang="en-GB" sz="1100" dirty="0" err="1" smtClean="0">
                <a:latin typeface="Segoe UI" panose="020B0502040204020203" pitchFamily="34" charset="0"/>
                <a:ea typeface="Segoe UI" panose="020B0502040204020203" pitchFamily="34" charset="0"/>
                <a:cs typeface="Segoe UI" panose="020B0502040204020203" pitchFamily="34" charset="0"/>
              </a:rPr>
              <a:t>Wakame</a:t>
            </a:r>
            <a:r>
              <a:rPr lang="en-GB" sz="1100" dirty="0" smtClean="0">
                <a:latin typeface="Segoe UI" panose="020B0502040204020203" pitchFamily="34" charset="0"/>
                <a:ea typeface="Segoe UI" panose="020B0502040204020203" pitchFamily="34" charset="0"/>
                <a:cs typeface="Segoe UI" panose="020B0502040204020203" pitchFamily="34" charset="0"/>
              </a:rPr>
              <a:t> </a:t>
            </a:r>
            <a:r>
              <a:rPr lang="en-GB" sz="1100" i="1" dirty="0" err="1" smtClean="0">
                <a:latin typeface="Segoe UI" panose="020B0502040204020203" pitchFamily="34" charset="0"/>
                <a:ea typeface="Segoe UI" panose="020B0502040204020203" pitchFamily="34" charset="0"/>
                <a:cs typeface="Segoe UI" panose="020B0502040204020203" pitchFamily="34" charset="0"/>
              </a:rPr>
              <a:t>Undaria</a:t>
            </a:r>
            <a:r>
              <a:rPr lang="en-GB" sz="1100" i="1" dirty="0" smtClean="0">
                <a:latin typeface="Segoe UI" panose="020B0502040204020203" pitchFamily="34" charset="0"/>
                <a:ea typeface="Segoe UI" panose="020B0502040204020203" pitchFamily="34" charset="0"/>
                <a:cs typeface="Segoe UI" panose="020B0502040204020203" pitchFamily="34" charset="0"/>
              </a:rPr>
              <a:t> </a:t>
            </a:r>
            <a:r>
              <a:rPr lang="en-GB" sz="1100" i="1" dirty="0" err="1" smtClean="0">
                <a:latin typeface="Segoe UI" panose="020B0502040204020203" pitchFamily="34" charset="0"/>
                <a:ea typeface="Segoe UI" panose="020B0502040204020203" pitchFamily="34" charset="0"/>
                <a:cs typeface="Segoe UI" panose="020B0502040204020203" pitchFamily="34" charset="0"/>
              </a:rPr>
              <a:t>pinnatifida</a:t>
            </a:r>
            <a:r>
              <a:rPr lang="en-GB" sz="1100" i="1" dirty="0" smtClean="0">
                <a:latin typeface="Segoe UI" panose="020B0502040204020203" pitchFamily="34" charset="0"/>
                <a:ea typeface="Segoe UI" panose="020B0502040204020203" pitchFamily="34" charset="0"/>
                <a:cs typeface="Segoe UI" panose="020B0502040204020203" pitchFamily="34" charset="0"/>
              </a:rPr>
              <a:t> </a:t>
            </a:r>
            <a:endParaRPr lang="en-GB" sz="1100" i="1"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145344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670</TotalTime>
  <Words>3891</Words>
  <Application>Microsoft Office PowerPoint</Application>
  <PresentationFormat>On-screen Show (4:3)</PresentationFormat>
  <Paragraphs>300</Paragraphs>
  <Slides>31</Slides>
  <Notes>27</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Segoe UI</vt:lpstr>
      <vt:lpstr>Times New Roman</vt:lpstr>
      <vt:lpstr>Office Theme</vt:lpstr>
      <vt:lpstr>PowerPoint Presentation</vt:lpstr>
      <vt:lpstr>Marine Invasive Non-Native Species </vt:lpstr>
      <vt:lpstr>PowerPoint Presentation</vt:lpstr>
      <vt:lpstr>PowerPoint Presentation</vt:lpstr>
      <vt:lpstr>Ever  Increasing  Invasives</vt:lpstr>
      <vt:lpstr>Economic Impact</vt:lpstr>
      <vt:lpstr>PowerPoint Presentation</vt:lpstr>
      <vt:lpstr>Complex Regulation</vt:lpstr>
      <vt:lpstr>Schedule 9</vt:lpstr>
      <vt:lpstr>Drivers for Change</vt:lpstr>
      <vt:lpstr>PowerPoint Presentation</vt:lpstr>
      <vt:lpstr>Check, Clean, Dry</vt:lpstr>
      <vt:lpstr>Remove unused items</vt:lpstr>
      <vt:lpstr>Dry what you can, when you can</vt:lpstr>
      <vt:lpstr>Make the best use of  freshwater coming onto the site</vt:lpstr>
      <vt:lpstr>Raise Awareness</vt:lpstr>
      <vt:lpstr>Biosecurity Planning – the next logical step</vt:lpstr>
      <vt:lpstr>Section 1 - Introduction</vt:lpstr>
      <vt:lpstr>Section 2 – Scene Setting</vt:lpstr>
      <vt:lpstr>Section 3 – Environmental Information</vt:lpstr>
      <vt:lpstr>Section 4 – Use of the Area</vt:lpstr>
      <vt:lpstr>Section 5 – Biosecurity Actions</vt:lpstr>
      <vt:lpstr>Section 5 – Biosecurity Actions</vt:lpstr>
      <vt:lpstr>Hull Fouling Ranking Table</vt:lpstr>
      <vt:lpstr>Section 5 – Biosecurity Actions</vt:lpstr>
      <vt:lpstr>Section 5 – Biosecurity Actions</vt:lpstr>
      <vt:lpstr>Section 5 – Biosecurity Actions</vt:lpstr>
      <vt:lpstr>Washdown</vt:lpstr>
      <vt:lpstr>You are not alone!</vt:lpstr>
      <vt:lpstr>Contacts</vt:lpstr>
      <vt:lpstr>Thank you for listening  Any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Marina and Large Yacht Club Managers</dc:title>
  <dc:creator>sarah brown</dc:creator>
  <cp:lastModifiedBy>Macias-Rodriguez, Sara</cp:lastModifiedBy>
  <cp:revision>53</cp:revision>
  <dcterms:created xsi:type="dcterms:W3CDTF">2018-02-27T17:48:32Z</dcterms:created>
  <dcterms:modified xsi:type="dcterms:W3CDTF">2019-10-30T11:48:31Z</dcterms:modified>
</cp:coreProperties>
</file>