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8" r:id="rId2"/>
    <p:sldId id="257" r:id="rId3"/>
    <p:sldId id="266" r:id="rId4"/>
    <p:sldId id="259" r:id="rId5"/>
    <p:sldId id="260" r:id="rId6"/>
    <p:sldId id="261" r:id="rId7"/>
    <p:sldId id="262"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26" autoAdjust="0"/>
    <p:restoredTop sz="71095" autoAdjust="0"/>
  </p:normalViewPr>
  <p:slideViewPr>
    <p:cSldViewPr snapToGrid="0">
      <p:cViewPr varScale="1">
        <p:scale>
          <a:sx n="50" d="100"/>
          <a:sy n="50" d="100"/>
        </p:scale>
        <p:origin x="1674" y="42"/>
      </p:cViewPr>
      <p:guideLst/>
    </p:cSldViewPr>
  </p:slideViewPr>
  <p:notesTextViewPr>
    <p:cViewPr>
      <p:scale>
        <a:sx n="1" d="1"/>
        <a:sy n="1" d="1"/>
      </p:scale>
      <p:origin x="0" y="-1608"/>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FEF8D1-ABB6-455A-A571-8911EBBAD65B}" type="datetimeFigureOut">
              <a:rPr lang="en-GB" smtClean="0"/>
              <a:t>08/11/2019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44978-D7EC-4F19-8C5F-DCD2F1910EDA}" type="slidenum">
              <a:rPr lang="en-GB" smtClean="0"/>
              <a:t>‹#›</a:t>
            </a:fld>
            <a:endParaRPr lang="en-GB"/>
          </a:p>
        </p:txBody>
      </p:sp>
    </p:spTree>
    <p:extLst>
      <p:ext uri="{BB962C8B-B14F-4D97-AF65-F5344CB8AC3E}">
        <p14:creationId xmlns:p14="http://schemas.microsoft.com/office/powerpoint/2010/main" val="2336222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brc.ac.uk/irecord/"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744978-D7EC-4F19-8C5F-DCD2F1910EDA}" type="slidenum">
              <a:rPr lang="en-GB" smtClean="0"/>
              <a:t>1</a:t>
            </a:fld>
            <a:endParaRPr lang="en-GB"/>
          </a:p>
        </p:txBody>
      </p:sp>
    </p:spTree>
    <p:extLst>
      <p:ext uri="{BB962C8B-B14F-4D97-AF65-F5344CB8AC3E}">
        <p14:creationId xmlns:p14="http://schemas.microsoft.com/office/powerpoint/2010/main" val="234835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Sightings from members of the public of non-native species are essential in the detection and containment of invasive non-native species. There is currently no dedicated INNS monitoring program. Although the Environment Agency and many NGOs carry out monitoring activity for other reasons e.g. water quality. Sightings from the public play an essential role in the detection of some species, hence why we’re all here today.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If you think you have found an INNS (Invasive non-native species) then it is important if you can to get photographs to help confirm identification. Sometimes specimens can be taken, for example of plants, but extreme caution needs to taken not to inadvertently spread it, as just a fragment of material can establish. It is also important to record exactly where you found the species, and the circumstances of the finding.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There are then a number of places to submit your sighting so that the relevant organisations are notified.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Submitting records via </a:t>
            </a:r>
            <a:r>
              <a:rPr lang="en-GB" sz="1200" kern="1200" baseline="0" dirty="0" err="1" smtClean="0">
                <a:solidFill>
                  <a:schemeClr val="tx1"/>
                </a:solidFill>
                <a:effectLst/>
                <a:latin typeface="+mn-lt"/>
                <a:ea typeface="+mn-ea"/>
                <a:cs typeface="+mn-cs"/>
              </a:rPr>
              <a:t>iRecord</a:t>
            </a:r>
            <a:r>
              <a:rPr lang="en-GB" sz="1200" kern="1200" baseline="0" dirty="0" smtClean="0">
                <a:solidFill>
                  <a:schemeClr val="tx1"/>
                </a:solidFill>
                <a:effectLst/>
                <a:latin typeface="+mn-lt"/>
                <a:ea typeface="+mn-ea"/>
                <a:cs typeface="+mn-cs"/>
              </a:rPr>
              <a:t> is the best option – these records go to all the relevant organisations, and it is easy to use. </a:t>
            </a:r>
            <a:r>
              <a:rPr lang="en-GB" sz="1200" kern="1200" baseline="0" dirty="0" err="1" smtClean="0">
                <a:solidFill>
                  <a:schemeClr val="tx1"/>
                </a:solidFill>
                <a:effectLst/>
                <a:latin typeface="+mn-lt"/>
                <a:ea typeface="+mn-ea"/>
                <a:cs typeface="+mn-cs"/>
              </a:rPr>
              <a:t>iRecord</a:t>
            </a:r>
            <a:r>
              <a:rPr lang="en-GB" sz="1200" kern="1200" baseline="0" dirty="0" smtClean="0">
                <a:solidFill>
                  <a:schemeClr val="tx1"/>
                </a:solidFill>
                <a:effectLst/>
                <a:latin typeface="+mn-lt"/>
                <a:ea typeface="+mn-ea"/>
                <a:cs typeface="+mn-cs"/>
              </a:rPr>
              <a:t> will ask for at a minimum the suspected species, the likelihood of correct identification, a grid reference and a date, but will also allow other details to be added, including photos and habitat type. You can use </a:t>
            </a:r>
            <a:r>
              <a:rPr lang="en-GB" sz="1200" kern="1200" baseline="0" dirty="0" err="1" smtClean="0">
                <a:solidFill>
                  <a:schemeClr val="tx1"/>
                </a:solidFill>
                <a:effectLst/>
                <a:latin typeface="+mn-lt"/>
                <a:ea typeface="+mn-ea"/>
                <a:cs typeface="+mn-cs"/>
              </a:rPr>
              <a:t>iRecord</a:t>
            </a:r>
            <a:r>
              <a:rPr lang="en-GB" sz="1200" kern="1200" baseline="0" dirty="0" smtClean="0">
                <a:solidFill>
                  <a:schemeClr val="tx1"/>
                </a:solidFill>
                <a:effectLst/>
                <a:latin typeface="+mn-lt"/>
                <a:ea typeface="+mn-ea"/>
                <a:cs typeface="+mn-cs"/>
              </a:rPr>
              <a:t> online (</a:t>
            </a:r>
            <a:r>
              <a:rPr lang="en-GB" sz="1200" u="sng" dirty="0" smtClean="0">
                <a:latin typeface="Segoe UI" panose="020B0502040204020203" pitchFamily="34" charset="0"/>
                <a:ea typeface="Segoe UI" panose="020B0502040204020203" pitchFamily="34" charset="0"/>
                <a:cs typeface="Segoe UI" panose="020B0502040204020203" pitchFamily="34" charset="0"/>
                <a:hlinkClick r:id="rId3"/>
              </a:rPr>
              <a:t>https://www.brc.ac.uk/irecord</a:t>
            </a:r>
            <a:r>
              <a:rPr lang="en-GB" sz="1200" u="sng" dirty="0" smtClean="0">
                <a:latin typeface="Segoe UI" panose="020B0502040204020203" pitchFamily="34" charset="0"/>
                <a:ea typeface="Segoe UI" panose="020B0502040204020203" pitchFamily="34" charset="0"/>
                <a:cs typeface="Segoe UI" panose="020B0502040204020203" pitchFamily="34" charset="0"/>
              </a:rPr>
              <a:t>) </a:t>
            </a:r>
            <a:r>
              <a:rPr lang="en-GB" sz="1200" u="none" dirty="0" smtClean="0">
                <a:latin typeface="Segoe UI" panose="020B0502040204020203" pitchFamily="34" charset="0"/>
                <a:ea typeface="Segoe UI" panose="020B0502040204020203" pitchFamily="34" charset="0"/>
                <a:cs typeface="Segoe UI" panose="020B0502040204020203" pitchFamily="34" charset="0"/>
              </a:rPr>
              <a:t>or the </a:t>
            </a:r>
            <a:r>
              <a:rPr lang="en-GB" sz="1200" u="none" dirty="0" err="1" smtClean="0">
                <a:latin typeface="Segoe UI" panose="020B0502040204020203" pitchFamily="34" charset="0"/>
                <a:ea typeface="Segoe UI" panose="020B0502040204020203" pitchFamily="34" charset="0"/>
                <a:cs typeface="Segoe UI" panose="020B0502040204020203" pitchFamily="34" charset="0"/>
              </a:rPr>
              <a:t>iRecord</a:t>
            </a:r>
            <a:r>
              <a:rPr lang="en-GB" sz="1200" u="none" dirty="0" smtClean="0">
                <a:latin typeface="Segoe UI" panose="020B0502040204020203" pitchFamily="34" charset="0"/>
                <a:ea typeface="Segoe UI" panose="020B0502040204020203" pitchFamily="34" charset="0"/>
                <a:cs typeface="Segoe UI" panose="020B0502040204020203" pitchFamily="34" charset="0"/>
              </a:rPr>
              <a:t> app on your phone. </a:t>
            </a:r>
            <a:r>
              <a:rPr lang="en-GB" sz="1200" kern="1200" baseline="0" dirty="0" smtClean="0">
                <a:solidFill>
                  <a:schemeClr val="tx1"/>
                </a:solidFill>
                <a:effectLst/>
                <a:latin typeface="+mn-lt"/>
                <a:ea typeface="+mn-ea"/>
                <a:cs typeface="+mn-cs"/>
              </a:rPr>
              <a:t>There are also a number of other apps that can be downloaded onto smart phones, some of which are specific to certain species, which will allow you to upload your sightings directly through them.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u="none" kern="1200" baseline="0" dirty="0" smtClean="0">
                <a:solidFill>
                  <a:schemeClr val="tx1"/>
                </a:solidFill>
                <a:effectLst/>
                <a:latin typeface="+mn-lt"/>
                <a:ea typeface="+mn-ea"/>
                <a:cs typeface="+mn-cs"/>
              </a:rPr>
              <a:t>T</a:t>
            </a:r>
            <a:r>
              <a:rPr lang="en-GB" sz="1200" kern="1200" baseline="0" dirty="0" smtClean="0">
                <a:solidFill>
                  <a:schemeClr val="tx1"/>
                </a:solidFill>
                <a:effectLst/>
                <a:latin typeface="+mn-lt"/>
                <a:ea typeface="+mn-ea"/>
                <a:cs typeface="+mn-cs"/>
              </a:rPr>
              <a:t>here is also a dedicated email address to report sightings (alertnonnative@ceh.ac.uk). For more information on recording, visit </a:t>
            </a:r>
            <a:r>
              <a:rPr lang="en-GB" sz="1200" u="sng" kern="1200" baseline="0" dirty="0" smtClean="0">
                <a:solidFill>
                  <a:srgbClr val="0070C0"/>
                </a:solidFill>
                <a:effectLst/>
                <a:latin typeface="+mn-lt"/>
                <a:ea typeface="+mn-ea"/>
                <a:cs typeface="+mn-cs"/>
              </a:rPr>
              <a:t>www.nonnativespecies.org/recording</a:t>
            </a:r>
          </a:p>
          <a:p>
            <a:endParaRPr lang="en-GB"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6AE3EBA-56DA-4CB3-B764-3035E546847D}" type="slidenum">
              <a:rPr lang="en-GB" smtClean="0"/>
              <a:t>2</a:t>
            </a:fld>
            <a:endParaRPr lang="en-GB"/>
          </a:p>
        </p:txBody>
      </p:sp>
    </p:spTree>
    <p:extLst>
      <p:ext uri="{BB962C8B-B14F-4D97-AF65-F5344CB8AC3E}">
        <p14:creationId xmlns:p14="http://schemas.microsoft.com/office/powerpoint/2010/main" val="855401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Some INNS are priorities for contingency response. This is usually because they meet one or all of the following criteria:</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They are highly like to become invasive in UK e.g. species that have spread rapidly and are thriving in Europe.</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They pose a serious threat to native flora and fauna e.g. Signal Crayfish, which has already become well established and widespread and is causing serious declines in native crayfish species (more on that later).</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They pose a serious threat to economic interests e.g. Carpet Sea-squirt which can overwhelm mussels and engulf underwater marine equipment (more on that later too).</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It is especially important that sightings of these species are recorded. Submitting sightings to </a:t>
            </a:r>
            <a:r>
              <a:rPr lang="en-GB" sz="1200" kern="1200" baseline="0" dirty="0" err="1" smtClean="0">
                <a:solidFill>
                  <a:schemeClr val="tx1"/>
                </a:solidFill>
                <a:effectLst/>
                <a:latin typeface="+mn-lt"/>
                <a:ea typeface="+mn-ea"/>
                <a:cs typeface="+mn-cs"/>
              </a:rPr>
              <a:t>iRecord</a:t>
            </a:r>
            <a:r>
              <a:rPr lang="en-GB" sz="1200" kern="1200" baseline="0" dirty="0" smtClean="0">
                <a:solidFill>
                  <a:schemeClr val="tx1"/>
                </a:solidFill>
                <a:effectLst/>
                <a:latin typeface="+mn-lt"/>
                <a:ea typeface="+mn-ea"/>
                <a:cs typeface="+mn-cs"/>
              </a:rPr>
              <a:t> or via the email address alertnonnative@ceh.ac.uk will ensure that the relevant authorities are informed. </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We can make informed predictions about the potential effects of invasive non-native species, but it is impossible to be certain what the effects will be (until it is too late). It is therefore important to deal with invasive non-natives as soon as possible, regardless of their perceived threat. </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E.g. Asian Hornet. A nest was discovered near Wollacombe in Devon in September 2017; a team from the Animal and Plant Health Agency (APHA) was dispatched and the nest was treated and removed and surveillance zone set up around the outbreak within 3 weeks.</a:t>
            </a:r>
          </a:p>
        </p:txBody>
      </p:sp>
      <p:sp>
        <p:nvSpPr>
          <p:cNvPr id="4" name="Slide Number Placeholder 3"/>
          <p:cNvSpPr>
            <a:spLocks noGrp="1"/>
          </p:cNvSpPr>
          <p:nvPr>
            <p:ph type="sldNum" sz="quarter" idx="10"/>
          </p:nvPr>
        </p:nvSpPr>
        <p:spPr/>
        <p:txBody>
          <a:bodyPr/>
          <a:lstStyle/>
          <a:p>
            <a:fld id="{E6AE3EBA-56DA-4CB3-B764-3035E546847D}" type="slidenum">
              <a:rPr lang="en-GB" smtClean="0"/>
              <a:t>3</a:t>
            </a:fld>
            <a:endParaRPr lang="en-GB"/>
          </a:p>
        </p:txBody>
      </p:sp>
    </p:spTree>
    <p:extLst>
      <p:ext uri="{BB962C8B-B14F-4D97-AF65-F5344CB8AC3E}">
        <p14:creationId xmlns:p14="http://schemas.microsoft.com/office/powerpoint/2010/main" val="1068703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1200" kern="1200" baseline="0" dirty="0" smtClean="0">
                <a:solidFill>
                  <a:schemeClr val="tx1"/>
                </a:solidFill>
                <a:effectLst/>
                <a:latin typeface="+mn-lt"/>
                <a:ea typeface="+mn-ea"/>
                <a:cs typeface="+mn-cs"/>
              </a:rPr>
              <a:t>This is a generic overview of how a response to an invasive non-native species (INNS) would be co-ordinated and managed. </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Firstly, a report comes in of an invasive non-native species. </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Once a sighting is confirmed, dependant on the species, a monitoring program would be set-up, to establish whether a population exists, and if so how big it is. Immediate biosecurity measures will also be implemented to prevent any potential spread of the INNS.</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Once the population size has been established, there are two options. The first is to attempt an eradication. This will depend on the locations and the species. For example, eradicating a small population of Water Primrose would be feasible with an extended removal and treatment program. However, eradicating a population of Fathead Minnow that has colonised an entire river system could be difficult due to costs, time availability, source of contamination etc. This would be decided upon by a group of experts in the relevant fields. </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If eradication is feasible, then the actions would be carried out and a monitoring program established, to determine whether the eradication had been successful and to monitor a potential re-invasion. If an eradication program proves successful, then there would be a return to pre-invasion footing. If it is not successful, then two options would be considered, either discontinue the eradication and move to containment, or escalate the eradication attempt if it is deemed that it would make a difference. </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If eradication is not feasible, then a biosecurity programme would be implemented to prevent the species from spreading. </a:t>
            </a:r>
          </a:p>
        </p:txBody>
      </p:sp>
      <p:sp>
        <p:nvSpPr>
          <p:cNvPr id="4" name="Slide Number Placeholder 3"/>
          <p:cNvSpPr>
            <a:spLocks noGrp="1"/>
          </p:cNvSpPr>
          <p:nvPr>
            <p:ph type="sldNum" sz="quarter" idx="10"/>
          </p:nvPr>
        </p:nvSpPr>
        <p:spPr/>
        <p:txBody>
          <a:bodyPr/>
          <a:lstStyle/>
          <a:p>
            <a:fld id="{E6AE3EBA-56DA-4CB3-B764-3035E546847D}" type="slidenum">
              <a:rPr lang="en-GB" smtClean="0"/>
              <a:t>4</a:t>
            </a:fld>
            <a:endParaRPr lang="en-GB"/>
          </a:p>
        </p:txBody>
      </p:sp>
    </p:spTree>
    <p:extLst>
      <p:ext uri="{BB962C8B-B14F-4D97-AF65-F5344CB8AC3E}">
        <p14:creationId xmlns:p14="http://schemas.microsoft.com/office/powerpoint/2010/main" val="3214330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Incidental records of individual freshwater animals may not necessarily require a response.  The relevant authority will determine when a record should be considered of concern, undertaking investigation as necessary and, where relevant, consulting other organisations e.g.</a:t>
            </a:r>
            <a:r>
              <a:rPr lang="en-GB" sz="1200" kern="1200" baseline="0" dirty="0" smtClean="0">
                <a:solidFill>
                  <a:schemeClr val="tx1"/>
                </a:solidFill>
                <a:effectLst/>
                <a:latin typeface="+mn-lt"/>
                <a:ea typeface="+mn-ea"/>
                <a:cs typeface="+mn-cs"/>
              </a:rPr>
              <a:t> the Environment Agency, the Department for Environment, Food, and Rural Affairs (Defra), the GB Non-native Species Secretariat (GB NNSS), the Animal and Plant Health Agency (APHA).</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relevant authority will determine whether a response is required, in consultation with other organisations.</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Difficulties in resolving the identity of a specimen will be resolved with support of</a:t>
            </a:r>
            <a:r>
              <a:rPr lang="en-GB" sz="1200" kern="1200" baseline="0" dirty="0" smtClean="0">
                <a:solidFill>
                  <a:schemeClr val="tx1"/>
                </a:solidFill>
                <a:effectLst/>
                <a:latin typeface="+mn-lt"/>
                <a:ea typeface="+mn-ea"/>
                <a:cs typeface="+mn-cs"/>
              </a:rPr>
              <a:t> relevant </a:t>
            </a:r>
            <a:r>
              <a:rPr lang="en-GB" sz="1200" kern="1200" dirty="0" smtClean="0">
                <a:solidFill>
                  <a:schemeClr val="tx1"/>
                </a:solidFill>
                <a:effectLst/>
                <a:latin typeface="+mn-lt"/>
                <a:ea typeface="+mn-ea"/>
                <a:cs typeface="+mn-cs"/>
              </a:rPr>
              <a:t>organisations and experts as required.</a:t>
            </a:r>
          </a:p>
          <a:p>
            <a:endParaRPr lang="en-GB"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6AE3EBA-56DA-4CB3-B764-3035E546847D}" type="slidenum">
              <a:rPr lang="en-GB" smtClean="0"/>
              <a:t>5</a:t>
            </a:fld>
            <a:endParaRPr lang="en-GB"/>
          </a:p>
        </p:txBody>
      </p:sp>
    </p:spTree>
    <p:extLst>
      <p:ext uri="{BB962C8B-B14F-4D97-AF65-F5344CB8AC3E}">
        <p14:creationId xmlns:p14="http://schemas.microsoft.com/office/powerpoint/2010/main" val="125926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A response group will be established, to act as advisors and relay information between the operational group (which they will set up) and senior officials and ministers as necessary. </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The operational group will be responsible for a number of things:</a:t>
            </a:r>
          </a:p>
          <a:p>
            <a:pPr marL="228600" indent="-228600">
              <a:buAutoNum type="arabicPeriod"/>
            </a:pPr>
            <a:r>
              <a:rPr lang="en-GB" sz="1200" kern="1200" baseline="0" dirty="0" smtClean="0">
                <a:solidFill>
                  <a:schemeClr val="tx1"/>
                </a:solidFill>
                <a:effectLst/>
                <a:latin typeface="+mn-lt"/>
                <a:ea typeface="+mn-ea"/>
                <a:cs typeface="+mn-cs"/>
              </a:rPr>
              <a:t>Assess the affected area for the extent of the population of the INNS.</a:t>
            </a:r>
          </a:p>
          <a:p>
            <a:pPr marL="228600" indent="-228600">
              <a:buAutoNum type="arabicPeriod"/>
            </a:pPr>
            <a:r>
              <a:rPr lang="en-GB" sz="1200" kern="1200" baseline="0" dirty="0" smtClean="0">
                <a:solidFill>
                  <a:schemeClr val="tx1"/>
                </a:solidFill>
                <a:effectLst/>
                <a:latin typeface="+mn-lt"/>
                <a:ea typeface="+mn-ea"/>
                <a:cs typeface="+mn-cs"/>
              </a:rPr>
              <a:t>Initiate the immediate implementation of biosecurity measures, as advised by the response group.</a:t>
            </a:r>
          </a:p>
          <a:p>
            <a:pPr marL="228600" indent="-228600">
              <a:buAutoNum type="arabicPeriod"/>
            </a:pPr>
            <a:r>
              <a:rPr lang="en-GB" sz="1200" kern="1200" baseline="0" dirty="0" smtClean="0">
                <a:solidFill>
                  <a:schemeClr val="tx1"/>
                </a:solidFill>
                <a:effectLst/>
                <a:latin typeface="+mn-lt"/>
                <a:ea typeface="+mn-ea"/>
                <a:cs typeface="+mn-cs"/>
              </a:rPr>
              <a:t>Undertake a biosecurity risk assessment of pathways in and out of the affected area. </a:t>
            </a:r>
          </a:p>
          <a:p>
            <a:pPr marL="228600" indent="-228600">
              <a:buAutoNum type="arabicPeriod"/>
            </a:pPr>
            <a:r>
              <a:rPr lang="en-GB" sz="1200" kern="1200" baseline="0" dirty="0" smtClean="0">
                <a:solidFill>
                  <a:schemeClr val="tx1"/>
                </a:solidFill>
                <a:effectLst/>
                <a:latin typeface="+mn-lt"/>
                <a:ea typeface="+mn-ea"/>
                <a:cs typeface="+mn-cs"/>
              </a:rPr>
              <a:t>Informed by the surveys, provide advice on management (eradication or containment), which will include any site-specific issues.</a:t>
            </a:r>
          </a:p>
          <a:p>
            <a:pPr marL="228600" indent="-228600">
              <a:buAutoNum type="arabicPeriod"/>
            </a:pPr>
            <a:r>
              <a:rPr lang="en-GB" sz="1200" kern="1200" baseline="0" dirty="0" smtClean="0">
                <a:solidFill>
                  <a:schemeClr val="tx1"/>
                </a:solidFill>
                <a:effectLst/>
                <a:latin typeface="+mn-lt"/>
                <a:ea typeface="+mn-ea"/>
                <a:cs typeface="+mn-cs"/>
              </a:rPr>
              <a:t>Undertake surveillance of other water bodies that may be affected, dependant on risk analysis.</a:t>
            </a:r>
          </a:p>
          <a:p>
            <a:pPr marL="228600" indent="-228600">
              <a:buAutoNum type="arabicPeriod"/>
            </a:pPr>
            <a:r>
              <a:rPr lang="en-GB" sz="1200" kern="1200" baseline="0" dirty="0" smtClean="0">
                <a:solidFill>
                  <a:schemeClr val="tx1"/>
                </a:solidFill>
                <a:effectLst/>
                <a:latin typeface="+mn-lt"/>
                <a:ea typeface="+mn-ea"/>
                <a:cs typeface="+mn-cs"/>
              </a:rPr>
              <a:t>Liaise with land owners and interested parties, to secure access and gather site-specific information. </a:t>
            </a:r>
          </a:p>
          <a:p>
            <a:pPr marL="228600" indent="-228600">
              <a:buAutoNum type="arabicPeriod"/>
            </a:pPr>
            <a:r>
              <a:rPr lang="en-GB" sz="1200" kern="1200" baseline="0" dirty="0" smtClean="0">
                <a:solidFill>
                  <a:schemeClr val="tx1"/>
                </a:solidFill>
                <a:effectLst/>
                <a:latin typeface="+mn-lt"/>
                <a:ea typeface="+mn-ea"/>
                <a:cs typeface="+mn-cs"/>
              </a:rPr>
              <a:t>Identify and investigate outbreak source, to prevent further contamination, pursue appropriate legal action etc.</a:t>
            </a:r>
          </a:p>
          <a:p>
            <a:pPr marL="0" indent="0">
              <a:buNone/>
            </a:pPr>
            <a:endParaRPr lang="en-GB" sz="1200" kern="1200" baseline="0" dirty="0" smtClean="0">
              <a:solidFill>
                <a:schemeClr val="tx1"/>
              </a:solidFill>
              <a:effectLst/>
              <a:latin typeface="+mn-lt"/>
              <a:ea typeface="+mn-ea"/>
              <a:cs typeface="+mn-cs"/>
            </a:endParaRPr>
          </a:p>
          <a:p>
            <a:pPr marL="0" indent="0">
              <a:buNone/>
            </a:pPr>
            <a:r>
              <a:rPr lang="en-GB" sz="1200" kern="1200" baseline="0" dirty="0" smtClean="0">
                <a:solidFill>
                  <a:schemeClr val="tx1"/>
                </a:solidFill>
                <a:effectLst/>
                <a:latin typeface="+mn-lt"/>
                <a:ea typeface="+mn-ea"/>
                <a:cs typeface="+mn-cs"/>
              </a:rPr>
              <a:t>The response group will provide recommendations for actions, on advice from the operational group. There are a number of priorities that these recommendations will be based on:</a:t>
            </a:r>
          </a:p>
          <a:p>
            <a:pPr marL="171450" indent="-171450">
              <a:buFont typeface="Arial" panose="020B0604020202020204" pitchFamily="34" charset="0"/>
              <a:buChar char="•"/>
            </a:pPr>
            <a:r>
              <a:rPr lang="en-GB" sz="1200" kern="1200" baseline="0" dirty="0" smtClean="0">
                <a:solidFill>
                  <a:schemeClr val="tx1"/>
                </a:solidFill>
                <a:effectLst/>
                <a:latin typeface="+mn-lt"/>
                <a:ea typeface="+mn-ea"/>
                <a:cs typeface="+mn-cs"/>
              </a:rPr>
              <a:t>The first priority is complete eradication. </a:t>
            </a:r>
          </a:p>
          <a:p>
            <a:pPr marL="171450" indent="-171450">
              <a:buFont typeface="Arial" panose="020B0604020202020204" pitchFamily="34" charset="0"/>
              <a:buChar char="•"/>
            </a:pPr>
            <a:r>
              <a:rPr lang="en-GB" sz="1200" kern="1200" baseline="0" dirty="0" smtClean="0">
                <a:solidFill>
                  <a:schemeClr val="tx1"/>
                </a:solidFill>
                <a:effectLst/>
                <a:latin typeface="+mn-lt"/>
                <a:ea typeface="+mn-ea"/>
                <a:cs typeface="+mn-cs"/>
              </a:rPr>
              <a:t>The next priority is to contain the species. This will be informed by the biosecurity risk assessment undertaken by the operational group.</a:t>
            </a:r>
          </a:p>
          <a:p>
            <a:pPr marL="171450" indent="-171450">
              <a:buFont typeface="Arial" panose="020B0604020202020204" pitchFamily="34" charset="0"/>
              <a:buChar char="•"/>
            </a:pPr>
            <a:r>
              <a:rPr lang="en-GB" sz="1200" kern="1200" baseline="0" dirty="0" smtClean="0">
                <a:solidFill>
                  <a:schemeClr val="tx1"/>
                </a:solidFill>
                <a:effectLst/>
                <a:latin typeface="+mn-lt"/>
                <a:ea typeface="+mn-ea"/>
                <a:cs typeface="+mn-cs"/>
              </a:rPr>
              <a:t>Where complete containment is unfeasible, measures should be implemented to slow the spread.</a:t>
            </a:r>
          </a:p>
          <a:p>
            <a:pPr marL="171450" indent="-171450">
              <a:buFont typeface="Arial" panose="020B0604020202020204" pitchFamily="34" charset="0"/>
              <a:buChar char="•"/>
            </a:pPr>
            <a:endParaRPr lang="en-GB"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smtClean="0">
                <a:solidFill>
                  <a:schemeClr val="tx1"/>
                </a:solidFill>
                <a:effectLst/>
                <a:latin typeface="+mn-lt"/>
                <a:ea typeface="+mn-ea"/>
                <a:cs typeface="+mn-cs"/>
              </a:rPr>
              <a:t>The Response Group will determine the appropriate course of action, in consultation with senior officials and Ministers as necessary, and communicate this decision back to the Operational Group.  To help inform their decision the Response Group should undertake (or commission) a risk management appraisal,</a:t>
            </a:r>
            <a:r>
              <a:rPr lang="en-GB" sz="1200" kern="1200" baseline="0" dirty="0" smtClean="0">
                <a:solidFill>
                  <a:schemeClr val="tx1"/>
                </a:solidFill>
                <a:effectLst/>
                <a:latin typeface="+mn-lt"/>
                <a:ea typeface="+mn-ea"/>
                <a:cs typeface="+mn-cs"/>
              </a:rPr>
              <a:t> which would determine the feasibility of an eradication attempt. Ideally these will be in place prior to an invasion.</a:t>
            </a:r>
            <a:endParaRPr lang="en-GB" sz="1200" kern="1200" dirty="0" smtClean="0">
              <a:solidFill>
                <a:schemeClr val="tx1"/>
              </a:solidFill>
              <a:effectLst/>
              <a:latin typeface="+mn-lt"/>
              <a:ea typeface="+mn-ea"/>
              <a:cs typeface="+mn-cs"/>
            </a:endParaRPr>
          </a:p>
          <a:p>
            <a:pPr marL="0" indent="0">
              <a:buFont typeface="Arial" panose="020B0604020202020204" pitchFamily="34" charset="0"/>
              <a:buNone/>
            </a:pPr>
            <a:endParaRPr lang="en-GB" sz="12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6AE3EBA-56DA-4CB3-B764-3035E546847D}" type="slidenum">
              <a:rPr lang="en-GB" smtClean="0"/>
              <a:t>6</a:t>
            </a:fld>
            <a:endParaRPr lang="en-GB"/>
          </a:p>
        </p:txBody>
      </p:sp>
    </p:spTree>
    <p:extLst>
      <p:ext uri="{BB962C8B-B14F-4D97-AF65-F5344CB8AC3E}">
        <p14:creationId xmlns:p14="http://schemas.microsoft.com/office/powerpoint/2010/main" val="2000134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1200" kern="1200" baseline="0" dirty="0" smtClean="0">
                <a:solidFill>
                  <a:schemeClr val="tx1"/>
                </a:solidFill>
                <a:effectLst/>
                <a:latin typeface="+mn-lt"/>
                <a:ea typeface="+mn-ea"/>
                <a:cs typeface="+mn-cs"/>
              </a:rPr>
              <a:t>The operational group will do the following in the event of a decision to eradicate:</a:t>
            </a:r>
          </a:p>
          <a:p>
            <a:endParaRPr lang="en-GB" sz="1200" kern="1200" baseline="0" dirty="0" smtClean="0">
              <a:solidFill>
                <a:schemeClr val="tx1"/>
              </a:solidFill>
              <a:effectLst/>
              <a:latin typeface="+mn-lt"/>
              <a:ea typeface="+mn-ea"/>
              <a:cs typeface="+mn-cs"/>
            </a:endParaRPr>
          </a:p>
          <a:p>
            <a:pPr marL="228600" indent="-228600">
              <a:buAutoNum type="arabicPeriod"/>
            </a:pPr>
            <a:r>
              <a:rPr lang="en-GB" sz="1200" kern="1200" baseline="0" dirty="0" smtClean="0">
                <a:solidFill>
                  <a:schemeClr val="tx1"/>
                </a:solidFill>
                <a:effectLst/>
                <a:latin typeface="+mn-lt"/>
                <a:ea typeface="+mn-ea"/>
                <a:cs typeface="+mn-cs"/>
              </a:rPr>
              <a:t>Produce an eradication strategy. The eradication strategy produced by the Operational Group will include any necessary biosecurity measures and identify any issues. This will be approved by the Response Group with senior officials if necessary. </a:t>
            </a:r>
          </a:p>
          <a:p>
            <a:pPr marL="228600" indent="-228600">
              <a:buAutoNum type="arabicPeriod"/>
            </a:pPr>
            <a:r>
              <a:rPr lang="en-GB" sz="1200" kern="1200" baseline="0" dirty="0" smtClean="0">
                <a:solidFill>
                  <a:schemeClr val="tx1"/>
                </a:solidFill>
                <a:effectLst/>
                <a:latin typeface="+mn-lt"/>
                <a:ea typeface="+mn-ea"/>
                <a:cs typeface="+mn-cs"/>
              </a:rPr>
              <a:t>Liaise with landowners and interested parties with the main aim of securing access.</a:t>
            </a:r>
          </a:p>
          <a:p>
            <a:pPr marL="228600" indent="-228600">
              <a:buAutoNum type="arabicPeriod"/>
            </a:pPr>
            <a:r>
              <a:rPr lang="en-GB" sz="1200" kern="1200" baseline="0" dirty="0" smtClean="0">
                <a:solidFill>
                  <a:schemeClr val="tx1"/>
                </a:solidFill>
                <a:effectLst/>
                <a:latin typeface="+mn-lt"/>
                <a:ea typeface="+mn-ea"/>
                <a:cs typeface="+mn-cs"/>
              </a:rPr>
              <a:t>Implement the eradication strategy once agreed upon.</a:t>
            </a:r>
          </a:p>
          <a:p>
            <a:pPr marL="228600" indent="-228600">
              <a:buAutoNum type="arabicPeriod"/>
            </a:pPr>
            <a:r>
              <a:rPr lang="en-GB" sz="1200" kern="1200" baseline="0" dirty="0" smtClean="0">
                <a:solidFill>
                  <a:schemeClr val="tx1"/>
                </a:solidFill>
                <a:effectLst/>
                <a:latin typeface="+mn-lt"/>
                <a:ea typeface="+mn-ea"/>
                <a:cs typeface="+mn-cs"/>
              </a:rPr>
              <a:t>Feed back regularly to the Response Group, including any required changes to the response plan, as well as reporting the need to escalate or stand down.</a:t>
            </a:r>
          </a:p>
          <a:p>
            <a:pPr marL="228600" indent="-228600">
              <a:buAutoNum type="arabicPeriod"/>
            </a:pPr>
            <a:r>
              <a:rPr lang="en-GB" sz="1200" kern="1200" baseline="0" dirty="0" smtClean="0">
                <a:solidFill>
                  <a:schemeClr val="tx1"/>
                </a:solidFill>
                <a:effectLst/>
                <a:latin typeface="+mn-lt"/>
                <a:ea typeface="+mn-ea"/>
                <a:cs typeface="+mn-cs"/>
              </a:rPr>
              <a:t>Monitor the site once the eradication is complete to ensure the INNS does not return.</a:t>
            </a:r>
          </a:p>
          <a:p>
            <a:pPr marL="0" indent="0">
              <a:buNone/>
            </a:pPr>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The Response Group, during an eradication will:</a:t>
            </a:r>
          </a:p>
          <a:p>
            <a:endParaRPr lang="en-GB" sz="1200" kern="1200" baseline="0" dirty="0" smtClean="0">
              <a:solidFill>
                <a:schemeClr val="tx1"/>
              </a:solidFill>
              <a:effectLst/>
              <a:latin typeface="+mn-lt"/>
              <a:ea typeface="+mn-ea"/>
              <a:cs typeface="+mn-cs"/>
            </a:endParaRPr>
          </a:p>
          <a:p>
            <a:pPr marL="228600" indent="-228600">
              <a:buAutoNum type="arabicPeriod"/>
            </a:pPr>
            <a:r>
              <a:rPr lang="en-GB" sz="1200" kern="1200" baseline="0" dirty="0" smtClean="0">
                <a:solidFill>
                  <a:schemeClr val="tx1"/>
                </a:solidFill>
                <a:effectLst/>
                <a:latin typeface="+mn-lt"/>
                <a:ea typeface="+mn-ea"/>
                <a:cs typeface="+mn-cs"/>
              </a:rPr>
              <a:t>Support the operational group by reviewing the eradication strategy and helping them to resolve issues.</a:t>
            </a:r>
          </a:p>
          <a:p>
            <a:pPr marL="228600" indent="-228600">
              <a:buAutoNum type="arabicPeriod"/>
            </a:pPr>
            <a:r>
              <a:rPr lang="en-GB" sz="1200" kern="1200" baseline="0" dirty="0" smtClean="0">
                <a:solidFill>
                  <a:schemeClr val="tx1"/>
                </a:solidFill>
                <a:effectLst/>
                <a:latin typeface="+mn-lt"/>
                <a:ea typeface="+mn-ea"/>
                <a:cs typeface="+mn-cs"/>
              </a:rPr>
              <a:t>Liaise with national stakeholders as necessary</a:t>
            </a:r>
          </a:p>
          <a:p>
            <a:pPr marL="228600" indent="-228600">
              <a:buAutoNum type="arabicPeriod"/>
            </a:pPr>
            <a:r>
              <a:rPr lang="en-GB" sz="1200" kern="1200" baseline="0" dirty="0" smtClean="0">
                <a:solidFill>
                  <a:schemeClr val="tx1"/>
                </a:solidFill>
                <a:effectLst/>
                <a:latin typeface="+mn-lt"/>
                <a:ea typeface="+mn-ea"/>
                <a:cs typeface="+mn-cs"/>
              </a:rPr>
              <a:t>Maintain an overview of the eradication strategy and make decisions on when to escalate or stand down.</a:t>
            </a:r>
          </a:p>
          <a:p>
            <a:pPr marL="0" indent="0">
              <a:buNone/>
            </a:pPr>
            <a:endParaRPr lang="en-GB" sz="1200" kern="1200" baseline="0" dirty="0" smtClean="0">
              <a:solidFill>
                <a:schemeClr val="tx1"/>
              </a:solidFill>
              <a:effectLst/>
              <a:latin typeface="+mn-lt"/>
              <a:ea typeface="+mn-ea"/>
              <a:cs typeface="+mn-cs"/>
            </a:endParaRPr>
          </a:p>
          <a:p>
            <a:pPr marL="0" indent="0">
              <a:buNone/>
            </a:pPr>
            <a:r>
              <a:rPr lang="en-GB" sz="1200" kern="1200" baseline="0" dirty="0" smtClean="0">
                <a:solidFill>
                  <a:schemeClr val="tx1"/>
                </a:solidFill>
                <a:effectLst/>
                <a:latin typeface="+mn-lt"/>
                <a:ea typeface="+mn-ea"/>
                <a:cs typeface="+mn-cs"/>
              </a:rPr>
              <a:t>The Response Group will also determine when the eradication phase can move to a monitoring phase and determine when monitoring can stop. It will advise senior officials/ministers if there is a need to escalate eradication efforts/stand down (based on info from the operational team) if, for example:</a:t>
            </a:r>
          </a:p>
          <a:p>
            <a:pPr marL="0" indent="0">
              <a:buNone/>
            </a:pPr>
            <a:endParaRPr lang="en-GB" sz="1200" kern="1200" baseline="0" dirty="0" smtClean="0">
              <a:solidFill>
                <a:schemeClr val="tx1"/>
              </a:solidFill>
              <a:effectLst/>
              <a:latin typeface="+mn-lt"/>
              <a:ea typeface="+mn-ea"/>
              <a:cs typeface="+mn-cs"/>
            </a:endParaRPr>
          </a:p>
          <a:p>
            <a:pPr marL="228600" indent="-228600">
              <a:buAutoNum type="arabicPeriod"/>
            </a:pPr>
            <a:r>
              <a:rPr lang="en-GB" sz="1200" kern="1200" baseline="0" dirty="0" smtClean="0">
                <a:solidFill>
                  <a:schemeClr val="tx1"/>
                </a:solidFill>
                <a:effectLst/>
                <a:latin typeface="+mn-lt"/>
                <a:ea typeface="+mn-ea"/>
                <a:cs typeface="+mn-cs"/>
              </a:rPr>
              <a:t>Eradication is unsuccessful or more difficult/expensive than initially thought.</a:t>
            </a:r>
          </a:p>
          <a:p>
            <a:pPr marL="228600" indent="-228600">
              <a:buAutoNum type="arabicPeriod"/>
            </a:pPr>
            <a:r>
              <a:rPr lang="en-GB" sz="1200" kern="1200" baseline="0" dirty="0" smtClean="0">
                <a:solidFill>
                  <a:schemeClr val="tx1"/>
                </a:solidFill>
                <a:effectLst/>
                <a:latin typeface="+mn-lt"/>
                <a:ea typeface="+mn-ea"/>
                <a:cs typeface="+mn-cs"/>
              </a:rPr>
              <a:t>New populations are discovered that cannot be eradicated.</a:t>
            </a:r>
          </a:p>
          <a:p>
            <a:pPr marL="0" indent="0">
              <a:buNone/>
            </a:pPr>
            <a:endParaRPr lang="en-GB" sz="1200" kern="1200" baseline="0" dirty="0" smtClean="0">
              <a:solidFill>
                <a:schemeClr val="tx1"/>
              </a:solidFill>
              <a:effectLst/>
              <a:latin typeface="+mn-lt"/>
              <a:ea typeface="+mn-ea"/>
              <a:cs typeface="+mn-cs"/>
            </a:endParaRPr>
          </a:p>
          <a:p>
            <a:pPr marL="0" indent="0">
              <a:buNone/>
            </a:pPr>
            <a:r>
              <a:rPr lang="en-GB" sz="1200" kern="1200" baseline="0" dirty="0" smtClean="0">
                <a:solidFill>
                  <a:schemeClr val="tx1"/>
                </a:solidFill>
                <a:effectLst/>
                <a:latin typeface="+mn-lt"/>
                <a:ea typeface="+mn-ea"/>
                <a:cs typeface="+mn-cs"/>
              </a:rPr>
              <a:t>If a decision is made to stand down, then the work will move to a containment/slowing the spread through enhanced biosecurity. </a:t>
            </a:r>
          </a:p>
          <a:p>
            <a:pPr marL="0" indent="0">
              <a:buNone/>
            </a:pPr>
            <a:endParaRPr lang="en-GB"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6AE3EBA-56DA-4CB3-B764-3035E546847D}" type="slidenum">
              <a:rPr lang="en-GB" smtClean="0"/>
              <a:t>7</a:t>
            </a:fld>
            <a:endParaRPr lang="en-GB"/>
          </a:p>
        </p:txBody>
      </p:sp>
    </p:spTree>
    <p:extLst>
      <p:ext uri="{BB962C8B-B14F-4D97-AF65-F5344CB8AC3E}">
        <p14:creationId xmlns:p14="http://schemas.microsoft.com/office/powerpoint/2010/main" val="3732039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None/>
            </a:pPr>
            <a:r>
              <a:rPr lang="en-GB" sz="1200" kern="1200" baseline="0" dirty="0" smtClean="0">
                <a:solidFill>
                  <a:schemeClr val="tx1"/>
                </a:solidFill>
                <a:effectLst/>
                <a:latin typeface="+mn-lt"/>
                <a:ea typeface="+mn-ea"/>
                <a:cs typeface="+mn-cs"/>
              </a:rPr>
              <a:t>Based on the biosecurity risk assessment and advice from the Operational Group, the Response Group will make recommendations for containment or slowing the advance of the INNS. This will be in consultation with senior officials/ministers where necessary, and then communicated back to the operational group.</a:t>
            </a:r>
          </a:p>
          <a:p>
            <a:pPr marL="0" indent="0">
              <a:buNone/>
            </a:pPr>
            <a:endParaRPr lang="en-GB" sz="1200" kern="1200" baseline="0" dirty="0" smtClean="0">
              <a:solidFill>
                <a:schemeClr val="tx1"/>
              </a:solidFill>
              <a:effectLst/>
              <a:latin typeface="+mn-lt"/>
              <a:ea typeface="+mn-ea"/>
              <a:cs typeface="+mn-cs"/>
            </a:endParaRPr>
          </a:p>
          <a:p>
            <a:pPr marL="0" indent="0">
              <a:buNone/>
            </a:pPr>
            <a:r>
              <a:rPr lang="en-GB" sz="1200" kern="1200" baseline="0" dirty="0" smtClean="0">
                <a:solidFill>
                  <a:schemeClr val="tx1"/>
                </a:solidFill>
                <a:effectLst/>
                <a:latin typeface="+mn-lt"/>
                <a:ea typeface="+mn-ea"/>
                <a:cs typeface="+mn-cs"/>
              </a:rPr>
              <a:t>The Operational Group will:</a:t>
            </a:r>
          </a:p>
          <a:p>
            <a:pPr marL="0" indent="0">
              <a:buNone/>
            </a:pPr>
            <a:endParaRPr lang="en-GB" sz="1200" kern="1200" baseline="0" dirty="0" smtClean="0">
              <a:solidFill>
                <a:schemeClr val="tx1"/>
              </a:solidFill>
              <a:effectLst/>
              <a:latin typeface="+mn-lt"/>
              <a:ea typeface="+mn-ea"/>
              <a:cs typeface="+mn-cs"/>
            </a:endParaRPr>
          </a:p>
          <a:p>
            <a:pPr marL="0" indent="0">
              <a:buNone/>
            </a:pPr>
            <a:r>
              <a:rPr lang="en-GB" sz="1200" kern="1200" baseline="0" dirty="0" smtClean="0">
                <a:solidFill>
                  <a:schemeClr val="tx1"/>
                </a:solidFill>
                <a:effectLst/>
                <a:latin typeface="+mn-lt"/>
                <a:ea typeface="+mn-ea"/>
                <a:cs typeface="+mn-cs"/>
              </a:rPr>
              <a:t>1. Liaise with local stakeholders and landowners to make them aware and seek support and or apply regulatory conditions with the goal of securing enhanced biosecurity. </a:t>
            </a:r>
          </a:p>
          <a:p>
            <a:pPr marL="0" indent="0">
              <a:buNone/>
            </a:pPr>
            <a:r>
              <a:rPr lang="en-GB" sz="1200" kern="1200" baseline="0" dirty="0" smtClean="0">
                <a:solidFill>
                  <a:schemeClr val="tx1"/>
                </a:solidFill>
                <a:effectLst/>
                <a:latin typeface="+mn-lt"/>
                <a:ea typeface="+mn-ea"/>
                <a:cs typeface="+mn-cs"/>
              </a:rPr>
              <a:t>2. Implement additional biosecurity measures where appropriate. This will include helping stakeholders/landowners to implement measures too, as there may be onus on them to do it.</a:t>
            </a:r>
          </a:p>
          <a:p>
            <a:pPr marL="0" indent="0">
              <a:buNone/>
            </a:pPr>
            <a:r>
              <a:rPr lang="en-GB" sz="1200" kern="1200" baseline="0" dirty="0" smtClean="0">
                <a:solidFill>
                  <a:schemeClr val="tx1"/>
                </a:solidFill>
                <a:effectLst/>
                <a:latin typeface="+mn-lt"/>
                <a:ea typeface="+mn-ea"/>
                <a:cs typeface="+mn-cs"/>
              </a:rPr>
              <a:t>3. Monitor the effectiveness of the biosecurity measures.</a:t>
            </a:r>
          </a:p>
          <a:p>
            <a:pPr marL="0" indent="0">
              <a:buNone/>
            </a:pPr>
            <a:endParaRPr lang="en-GB" sz="1200" kern="1200" baseline="0" dirty="0" smtClean="0">
              <a:solidFill>
                <a:schemeClr val="tx1"/>
              </a:solidFill>
              <a:effectLst/>
              <a:latin typeface="+mn-lt"/>
              <a:ea typeface="+mn-ea"/>
              <a:cs typeface="+mn-cs"/>
            </a:endParaRPr>
          </a:p>
          <a:p>
            <a:pPr marL="0" indent="0">
              <a:buNone/>
            </a:pPr>
            <a:r>
              <a:rPr lang="en-GB" sz="1200" kern="1200" baseline="0" dirty="0" smtClean="0">
                <a:solidFill>
                  <a:schemeClr val="tx1"/>
                </a:solidFill>
                <a:effectLst/>
                <a:latin typeface="+mn-lt"/>
                <a:ea typeface="+mn-ea"/>
                <a:cs typeface="+mn-cs"/>
              </a:rPr>
              <a:t>The response group will:</a:t>
            </a:r>
          </a:p>
          <a:p>
            <a:pPr marL="0" indent="0">
              <a:buNone/>
            </a:pPr>
            <a:endParaRPr lang="en-GB" sz="1200" kern="1200" baseline="0" dirty="0" smtClean="0">
              <a:solidFill>
                <a:schemeClr val="tx1"/>
              </a:solidFill>
              <a:effectLst/>
              <a:latin typeface="+mn-lt"/>
              <a:ea typeface="+mn-ea"/>
              <a:cs typeface="+mn-cs"/>
            </a:endParaRPr>
          </a:p>
          <a:p>
            <a:pPr marL="228600" indent="-228600">
              <a:buAutoNum type="arabicPeriod"/>
            </a:pPr>
            <a:r>
              <a:rPr lang="en-GB" sz="1200" kern="1200" baseline="0" dirty="0" smtClean="0">
                <a:solidFill>
                  <a:schemeClr val="tx1"/>
                </a:solidFill>
                <a:effectLst/>
                <a:latin typeface="+mn-lt"/>
                <a:ea typeface="+mn-ea"/>
                <a:cs typeface="+mn-cs"/>
              </a:rPr>
              <a:t>Liaise with national stakeholders to keep them aware of progress and to seek support and/or apply regulatory conditions. </a:t>
            </a:r>
          </a:p>
          <a:p>
            <a:pPr marL="228600" indent="-228600">
              <a:buAutoNum type="arabicPeriod"/>
            </a:pPr>
            <a:r>
              <a:rPr lang="en-GB" sz="1200" kern="1200" baseline="0" dirty="0" smtClean="0">
                <a:solidFill>
                  <a:schemeClr val="tx1"/>
                </a:solidFill>
                <a:effectLst/>
                <a:latin typeface="+mn-lt"/>
                <a:ea typeface="+mn-ea"/>
                <a:cs typeface="+mn-cs"/>
              </a:rPr>
              <a:t>Develop and promote national biosecurity measures as necessary.</a:t>
            </a:r>
          </a:p>
          <a:p>
            <a:pPr marL="228600" indent="-228600">
              <a:buAutoNum type="arabicPeriod"/>
            </a:pPr>
            <a:r>
              <a:rPr lang="en-GB" sz="1200" kern="1200" baseline="0" dirty="0" smtClean="0">
                <a:solidFill>
                  <a:schemeClr val="tx1"/>
                </a:solidFill>
                <a:effectLst/>
                <a:latin typeface="+mn-lt"/>
                <a:ea typeface="+mn-ea"/>
                <a:cs typeface="+mn-cs"/>
              </a:rPr>
              <a:t>Consider or take forward regulatory or statutory measures to improve biosecurity.</a:t>
            </a:r>
          </a:p>
          <a:p>
            <a:pPr marL="228600" indent="-228600">
              <a:buAutoNum type="arabicPeriod"/>
            </a:pPr>
            <a:r>
              <a:rPr lang="en-GB" sz="1200" kern="1200" baseline="0" dirty="0" smtClean="0">
                <a:solidFill>
                  <a:schemeClr val="tx1"/>
                </a:solidFill>
                <a:effectLst/>
                <a:latin typeface="+mn-lt"/>
                <a:ea typeface="+mn-ea"/>
                <a:cs typeface="+mn-cs"/>
              </a:rPr>
              <a:t>Monitor and review biosecurity as appropriate.</a:t>
            </a:r>
          </a:p>
          <a:p>
            <a:pPr marL="228600" indent="-228600">
              <a:buAutoNum type="arabicPeriod"/>
            </a:pPr>
            <a:endParaRPr lang="en-GB" sz="1200" kern="1200" baseline="0" dirty="0" smtClean="0">
              <a:solidFill>
                <a:schemeClr val="tx1"/>
              </a:solidFill>
              <a:effectLst/>
              <a:latin typeface="+mn-lt"/>
              <a:ea typeface="+mn-ea"/>
              <a:cs typeface="+mn-cs"/>
            </a:endParaRPr>
          </a:p>
          <a:p>
            <a:pPr marL="0" indent="0">
              <a:buNone/>
            </a:pPr>
            <a:r>
              <a:rPr lang="en-GB" sz="1200" kern="1200" baseline="0" dirty="0" smtClean="0">
                <a:solidFill>
                  <a:schemeClr val="tx1"/>
                </a:solidFill>
                <a:effectLst/>
                <a:latin typeface="+mn-lt"/>
                <a:ea typeface="+mn-ea"/>
                <a:cs typeface="+mn-cs"/>
              </a:rPr>
              <a:t>This is not an exhaustive list of the steps of a contingency response, and additional actions may be required as determined by the response group. </a:t>
            </a:r>
          </a:p>
          <a:p>
            <a:pPr marL="0" indent="0">
              <a:buNone/>
            </a:pPr>
            <a:endParaRPr lang="en-GB" sz="1200" kern="1200" baseline="0" dirty="0" smtClean="0">
              <a:solidFill>
                <a:schemeClr val="tx1"/>
              </a:solidFill>
              <a:effectLst/>
              <a:latin typeface="+mn-lt"/>
              <a:ea typeface="+mn-ea"/>
              <a:cs typeface="+mn-cs"/>
            </a:endParaRPr>
          </a:p>
          <a:p>
            <a:pPr marL="0" indent="0">
              <a:buNone/>
            </a:pPr>
            <a:endParaRPr lang="en-GB" sz="1200" kern="1200" baseline="0" dirty="0" smtClean="0">
              <a:solidFill>
                <a:schemeClr val="tx1"/>
              </a:solidFill>
              <a:effectLst/>
              <a:latin typeface="+mn-lt"/>
              <a:ea typeface="+mn-ea"/>
              <a:cs typeface="+mn-cs"/>
            </a:endParaRPr>
          </a:p>
          <a:p>
            <a:pPr marL="0" indent="0">
              <a:buNone/>
            </a:pPr>
            <a:endParaRPr lang="en-GB" sz="1200" kern="1200" baseline="0" dirty="0" smtClean="0">
              <a:solidFill>
                <a:schemeClr val="tx1"/>
              </a:solidFill>
              <a:effectLst/>
              <a:latin typeface="+mn-lt"/>
              <a:ea typeface="+mn-ea"/>
              <a:cs typeface="+mn-cs"/>
            </a:endParaRPr>
          </a:p>
          <a:p>
            <a:endParaRPr lang="en-GB"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6AE3EBA-56DA-4CB3-B764-3035E546847D}" type="slidenum">
              <a:rPr lang="en-GB" smtClean="0"/>
              <a:t>8</a:t>
            </a:fld>
            <a:endParaRPr lang="en-GB"/>
          </a:p>
        </p:txBody>
      </p:sp>
    </p:spTree>
    <p:extLst>
      <p:ext uri="{BB962C8B-B14F-4D97-AF65-F5344CB8AC3E}">
        <p14:creationId xmlns:p14="http://schemas.microsoft.com/office/powerpoint/2010/main" val="4212831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83C12F5-1907-4471-9199-73819A364FC0}" type="datetimeFigureOut">
              <a:rPr lang="en-GB" smtClean="0"/>
              <a:t>08/11/2019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7CDFF2-0D09-446E-8EC2-3A12C999C211}" type="slidenum">
              <a:rPr lang="en-GB" smtClean="0"/>
              <a:t>‹#›</a:t>
            </a:fld>
            <a:endParaRPr lang="en-GB"/>
          </a:p>
        </p:txBody>
      </p:sp>
    </p:spTree>
    <p:extLst>
      <p:ext uri="{BB962C8B-B14F-4D97-AF65-F5344CB8AC3E}">
        <p14:creationId xmlns:p14="http://schemas.microsoft.com/office/powerpoint/2010/main" val="1219830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3C12F5-1907-4471-9199-73819A364FC0}" type="datetimeFigureOut">
              <a:rPr lang="en-GB" smtClean="0"/>
              <a:t>08/11/2019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7CDFF2-0D09-446E-8EC2-3A12C999C211}" type="slidenum">
              <a:rPr lang="en-GB" smtClean="0"/>
              <a:t>‹#›</a:t>
            </a:fld>
            <a:endParaRPr lang="en-GB"/>
          </a:p>
        </p:txBody>
      </p:sp>
    </p:spTree>
    <p:extLst>
      <p:ext uri="{BB962C8B-B14F-4D97-AF65-F5344CB8AC3E}">
        <p14:creationId xmlns:p14="http://schemas.microsoft.com/office/powerpoint/2010/main" val="1548761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3C12F5-1907-4471-9199-73819A364FC0}" type="datetimeFigureOut">
              <a:rPr lang="en-GB" smtClean="0"/>
              <a:t>08/11/2019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7CDFF2-0D09-446E-8EC2-3A12C999C211}" type="slidenum">
              <a:rPr lang="en-GB" smtClean="0"/>
              <a:t>‹#›</a:t>
            </a:fld>
            <a:endParaRPr lang="en-GB"/>
          </a:p>
        </p:txBody>
      </p:sp>
    </p:spTree>
    <p:extLst>
      <p:ext uri="{BB962C8B-B14F-4D97-AF65-F5344CB8AC3E}">
        <p14:creationId xmlns:p14="http://schemas.microsoft.com/office/powerpoint/2010/main" val="2325061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3C12F5-1907-4471-9199-73819A364FC0}" type="datetimeFigureOut">
              <a:rPr lang="en-GB" smtClean="0"/>
              <a:t>08/11/2019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7CDFF2-0D09-446E-8EC2-3A12C999C211}" type="slidenum">
              <a:rPr lang="en-GB" smtClean="0"/>
              <a:t>‹#›</a:t>
            </a:fld>
            <a:endParaRPr lang="en-GB"/>
          </a:p>
        </p:txBody>
      </p:sp>
    </p:spTree>
    <p:extLst>
      <p:ext uri="{BB962C8B-B14F-4D97-AF65-F5344CB8AC3E}">
        <p14:creationId xmlns:p14="http://schemas.microsoft.com/office/powerpoint/2010/main" val="3951455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3C12F5-1907-4471-9199-73819A364FC0}" type="datetimeFigureOut">
              <a:rPr lang="en-GB" smtClean="0"/>
              <a:t>08/11/2019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7CDFF2-0D09-446E-8EC2-3A12C999C211}" type="slidenum">
              <a:rPr lang="en-GB" smtClean="0"/>
              <a:t>‹#›</a:t>
            </a:fld>
            <a:endParaRPr lang="en-GB"/>
          </a:p>
        </p:txBody>
      </p:sp>
    </p:spTree>
    <p:extLst>
      <p:ext uri="{BB962C8B-B14F-4D97-AF65-F5344CB8AC3E}">
        <p14:creationId xmlns:p14="http://schemas.microsoft.com/office/powerpoint/2010/main" val="2937675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3C12F5-1907-4471-9199-73819A364FC0}" type="datetimeFigureOut">
              <a:rPr lang="en-GB" smtClean="0"/>
              <a:t>08/11/2019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7CDFF2-0D09-446E-8EC2-3A12C999C211}" type="slidenum">
              <a:rPr lang="en-GB" smtClean="0"/>
              <a:t>‹#›</a:t>
            </a:fld>
            <a:endParaRPr lang="en-GB"/>
          </a:p>
        </p:txBody>
      </p:sp>
    </p:spTree>
    <p:extLst>
      <p:ext uri="{BB962C8B-B14F-4D97-AF65-F5344CB8AC3E}">
        <p14:creationId xmlns:p14="http://schemas.microsoft.com/office/powerpoint/2010/main" val="3867257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3C12F5-1907-4471-9199-73819A364FC0}" type="datetimeFigureOut">
              <a:rPr lang="en-GB" smtClean="0"/>
              <a:t>08/11/2019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27CDFF2-0D09-446E-8EC2-3A12C999C211}" type="slidenum">
              <a:rPr lang="en-GB" smtClean="0"/>
              <a:t>‹#›</a:t>
            </a:fld>
            <a:endParaRPr lang="en-GB"/>
          </a:p>
        </p:txBody>
      </p:sp>
    </p:spTree>
    <p:extLst>
      <p:ext uri="{BB962C8B-B14F-4D97-AF65-F5344CB8AC3E}">
        <p14:creationId xmlns:p14="http://schemas.microsoft.com/office/powerpoint/2010/main" val="2041978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83C12F5-1907-4471-9199-73819A364FC0}" type="datetimeFigureOut">
              <a:rPr lang="en-GB" smtClean="0"/>
              <a:t>08/11/2019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27CDFF2-0D09-446E-8EC2-3A12C999C211}" type="slidenum">
              <a:rPr lang="en-GB" smtClean="0"/>
              <a:t>‹#›</a:t>
            </a:fld>
            <a:endParaRPr lang="en-GB"/>
          </a:p>
        </p:txBody>
      </p:sp>
    </p:spTree>
    <p:extLst>
      <p:ext uri="{BB962C8B-B14F-4D97-AF65-F5344CB8AC3E}">
        <p14:creationId xmlns:p14="http://schemas.microsoft.com/office/powerpoint/2010/main" val="215208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3C12F5-1907-4471-9199-73819A364FC0}" type="datetimeFigureOut">
              <a:rPr lang="en-GB" smtClean="0"/>
              <a:t>08/11/2019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27CDFF2-0D09-446E-8EC2-3A12C999C211}" type="slidenum">
              <a:rPr lang="en-GB" smtClean="0"/>
              <a:t>‹#›</a:t>
            </a:fld>
            <a:endParaRPr lang="en-GB"/>
          </a:p>
        </p:txBody>
      </p:sp>
    </p:spTree>
    <p:extLst>
      <p:ext uri="{BB962C8B-B14F-4D97-AF65-F5344CB8AC3E}">
        <p14:creationId xmlns:p14="http://schemas.microsoft.com/office/powerpoint/2010/main" val="361844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3C12F5-1907-4471-9199-73819A364FC0}" type="datetimeFigureOut">
              <a:rPr lang="en-GB" smtClean="0"/>
              <a:t>08/11/2019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7CDFF2-0D09-446E-8EC2-3A12C999C211}" type="slidenum">
              <a:rPr lang="en-GB" smtClean="0"/>
              <a:t>‹#›</a:t>
            </a:fld>
            <a:endParaRPr lang="en-GB"/>
          </a:p>
        </p:txBody>
      </p:sp>
    </p:spTree>
    <p:extLst>
      <p:ext uri="{BB962C8B-B14F-4D97-AF65-F5344CB8AC3E}">
        <p14:creationId xmlns:p14="http://schemas.microsoft.com/office/powerpoint/2010/main" val="2329143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3C12F5-1907-4471-9199-73819A364FC0}" type="datetimeFigureOut">
              <a:rPr lang="en-GB" smtClean="0"/>
              <a:t>08/11/2019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7CDFF2-0D09-446E-8EC2-3A12C999C211}" type="slidenum">
              <a:rPr lang="en-GB" smtClean="0"/>
              <a:t>‹#›</a:t>
            </a:fld>
            <a:endParaRPr lang="en-GB"/>
          </a:p>
        </p:txBody>
      </p:sp>
    </p:spTree>
    <p:extLst>
      <p:ext uri="{BB962C8B-B14F-4D97-AF65-F5344CB8AC3E}">
        <p14:creationId xmlns:p14="http://schemas.microsoft.com/office/powerpoint/2010/main" val="1243817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3C12F5-1907-4471-9199-73819A364FC0}" type="datetimeFigureOut">
              <a:rPr lang="en-GB" smtClean="0"/>
              <a:t>08/11/2019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CDFF2-0D09-446E-8EC2-3A12C999C211}" type="slidenum">
              <a:rPr lang="en-GB" smtClean="0"/>
              <a:t>‹#›</a:t>
            </a:fld>
            <a:endParaRPr lang="en-GB"/>
          </a:p>
        </p:txBody>
      </p:sp>
      <p:pic>
        <p:nvPicPr>
          <p:cNvPr id="7" name="Picture 6" descr="RAPID (Full Colou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970293" y="182180"/>
            <a:ext cx="973681" cy="919163"/>
          </a:xfrm>
          <a:prstGeom prst="rect">
            <a:avLst/>
          </a:prstGeom>
          <a:noFill/>
          <a:ln>
            <a:noFill/>
          </a:ln>
          <a:effectLst/>
          <a:extLst>
            <a:ext uri="{909E8E84-426E-40DD-AFC4-6F175D3DCCD1}">
              <a14:hiddenFill xmlns:a14="http://schemas.microsoft.com/office/drawing/2010/main">
                <a:solidFill>
                  <a:srgbClr val="65CFE9"/>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5" descr="Curve Green"/>
          <p:cNvPicPr>
            <a:picLocks noChangeAspect="1" noChangeArrowheads="1"/>
          </p:cNvPicPr>
          <p:nvPr userDrawn="1"/>
        </p:nvPicPr>
        <p:blipFill rotWithShape="1">
          <a:blip r:embed="rId14" cstate="print">
            <a:extLst>
              <a:ext uri="{28A0092B-C50C-407E-A947-70E740481C1C}">
                <a14:useLocalDpi xmlns:a14="http://schemas.microsoft.com/office/drawing/2010/main" val="0"/>
              </a:ext>
            </a:extLst>
          </a:blip>
          <a:srcRect l="5556" t="1" r="6081" b="71149"/>
          <a:stretch/>
        </p:blipFill>
        <p:spPr bwMode="auto">
          <a:xfrm>
            <a:off x="0" y="5212681"/>
            <a:ext cx="9144000" cy="1691741"/>
          </a:xfrm>
          <a:prstGeom prst="rect">
            <a:avLst/>
          </a:prstGeom>
          <a:noFill/>
          <a:ln>
            <a:noFill/>
          </a:ln>
          <a:effectLst/>
          <a:extLst>
            <a:ext uri="{909E8E84-426E-40DD-AFC4-6F175D3DCCD1}">
              <a14:hiddenFill xmlns:a14="http://schemas.microsoft.com/office/drawing/2010/main">
                <a:solidFill>
                  <a:srgbClr val="65CFE9"/>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3" descr="APHA 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834567" y="5857476"/>
            <a:ext cx="798428" cy="864000"/>
          </a:xfrm>
          <a:prstGeom prst="rect">
            <a:avLst/>
          </a:prstGeom>
          <a:noFill/>
          <a:ln>
            <a:noFill/>
          </a:ln>
          <a:effectLst/>
          <a:extLst>
            <a:ext uri="{909E8E84-426E-40DD-AFC4-6F175D3DCCD1}">
              <a14:hiddenFill xmlns:a14="http://schemas.microsoft.com/office/drawing/2010/main">
                <a:solidFill>
                  <a:srgbClr val="65CFE9"/>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 name="Picture 2" descr="BZS-logo"/>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2261645" y="6031949"/>
            <a:ext cx="1024103" cy="552336"/>
          </a:xfrm>
          <a:prstGeom prst="rect">
            <a:avLst/>
          </a:prstGeom>
          <a:noFill/>
          <a:ln>
            <a:noFill/>
          </a:ln>
          <a:effectLst/>
          <a:extLst>
            <a:ext uri="{909E8E84-426E-40DD-AFC4-6F175D3DCCD1}">
              <a14:hiddenFill xmlns:a14="http://schemas.microsoft.com/office/drawing/2010/main">
                <a:solidFill>
                  <a:srgbClr val="65CFE9"/>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1" name="Picture 10"/>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3353737" y="6016646"/>
            <a:ext cx="566930" cy="546535"/>
          </a:xfrm>
          <a:prstGeom prst="rect">
            <a:avLst/>
          </a:prstGeom>
        </p:spPr>
      </p:pic>
      <p:pic>
        <p:nvPicPr>
          <p:cNvPr id="12" name="Content Placeholder 3"/>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3988656" y="5980573"/>
            <a:ext cx="606028" cy="556217"/>
          </a:xfrm>
          <a:prstGeom prst="rect">
            <a:avLst/>
          </a:prstGeom>
        </p:spPr>
      </p:pic>
      <p:pic>
        <p:nvPicPr>
          <p:cNvPr id="13" name="Picture 12"/>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1696642" y="5999339"/>
            <a:ext cx="497014" cy="537451"/>
          </a:xfrm>
          <a:prstGeom prst="rect">
            <a:avLst/>
          </a:prstGeom>
          <a:noFill/>
        </p:spPr>
      </p:pic>
    </p:spTree>
    <p:extLst>
      <p:ext uri="{BB962C8B-B14F-4D97-AF65-F5344CB8AC3E}">
        <p14:creationId xmlns:p14="http://schemas.microsoft.com/office/powerpoint/2010/main" val="39542374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hyperlink" Target="https://www.brc.ac.uk/irecor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hyperlink" Target="http://www.nonnativespecies.org/recordin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1026" name="Picture 2" descr="NNSS_Image_130"/>
          <p:cNvPicPr>
            <a:picLocks noChangeAspect="1" noChangeArrowheads="1"/>
          </p:cNvPicPr>
          <p:nvPr/>
        </p:nvPicPr>
        <p:blipFill rotWithShape="1">
          <a:blip r:embed="rId3">
            <a:extLst>
              <a:ext uri="{28A0092B-C50C-407E-A947-70E740481C1C}">
                <a14:useLocalDpi xmlns:a14="http://schemas.microsoft.com/office/drawing/2010/main" val="0"/>
              </a:ext>
            </a:extLst>
          </a:blip>
          <a:srcRect t="19766" b="30036"/>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65CFE9"/>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7" name="Picture 3" descr="RAPID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2653" y="1125601"/>
            <a:ext cx="2116491" cy="1702461"/>
          </a:xfrm>
          <a:prstGeom prst="rect">
            <a:avLst/>
          </a:prstGeom>
          <a:noFill/>
          <a:ln>
            <a:noFill/>
          </a:ln>
          <a:effectLst/>
          <a:extLst>
            <a:ext uri="{909E8E84-426E-40DD-AFC4-6F175D3DCCD1}">
              <a14:hiddenFill xmlns:a14="http://schemas.microsoft.com/office/drawing/2010/main">
                <a:solidFill>
                  <a:srgbClr val="65CFE9"/>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9" name="Picture 5" descr="Curve Green"/>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556" r="6081" b="34479"/>
          <a:stretch/>
        </p:blipFill>
        <p:spPr bwMode="auto">
          <a:xfrm>
            <a:off x="0" y="3611164"/>
            <a:ext cx="9165930" cy="3292874"/>
          </a:xfrm>
          <a:prstGeom prst="rect">
            <a:avLst/>
          </a:prstGeom>
          <a:noFill/>
          <a:ln>
            <a:noFill/>
          </a:ln>
          <a:effectLst/>
          <a:extLst>
            <a:ext uri="{909E8E84-426E-40DD-AFC4-6F175D3DCCD1}">
              <a14:hiddenFill xmlns:a14="http://schemas.microsoft.com/office/drawing/2010/main">
                <a:solidFill>
                  <a:srgbClr val="65CFE9"/>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 Box 6"/>
          <p:cNvSpPr txBox="1">
            <a:spLocks noChangeArrowheads="1"/>
          </p:cNvSpPr>
          <p:nvPr/>
        </p:nvSpPr>
        <p:spPr bwMode="auto">
          <a:xfrm>
            <a:off x="1935920" y="4993878"/>
            <a:ext cx="5294090" cy="711994"/>
          </a:xfrm>
          <a:prstGeom prst="rect">
            <a:avLst/>
          </a:prstGeom>
          <a:noFill/>
          <a:ln>
            <a:noFill/>
          </a:ln>
          <a:effectLst/>
          <a:extLst>
            <a:ext uri="{909E8E84-426E-40DD-AFC4-6F175D3DCCD1}">
              <a14:hiddenFill xmlns:a14="http://schemas.microsoft.com/office/drawing/2010/main">
                <a:solidFill>
                  <a:srgbClr val="65CFE9"/>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2" tIns="27432" rIns="27432" bIns="27432" numCol="1" anchor="t" anchorCtr="0" compatLnSpc="1">
            <a:prstTxWarp prst="textNoShape">
              <a:avLst/>
            </a:prstTxWarp>
          </a:bodyPr>
          <a:lstStyle/>
          <a:p>
            <a:pPr algn="ctr" eaLnBrk="0" fontAlgn="base" hangingPunct="0">
              <a:spcBef>
                <a:spcPct val="0"/>
              </a:spcBef>
              <a:spcAft>
                <a:spcPct val="0"/>
              </a:spcAft>
            </a:pPr>
            <a:r>
              <a:rPr lang="en-GB" altLang="en-US" sz="2250" b="1" dirty="0">
                <a:solidFill>
                  <a:srgbClr val="A0CF67"/>
                </a:solidFill>
                <a:latin typeface="Segoe UI" panose="020B0502040204020203" pitchFamily="34" charset="0"/>
              </a:rPr>
              <a:t>Contingency Response to </a:t>
            </a:r>
            <a:r>
              <a:rPr lang="en-GB" altLang="en-US" sz="2250" b="1" dirty="0" smtClean="0">
                <a:solidFill>
                  <a:srgbClr val="A0CF67"/>
                </a:solidFill>
                <a:latin typeface="Segoe UI" panose="020B0502040204020203" pitchFamily="34" charset="0"/>
              </a:rPr>
              <a:t>Invasive Non-native </a:t>
            </a:r>
            <a:r>
              <a:rPr lang="en-GB" altLang="en-US" sz="2250" b="1" dirty="0">
                <a:solidFill>
                  <a:srgbClr val="A0CF67"/>
                </a:solidFill>
                <a:latin typeface="Segoe UI" panose="020B0502040204020203" pitchFamily="34" charset="0"/>
              </a:rPr>
              <a:t>Species</a:t>
            </a:r>
            <a:endParaRPr lang="en-US" altLang="en-US" sz="1350" dirty="0">
              <a:solidFill>
                <a:srgbClr val="A0CF67"/>
              </a:solidFill>
              <a:latin typeface="Arial" panose="020B0604020202020204" pitchFamily="34" charset="0"/>
            </a:endParaRPr>
          </a:p>
        </p:txBody>
      </p:sp>
      <p:sp>
        <p:nvSpPr>
          <p:cNvPr id="5" name="Text Box 7"/>
          <p:cNvSpPr txBox="1">
            <a:spLocks noChangeArrowheads="1"/>
          </p:cNvSpPr>
          <p:nvPr/>
        </p:nvSpPr>
        <p:spPr bwMode="auto">
          <a:xfrm>
            <a:off x="1733550" y="6036793"/>
            <a:ext cx="5676900" cy="364331"/>
          </a:xfrm>
          <a:prstGeom prst="rect">
            <a:avLst/>
          </a:prstGeom>
          <a:noFill/>
          <a:ln>
            <a:noFill/>
          </a:ln>
          <a:effectLst/>
          <a:extLst>
            <a:ext uri="{909E8E84-426E-40DD-AFC4-6F175D3DCCD1}">
              <a14:hiddenFill xmlns:a14="http://schemas.microsoft.com/office/drawing/2010/main">
                <a:solidFill>
                  <a:srgbClr val="65CFE9"/>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2" tIns="27432" rIns="27432" bIns="27432" numCol="1" anchor="t" anchorCtr="0" compatLnSpc="1">
            <a:prstTxWarp prst="textNoShape">
              <a:avLst/>
            </a:prstTxWarp>
          </a:bodyPr>
          <a:lstStyle/>
          <a:p>
            <a:pPr algn="ctr" eaLnBrk="0" fontAlgn="base" hangingPunct="0">
              <a:spcBef>
                <a:spcPct val="0"/>
              </a:spcBef>
              <a:spcAft>
                <a:spcPct val="0"/>
              </a:spcAft>
            </a:pPr>
            <a:r>
              <a:rPr lang="en-GB" altLang="en-US" sz="1650" dirty="0">
                <a:solidFill>
                  <a:srgbClr val="006983"/>
                </a:solidFill>
                <a:latin typeface="Segoe UI" panose="020B0502040204020203" pitchFamily="34" charset="0"/>
                <a:ea typeface="Segoe UI" panose="020B0502040204020203" pitchFamily="34" charset="0"/>
                <a:cs typeface="Segoe UI" panose="020B0502040204020203" pitchFamily="34" charset="0"/>
              </a:rPr>
              <a:t>Name of presenter</a:t>
            </a:r>
            <a:endParaRPr lang="en-US" altLang="en-US" sz="135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04736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txBox="1">
            <a:spLocks/>
          </p:cNvSpPr>
          <p:nvPr/>
        </p:nvSpPr>
        <p:spPr>
          <a:xfrm>
            <a:off x="1007736" y="2157857"/>
            <a:ext cx="5199848" cy="2629997"/>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100" dirty="0">
              <a:latin typeface="Segoe UI" panose="020B0502040204020203" pitchFamily="34" charset="0"/>
              <a:ea typeface="Segoe UI" panose="020B0502040204020203" pitchFamily="34" charset="0"/>
              <a:cs typeface="Segoe UI" panose="020B0502040204020203" pitchFamily="34" charset="0"/>
            </a:endParaRPr>
          </a:p>
        </p:txBody>
      </p:sp>
      <p:sp>
        <p:nvSpPr>
          <p:cNvPr id="2" name="Title 1"/>
          <p:cNvSpPr>
            <a:spLocks noGrp="1"/>
          </p:cNvSpPr>
          <p:nvPr>
            <p:ph type="title"/>
          </p:nvPr>
        </p:nvSpPr>
        <p:spPr>
          <a:xfrm>
            <a:off x="287231" y="141402"/>
            <a:ext cx="7315200" cy="1043814"/>
          </a:xfrm>
        </p:spPr>
        <p:txBody>
          <a:bodyPr>
            <a:normAutofit/>
          </a:bodyPr>
          <a:lstStyle/>
          <a:p>
            <a:r>
              <a:rPr lang="en-GB" sz="2800" b="1" dirty="0">
                <a:solidFill>
                  <a:srgbClr val="00728F"/>
                </a:solidFill>
                <a:latin typeface="Segoe UI" panose="020B0502040204020203" pitchFamily="34" charset="0"/>
                <a:ea typeface="Segoe UI" panose="020B0502040204020203" pitchFamily="34" charset="0"/>
                <a:cs typeface="Segoe UI" panose="020B0502040204020203" pitchFamily="34" charset="0"/>
              </a:rPr>
              <a:t>Reporting</a:t>
            </a:r>
          </a:p>
        </p:txBody>
      </p:sp>
      <p:sp>
        <p:nvSpPr>
          <p:cNvPr id="5" name="TextBox 4"/>
          <p:cNvSpPr txBox="1"/>
          <p:nvPr/>
        </p:nvSpPr>
        <p:spPr>
          <a:xfrm>
            <a:off x="1401303" y="2277668"/>
            <a:ext cx="6341394" cy="253916"/>
          </a:xfrm>
          <a:prstGeom prst="rect">
            <a:avLst/>
          </a:prstGeom>
          <a:noFill/>
        </p:spPr>
        <p:txBody>
          <a:bodyPr wrap="square" rtlCol="0">
            <a:spAutoFit/>
          </a:bodyPr>
          <a:lstStyle/>
          <a:p>
            <a:endParaRPr lang="en-GB" sz="1050" dirty="0">
              <a:latin typeface="Segoe UI" panose="020B0502040204020203" pitchFamily="34" charset="0"/>
              <a:ea typeface="Segoe UI" panose="020B0502040204020203" pitchFamily="34" charset="0"/>
              <a:cs typeface="Segoe UI" panose="020B0502040204020203" pitchFamily="34" charset="0"/>
            </a:endParaRPr>
          </a:p>
        </p:txBody>
      </p:sp>
      <p:sp>
        <p:nvSpPr>
          <p:cNvPr id="13" name="TextBox 12"/>
          <p:cNvSpPr txBox="1"/>
          <p:nvPr/>
        </p:nvSpPr>
        <p:spPr>
          <a:xfrm>
            <a:off x="67033" y="1185216"/>
            <a:ext cx="6254486" cy="4955203"/>
          </a:xfrm>
          <a:prstGeom prst="rect">
            <a:avLst/>
          </a:prstGeom>
          <a:noFill/>
        </p:spPr>
        <p:txBody>
          <a:bodyPr wrap="square" rtlCol="0">
            <a:spAutoFit/>
          </a:bodyPr>
          <a:lstStyle/>
          <a:p>
            <a:pPr marL="214313" indent="-214313">
              <a:buFont typeface="Arial" panose="020B0604020202020204" pitchFamily="34" charset="0"/>
              <a:buChar char="•"/>
            </a:pPr>
            <a:r>
              <a:rPr lang="en-GB" sz="2100" dirty="0">
                <a:latin typeface="Segoe UI" panose="020B0502040204020203" pitchFamily="34" charset="0"/>
                <a:ea typeface="Segoe UI" panose="020B0502040204020203" pitchFamily="34" charset="0"/>
                <a:cs typeface="Segoe UI" panose="020B0502040204020203" pitchFamily="34" charset="0"/>
              </a:rPr>
              <a:t>Citizen </a:t>
            </a:r>
            <a:r>
              <a:rPr lang="en-GB" sz="2100" dirty="0" smtClean="0">
                <a:latin typeface="Segoe UI" panose="020B0502040204020203" pitchFamily="34" charset="0"/>
                <a:ea typeface="Segoe UI" panose="020B0502040204020203" pitchFamily="34" charset="0"/>
                <a:cs typeface="Segoe UI" panose="020B0502040204020203" pitchFamily="34" charset="0"/>
              </a:rPr>
              <a:t>science is </a:t>
            </a:r>
            <a:r>
              <a:rPr lang="en-GB" sz="2100" dirty="0">
                <a:latin typeface="Segoe UI" panose="020B0502040204020203" pitchFamily="34" charset="0"/>
                <a:ea typeface="Segoe UI" panose="020B0502040204020203" pitchFamily="34" charset="0"/>
                <a:cs typeface="Segoe UI" panose="020B0502040204020203" pitchFamily="34" charset="0"/>
              </a:rPr>
              <a:t>essential </a:t>
            </a:r>
            <a:r>
              <a:rPr lang="en-GB" sz="2100" dirty="0" smtClean="0">
                <a:latin typeface="Segoe UI" panose="020B0502040204020203" pitchFamily="34" charset="0"/>
                <a:ea typeface="Segoe UI" panose="020B0502040204020203" pitchFamily="34" charset="0"/>
                <a:cs typeface="Segoe UI" panose="020B0502040204020203" pitchFamily="34" charset="0"/>
              </a:rPr>
              <a:t>for detecting and monitoring invasive non-native species</a:t>
            </a:r>
            <a:endParaRPr lang="en-GB" sz="2100" dirty="0">
              <a:latin typeface="Segoe UI" panose="020B0502040204020203" pitchFamily="34" charset="0"/>
              <a:ea typeface="Segoe UI" panose="020B0502040204020203" pitchFamily="34" charset="0"/>
              <a:cs typeface="Segoe UI" panose="020B0502040204020203" pitchFamily="34" charset="0"/>
            </a:endParaRPr>
          </a:p>
          <a:p>
            <a:pPr marL="214313" indent="-214313">
              <a:buFont typeface="Arial" panose="020B0604020202020204" pitchFamily="34" charset="0"/>
              <a:buChar char="•"/>
            </a:pPr>
            <a:endParaRPr lang="en-GB" sz="2100" dirty="0">
              <a:latin typeface="Segoe UI" panose="020B0502040204020203" pitchFamily="34" charset="0"/>
              <a:ea typeface="Segoe UI" panose="020B0502040204020203" pitchFamily="34" charset="0"/>
              <a:cs typeface="Segoe UI" panose="020B0502040204020203" pitchFamily="34" charset="0"/>
            </a:endParaRPr>
          </a:p>
          <a:p>
            <a:pPr marL="214313" indent="-214313">
              <a:buFont typeface="Arial" panose="020B0604020202020204" pitchFamily="34" charset="0"/>
              <a:buChar char="•"/>
            </a:pPr>
            <a:r>
              <a:rPr lang="en-GB" sz="2100" dirty="0">
                <a:latin typeface="Segoe UI" panose="020B0502040204020203" pitchFamily="34" charset="0"/>
                <a:ea typeface="Segoe UI" panose="020B0502040204020203" pitchFamily="34" charset="0"/>
                <a:cs typeface="Segoe UI" panose="020B0502040204020203" pitchFamily="34" charset="0"/>
              </a:rPr>
              <a:t>There are a number of different ways to </a:t>
            </a:r>
            <a:r>
              <a:rPr lang="en-GB" sz="2100" dirty="0" smtClean="0">
                <a:latin typeface="Segoe UI" panose="020B0502040204020203" pitchFamily="34" charset="0"/>
                <a:ea typeface="Segoe UI" panose="020B0502040204020203" pitchFamily="34" charset="0"/>
                <a:cs typeface="Segoe UI" panose="020B0502040204020203" pitchFamily="34" charset="0"/>
              </a:rPr>
              <a:t>record sightings. </a:t>
            </a:r>
          </a:p>
          <a:p>
            <a:endParaRPr lang="en-GB" sz="2100" dirty="0" smtClean="0">
              <a:latin typeface="Segoe UI" panose="020B0502040204020203" pitchFamily="34" charset="0"/>
              <a:ea typeface="Segoe UI" panose="020B0502040204020203" pitchFamily="34" charset="0"/>
              <a:cs typeface="Segoe UI" panose="020B0502040204020203" pitchFamily="34" charset="0"/>
            </a:endParaRPr>
          </a:p>
          <a:p>
            <a:pPr marL="214313" indent="-214313">
              <a:buFont typeface="Arial" panose="020B0604020202020204" pitchFamily="34" charset="0"/>
              <a:buChar char="•"/>
            </a:pPr>
            <a:r>
              <a:rPr lang="en-GB" sz="2100" dirty="0" err="1" smtClean="0">
                <a:solidFill>
                  <a:srgbClr val="0070C0"/>
                </a:solidFill>
                <a:latin typeface="Segoe UI" panose="020B0502040204020203" pitchFamily="34" charset="0"/>
                <a:ea typeface="Segoe UI" panose="020B0502040204020203" pitchFamily="34" charset="0"/>
                <a:cs typeface="Segoe UI" panose="020B0502040204020203" pitchFamily="34" charset="0"/>
              </a:rPr>
              <a:t>iRecord</a:t>
            </a:r>
            <a:r>
              <a:rPr lang="en-GB" sz="2100" dirty="0" smtClean="0">
                <a:latin typeface="Segoe UI" panose="020B0502040204020203" pitchFamily="34" charset="0"/>
                <a:ea typeface="Segoe UI" panose="020B0502040204020203" pitchFamily="34" charset="0"/>
                <a:cs typeface="Segoe UI" panose="020B0502040204020203" pitchFamily="34" charset="0"/>
              </a:rPr>
              <a:t> is a great way to record sightings, either online </a:t>
            </a:r>
            <a:r>
              <a:rPr lang="en-GB" sz="2100" dirty="0">
                <a:latin typeface="Segoe UI" panose="020B0502040204020203" pitchFamily="34" charset="0"/>
                <a:ea typeface="Segoe UI" panose="020B0502040204020203" pitchFamily="34" charset="0"/>
                <a:cs typeface="Segoe UI" panose="020B0502040204020203" pitchFamily="34" charset="0"/>
              </a:rPr>
              <a:t>(</a:t>
            </a:r>
            <a:r>
              <a:rPr lang="en-GB" sz="2100" u="sng" dirty="0">
                <a:latin typeface="Segoe UI" panose="020B0502040204020203" pitchFamily="34" charset="0"/>
                <a:ea typeface="Segoe UI" panose="020B0502040204020203" pitchFamily="34" charset="0"/>
                <a:cs typeface="Segoe UI" panose="020B0502040204020203" pitchFamily="34" charset="0"/>
                <a:hlinkClick r:id="rId3"/>
              </a:rPr>
              <a:t>https://www.brc.ac.uk/irecord</a:t>
            </a:r>
            <a:r>
              <a:rPr lang="en-GB" sz="2100" u="sng" dirty="0" smtClean="0">
                <a:latin typeface="Segoe UI" panose="020B0502040204020203" pitchFamily="34" charset="0"/>
                <a:ea typeface="Segoe UI" panose="020B0502040204020203" pitchFamily="34" charset="0"/>
                <a:cs typeface="Segoe UI" panose="020B0502040204020203" pitchFamily="34" charset="0"/>
                <a:hlinkClick r:id="rId3"/>
              </a:rPr>
              <a:t>/) </a:t>
            </a:r>
            <a:r>
              <a:rPr lang="en-GB" sz="2100" dirty="0">
                <a:latin typeface="Segoe UI" panose="020B0502040204020203" pitchFamily="34" charset="0"/>
                <a:ea typeface="Segoe UI" panose="020B0502040204020203" pitchFamily="34" charset="0"/>
                <a:cs typeface="Segoe UI" panose="020B0502040204020203" pitchFamily="34" charset="0"/>
              </a:rPr>
              <a:t>or </a:t>
            </a:r>
            <a:r>
              <a:rPr lang="en-GB" sz="2100" dirty="0" smtClean="0">
                <a:latin typeface="Segoe UI" panose="020B0502040204020203" pitchFamily="34" charset="0"/>
                <a:ea typeface="Segoe UI" panose="020B0502040204020203" pitchFamily="34" charset="0"/>
                <a:cs typeface="Segoe UI" panose="020B0502040204020203" pitchFamily="34" charset="0"/>
              </a:rPr>
              <a:t>by using the </a:t>
            </a:r>
            <a:r>
              <a:rPr lang="en-GB" sz="2100" dirty="0" err="1">
                <a:solidFill>
                  <a:srgbClr val="006699"/>
                </a:solidFill>
                <a:latin typeface="Segoe UI" panose="020B0502040204020203" pitchFamily="34" charset="0"/>
                <a:ea typeface="Segoe UI" panose="020B0502040204020203" pitchFamily="34" charset="0"/>
                <a:cs typeface="Segoe UI" panose="020B0502040204020203" pitchFamily="34" charset="0"/>
              </a:rPr>
              <a:t>iRecord</a:t>
            </a:r>
            <a:r>
              <a:rPr lang="en-GB" sz="2100" dirty="0">
                <a:solidFill>
                  <a:srgbClr val="006699"/>
                </a:solidFill>
                <a:latin typeface="Segoe UI" panose="020B0502040204020203" pitchFamily="34" charset="0"/>
                <a:ea typeface="Segoe UI" panose="020B0502040204020203" pitchFamily="34" charset="0"/>
                <a:cs typeface="Segoe UI" panose="020B0502040204020203" pitchFamily="34" charset="0"/>
              </a:rPr>
              <a:t> </a:t>
            </a:r>
            <a:r>
              <a:rPr lang="en-GB" sz="2100" dirty="0" smtClean="0">
                <a:solidFill>
                  <a:srgbClr val="006699"/>
                </a:solidFill>
                <a:latin typeface="Segoe UI" panose="020B0502040204020203" pitchFamily="34" charset="0"/>
                <a:ea typeface="Segoe UI" panose="020B0502040204020203" pitchFamily="34" charset="0"/>
                <a:cs typeface="Segoe UI" panose="020B0502040204020203" pitchFamily="34" charset="0"/>
              </a:rPr>
              <a:t>app </a:t>
            </a:r>
            <a:r>
              <a:rPr lang="en-GB" sz="2100" dirty="0" smtClean="0">
                <a:latin typeface="Segoe UI" panose="020B0502040204020203" pitchFamily="34" charset="0"/>
                <a:ea typeface="Segoe UI" panose="020B0502040204020203" pitchFamily="34" charset="0"/>
                <a:cs typeface="Segoe UI" panose="020B0502040204020203" pitchFamily="34" charset="0"/>
              </a:rPr>
              <a:t>on your phone.</a:t>
            </a:r>
            <a:endParaRPr lang="en-GB" sz="2100" dirty="0">
              <a:latin typeface="Segoe UI" panose="020B0502040204020203" pitchFamily="34" charset="0"/>
              <a:ea typeface="Segoe UI" panose="020B0502040204020203" pitchFamily="34" charset="0"/>
              <a:cs typeface="Segoe UI" panose="020B0502040204020203" pitchFamily="34" charset="0"/>
            </a:endParaRPr>
          </a:p>
          <a:p>
            <a:pPr marL="214313" indent="-214313">
              <a:buFont typeface="Arial" panose="020B0604020202020204" pitchFamily="34" charset="0"/>
              <a:buChar char="•"/>
            </a:pPr>
            <a:endParaRPr lang="en-GB" sz="2100" dirty="0">
              <a:latin typeface="Segoe UI" panose="020B0502040204020203" pitchFamily="34" charset="0"/>
              <a:ea typeface="Segoe UI" panose="020B0502040204020203" pitchFamily="34" charset="0"/>
              <a:cs typeface="Segoe UI" panose="020B0502040204020203" pitchFamily="34" charset="0"/>
            </a:endParaRPr>
          </a:p>
          <a:p>
            <a:pPr marL="214313" indent="-214313">
              <a:buFont typeface="Arial" panose="020B0604020202020204" pitchFamily="34" charset="0"/>
              <a:buChar char="•"/>
            </a:pPr>
            <a:r>
              <a:rPr lang="en-GB" sz="2100" dirty="0">
                <a:latin typeface="Segoe UI" panose="020B0502040204020203" pitchFamily="34" charset="0"/>
                <a:ea typeface="Segoe UI" panose="020B0502040204020203" pitchFamily="34" charset="0"/>
                <a:cs typeface="Segoe UI" panose="020B0502040204020203" pitchFamily="34" charset="0"/>
              </a:rPr>
              <a:t>All the methods of recording species can be found at </a:t>
            </a:r>
            <a:r>
              <a:rPr lang="en-GB" sz="2100" dirty="0">
                <a:latin typeface="Segoe UI" panose="020B0502040204020203" pitchFamily="34" charset="0"/>
                <a:ea typeface="Segoe UI" panose="020B0502040204020203" pitchFamily="34" charset="0"/>
                <a:cs typeface="Segoe UI" panose="020B0502040204020203" pitchFamily="34" charset="0"/>
                <a:hlinkClick r:id="rId4"/>
              </a:rPr>
              <a:t>www.nonnativespecies.org/recording</a:t>
            </a:r>
            <a:endParaRPr lang="en-GB" sz="2100" dirty="0">
              <a:latin typeface="Segoe UI" panose="020B0502040204020203" pitchFamily="34" charset="0"/>
              <a:ea typeface="Segoe UI" panose="020B0502040204020203" pitchFamily="34" charset="0"/>
              <a:cs typeface="Segoe UI" panose="020B0502040204020203" pitchFamily="34" charset="0"/>
            </a:endParaRPr>
          </a:p>
          <a:p>
            <a:pPr marL="214313" indent="-214313">
              <a:buFont typeface="Arial" panose="020B0604020202020204" pitchFamily="34" charset="0"/>
              <a:buChar char="•"/>
            </a:pPr>
            <a:endParaRPr lang="en-GB" sz="2200" dirty="0">
              <a:latin typeface="Segoe UI" panose="020B0502040204020203" pitchFamily="34" charset="0"/>
              <a:ea typeface="Segoe UI" panose="020B0502040204020203" pitchFamily="34" charset="0"/>
              <a:cs typeface="Segoe UI" panose="020B0502040204020203" pitchFamily="34" charset="0"/>
            </a:endParaRPr>
          </a:p>
          <a:p>
            <a:endParaRPr lang="en-GB" sz="1050" dirty="0">
              <a:latin typeface="Segoe UI" panose="020B0502040204020203" pitchFamily="34" charset="0"/>
              <a:ea typeface="Segoe UI" panose="020B0502040204020203" pitchFamily="34" charset="0"/>
              <a:cs typeface="Segoe UI" panose="020B0502040204020203" pitchFamily="34" charset="0"/>
            </a:endParaRPr>
          </a:p>
          <a:p>
            <a:pPr marL="214313" indent="-214313">
              <a:buFont typeface="Arial" panose="020B0604020202020204" pitchFamily="34" charset="0"/>
              <a:buChar char="•"/>
            </a:pPr>
            <a:endParaRPr lang="en-GB" sz="1050" dirty="0">
              <a:latin typeface="Segoe UI" panose="020B0502040204020203" pitchFamily="34" charset="0"/>
              <a:ea typeface="Segoe UI" panose="020B0502040204020203" pitchFamily="34" charset="0"/>
              <a:cs typeface="Segoe UI" panose="020B0502040204020203" pitchFamily="34" charset="0"/>
            </a:endParaRPr>
          </a:p>
          <a:p>
            <a:pPr marL="214313" indent="-214313">
              <a:buFont typeface="Arial" panose="020B0604020202020204" pitchFamily="34" charset="0"/>
              <a:buChar char="•"/>
            </a:pPr>
            <a:endParaRPr lang="en-GB" sz="1050" dirty="0">
              <a:latin typeface="Segoe UI" panose="020B0502040204020203" pitchFamily="34" charset="0"/>
              <a:ea typeface="Segoe UI" panose="020B0502040204020203" pitchFamily="34" charset="0"/>
              <a:cs typeface="Segoe UI" panose="020B0502040204020203" pitchFamily="34" charset="0"/>
            </a:endParaRPr>
          </a:p>
          <a:p>
            <a:endParaRPr lang="en-GB" sz="1050" dirty="0">
              <a:latin typeface="Segoe UI" panose="020B0502040204020203" pitchFamily="34" charset="0"/>
              <a:ea typeface="Segoe UI" panose="020B0502040204020203" pitchFamily="34" charset="0"/>
              <a:cs typeface="Segoe UI" panose="020B0502040204020203" pitchFamily="34" charset="0"/>
            </a:endParaRPr>
          </a:p>
        </p:txBody>
      </p:sp>
      <p:pic>
        <p:nvPicPr>
          <p:cNvPr id="3" name="Picture 2"/>
          <p:cNvPicPr>
            <a:picLocks noChangeAspect="1"/>
          </p:cNvPicPr>
          <p:nvPr/>
        </p:nvPicPr>
        <p:blipFill>
          <a:blip r:embed="rId5"/>
          <a:stretch>
            <a:fillRect/>
          </a:stretch>
        </p:blipFill>
        <p:spPr>
          <a:xfrm>
            <a:off x="6321519" y="2984465"/>
            <a:ext cx="2589751" cy="2065510"/>
          </a:xfrm>
          <a:prstGeom prst="rect">
            <a:avLst/>
          </a:prstGeom>
        </p:spPr>
      </p:pic>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21519" y="1316596"/>
            <a:ext cx="2235578" cy="1214988"/>
          </a:xfrm>
          <a:prstGeom prst="rect">
            <a:avLst/>
          </a:prstGeom>
        </p:spPr>
      </p:pic>
    </p:spTree>
    <p:extLst>
      <p:ext uri="{BB962C8B-B14F-4D97-AF65-F5344CB8AC3E}">
        <p14:creationId xmlns:p14="http://schemas.microsoft.com/office/powerpoint/2010/main" val="344606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txBox="1">
            <a:spLocks/>
          </p:cNvSpPr>
          <p:nvPr/>
        </p:nvSpPr>
        <p:spPr>
          <a:xfrm>
            <a:off x="1007736" y="2157857"/>
            <a:ext cx="5199848" cy="2629997"/>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100" dirty="0">
              <a:latin typeface="Segoe UI" panose="020B0502040204020203" pitchFamily="34" charset="0"/>
              <a:ea typeface="Segoe UI" panose="020B0502040204020203" pitchFamily="34" charset="0"/>
              <a:cs typeface="Segoe UI" panose="020B0502040204020203" pitchFamily="34" charset="0"/>
            </a:endParaRPr>
          </a:p>
        </p:txBody>
      </p:sp>
      <p:sp>
        <p:nvSpPr>
          <p:cNvPr id="2" name="Title 1"/>
          <p:cNvSpPr>
            <a:spLocks noGrp="1"/>
          </p:cNvSpPr>
          <p:nvPr>
            <p:ph type="title"/>
          </p:nvPr>
        </p:nvSpPr>
        <p:spPr>
          <a:xfrm>
            <a:off x="457200" y="506076"/>
            <a:ext cx="7886700" cy="1325563"/>
          </a:xfrm>
        </p:spPr>
        <p:txBody>
          <a:bodyPr>
            <a:normAutofit/>
          </a:bodyPr>
          <a:lstStyle/>
          <a:p>
            <a:r>
              <a:rPr lang="en-GB" sz="2800" b="1" dirty="0" smtClean="0">
                <a:solidFill>
                  <a:srgbClr val="00728F"/>
                </a:solidFill>
                <a:latin typeface="Segoe UI" panose="020B0502040204020203" pitchFamily="34" charset="0"/>
                <a:ea typeface="Segoe UI" panose="020B0502040204020203" pitchFamily="34" charset="0"/>
                <a:cs typeface="Segoe UI" panose="020B0502040204020203" pitchFamily="34" charset="0"/>
              </a:rPr>
              <a:t>Priority species</a:t>
            </a:r>
            <a:endParaRPr lang="en-GB" sz="2800" b="1" dirty="0">
              <a:solidFill>
                <a:srgbClr val="00728F"/>
              </a:solidFill>
              <a:latin typeface="Segoe UI" panose="020B0502040204020203" pitchFamily="34" charset="0"/>
              <a:ea typeface="Segoe UI" panose="020B0502040204020203" pitchFamily="34" charset="0"/>
              <a:cs typeface="Segoe UI" panose="020B0502040204020203" pitchFamily="34" charset="0"/>
            </a:endParaRPr>
          </a:p>
        </p:txBody>
      </p:sp>
      <p:sp>
        <p:nvSpPr>
          <p:cNvPr id="5" name="TextBox 4"/>
          <p:cNvSpPr txBox="1"/>
          <p:nvPr/>
        </p:nvSpPr>
        <p:spPr>
          <a:xfrm>
            <a:off x="457200" y="1418446"/>
            <a:ext cx="8343900" cy="4108817"/>
          </a:xfrm>
          <a:prstGeom prst="rect">
            <a:avLst/>
          </a:prstGeom>
          <a:noFill/>
        </p:spPr>
        <p:txBody>
          <a:bodyPr wrap="square" rtlCol="0">
            <a:spAutoFit/>
          </a:bodyPr>
          <a:lstStyle/>
          <a:p>
            <a:r>
              <a:rPr lang="en-GB" sz="2000" dirty="0" smtClean="0">
                <a:latin typeface="Segoe UI" panose="020B0502040204020203" pitchFamily="34" charset="0"/>
                <a:ea typeface="Segoe UI" panose="020B0502040204020203" pitchFamily="34" charset="0"/>
                <a:cs typeface="Segoe UI" panose="020B0502040204020203" pitchFamily="34" charset="0"/>
              </a:rPr>
              <a:t>Some invasive non-native species (INNS) are priority species for contingency response. This is usually because they </a:t>
            </a:r>
            <a:r>
              <a:rPr lang="en-GB" sz="2000" dirty="0">
                <a:latin typeface="Segoe UI" panose="020B0502040204020203" pitchFamily="34" charset="0"/>
                <a:ea typeface="Segoe UI" panose="020B0502040204020203" pitchFamily="34" charset="0"/>
                <a:cs typeface="Segoe UI" panose="020B0502040204020203" pitchFamily="34" charset="0"/>
              </a:rPr>
              <a:t>are considered to be:</a:t>
            </a:r>
          </a:p>
          <a:p>
            <a:endParaRPr lang="en-GB" sz="2000" dirty="0">
              <a:latin typeface="Segoe UI" panose="020B0502040204020203" pitchFamily="34" charset="0"/>
              <a:ea typeface="Segoe UI" panose="020B0502040204020203" pitchFamily="34" charset="0"/>
              <a:cs typeface="Segoe UI" panose="020B0502040204020203" pitchFamily="34" charset="0"/>
            </a:endParaRPr>
          </a:p>
          <a:p>
            <a:pPr marL="214313" indent="-214313">
              <a:buFont typeface="Arial" panose="020B0604020202020204" pitchFamily="34" charset="0"/>
              <a:buChar char="•"/>
            </a:pPr>
            <a:r>
              <a:rPr lang="en-GB" sz="2000" dirty="0">
                <a:latin typeface="Segoe UI" panose="020B0502040204020203" pitchFamily="34" charset="0"/>
                <a:ea typeface="Segoe UI" panose="020B0502040204020203" pitchFamily="34" charset="0"/>
                <a:cs typeface="Segoe UI" panose="020B0502040204020203" pitchFamily="34" charset="0"/>
              </a:rPr>
              <a:t>Highly likely to either become invasive in the UK or continue to spread rapidly if not controlled.</a:t>
            </a:r>
          </a:p>
          <a:p>
            <a:pPr marL="214313" indent="-214313">
              <a:buFont typeface="Arial" panose="020B0604020202020204" pitchFamily="34" charset="0"/>
              <a:buChar char="•"/>
            </a:pPr>
            <a:endParaRPr lang="en-GB" sz="2000" dirty="0">
              <a:latin typeface="Segoe UI" panose="020B0502040204020203" pitchFamily="34" charset="0"/>
              <a:ea typeface="Segoe UI" panose="020B0502040204020203" pitchFamily="34" charset="0"/>
              <a:cs typeface="Segoe UI" panose="020B0502040204020203" pitchFamily="34" charset="0"/>
            </a:endParaRPr>
          </a:p>
          <a:p>
            <a:pPr marL="214313" indent="-214313">
              <a:buFont typeface="Arial" panose="020B0604020202020204" pitchFamily="34" charset="0"/>
              <a:buChar char="•"/>
            </a:pPr>
            <a:r>
              <a:rPr lang="en-GB" sz="2000" dirty="0">
                <a:latin typeface="Segoe UI" panose="020B0502040204020203" pitchFamily="34" charset="0"/>
                <a:ea typeface="Segoe UI" panose="020B0502040204020203" pitchFamily="34" charset="0"/>
                <a:cs typeface="Segoe UI" panose="020B0502040204020203" pitchFamily="34" charset="0"/>
              </a:rPr>
              <a:t>A serious threat to native species of flora and fauna.</a:t>
            </a:r>
          </a:p>
          <a:p>
            <a:pPr marL="214313" indent="-214313">
              <a:buFont typeface="Arial" panose="020B0604020202020204" pitchFamily="34" charset="0"/>
              <a:buChar char="•"/>
            </a:pPr>
            <a:endParaRPr lang="en-GB" sz="2000" dirty="0">
              <a:latin typeface="Segoe UI" panose="020B0502040204020203" pitchFamily="34" charset="0"/>
              <a:ea typeface="Segoe UI" panose="020B0502040204020203" pitchFamily="34" charset="0"/>
              <a:cs typeface="Segoe UI" panose="020B0502040204020203" pitchFamily="34" charset="0"/>
            </a:endParaRPr>
          </a:p>
          <a:p>
            <a:pPr marL="214313" indent="-214313">
              <a:buFont typeface="Arial" panose="020B0604020202020204" pitchFamily="34" charset="0"/>
              <a:buChar char="•"/>
            </a:pPr>
            <a:r>
              <a:rPr lang="en-GB" sz="2000" dirty="0">
                <a:latin typeface="Segoe UI" panose="020B0502040204020203" pitchFamily="34" charset="0"/>
                <a:ea typeface="Segoe UI" panose="020B0502040204020203" pitchFamily="34" charset="0"/>
                <a:cs typeface="Segoe UI" panose="020B0502040204020203" pitchFamily="34" charset="0"/>
              </a:rPr>
              <a:t>A serious threat to economic interests e.g. aquaculture facilities.</a:t>
            </a:r>
          </a:p>
          <a:p>
            <a:endParaRPr lang="en-GB" sz="2000" dirty="0">
              <a:latin typeface="Segoe UI" panose="020B0502040204020203" pitchFamily="34" charset="0"/>
              <a:ea typeface="Segoe UI" panose="020B0502040204020203" pitchFamily="34" charset="0"/>
              <a:cs typeface="Segoe UI" panose="020B0502040204020203" pitchFamily="34" charset="0"/>
            </a:endParaRPr>
          </a:p>
          <a:p>
            <a:r>
              <a:rPr lang="en-GB" sz="2000" dirty="0" smtClean="0">
                <a:latin typeface="Segoe UI" panose="020B0502040204020203" pitchFamily="34" charset="0"/>
                <a:ea typeface="Segoe UI" panose="020B0502040204020203" pitchFamily="34" charset="0"/>
                <a:cs typeface="Segoe UI" panose="020B0502040204020203" pitchFamily="34" charset="0"/>
              </a:rPr>
              <a:t>Reports of these species will </a:t>
            </a:r>
            <a:r>
              <a:rPr lang="en-GB" sz="2000" dirty="0">
                <a:latin typeface="Segoe UI" panose="020B0502040204020203" pitchFamily="34" charset="0"/>
                <a:ea typeface="Segoe UI" panose="020B0502040204020203" pitchFamily="34" charset="0"/>
                <a:cs typeface="Segoe UI" panose="020B0502040204020203" pitchFamily="34" charset="0"/>
              </a:rPr>
              <a:t>elicit a rapid response from the relevant authorities.</a:t>
            </a:r>
          </a:p>
          <a:p>
            <a:endParaRPr lang="en-GB" sz="1050" dirty="0">
              <a:latin typeface="Segoe UI" panose="020B0502040204020203" pitchFamily="34" charset="0"/>
              <a:ea typeface="Segoe UI" panose="020B0502040204020203" pitchFamily="34" charset="0"/>
              <a:cs typeface="Segoe UI" panose="020B0502040204020203" pitchFamily="34" charset="0"/>
            </a:endParaRPr>
          </a:p>
          <a:p>
            <a:endParaRPr lang="en-GB" sz="105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859717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p:cNvGrpSpPr/>
          <p:nvPr/>
        </p:nvGrpSpPr>
        <p:grpSpPr>
          <a:xfrm>
            <a:off x="1266505" y="402161"/>
            <a:ext cx="6090212" cy="5359994"/>
            <a:chOff x="1280153" y="279331"/>
            <a:chExt cx="6090212" cy="5359994"/>
          </a:xfrm>
        </p:grpSpPr>
        <p:sp>
          <p:nvSpPr>
            <p:cNvPr id="2051" name="TextBox 14"/>
            <p:cNvSpPr txBox="1">
              <a:spLocks noChangeArrowheads="1"/>
            </p:cNvSpPr>
            <p:nvPr/>
          </p:nvSpPr>
          <p:spPr bwMode="auto">
            <a:xfrm>
              <a:off x="5005814" y="611826"/>
              <a:ext cx="2341016" cy="230832"/>
            </a:xfrm>
            <a:prstGeom prst="rect">
              <a:avLst/>
            </a:prstGeom>
            <a:solidFill>
              <a:srgbClr val="E6E0EC"/>
            </a:solidFill>
            <a:ln w="9525">
              <a:solidFill>
                <a:srgbClr val="4F81BD"/>
              </a:solidFill>
              <a:miter lim="800000"/>
              <a:headEnd/>
              <a:tailEnd/>
            </a:ln>
          </p:spPr>
          <p:txBody>
            <a:bodyPr vert="horz" wrap="square" lIns="68580" tIns="34290" rIns="68580" bIns="34290" numCol="1" anchor="t" anchorCtr="0" compatLnSpc="1">
              <a:prstTxWarp prst="textNoShape">
                <a:avLst/>
              </a:prstTxWarp>
              <a:spAutoFit/>
            </a:bodyPr>
            <a:lstStyle/>
            <a:p>
              <a:pPr eaLnBrk="0" fontAlgn="base" hangingPunct="0">
                <a:spcBef>
                  <a:spcPct val="0"/>
                </a:spcBef>
                <a:spcAft>
                  <a:spcPct val="0"/>
                </a:spcAft>
              </a:pPr>
              <a:r>
                <a:rPr lang="en-US" altLang="en-US" sz="1050" b="1" dirty="0">
                  <a:solidFill>
                    <a:srgbClr val="000000"/>
                  </a:solidFill>
                  <a:latin typeface="Segoe UI" panose="020B0502040204020203" pitchFamily="34" charset="0"/>
                  <a:ea typeface="Segoe UI" panose="020B0502040204020203" pitchFamily="34" charset="0"/>
                  <a:cs typeface="Segoe UI" panose="020B0502040204020203" pitchFamily="34" charset="0"/>
                </a:rPr>
                <a:t>Responsible authority </a:t>
              </a:r>
              <a:r>
                <a:rPr lang="en-US" altLang="en-US" sz="1050" dirty="0">
                  <a:solidFill>
                    <a:srgbClr val="000000"/>
                  </a:solidFill>
                  <a:latin typeface="Segoe UI" panose="020B0502040204020203" pitchFamily="34" charset="0"/>
                  <a:ea typeface="Segoe UI" panose="020B0502040204020203" pitchFamily="34" charset="0"/>
                  <a:cs typeface="Segoe UI" panose="020B0502040204020203" pitchFamily="34" charset="0"/>
                </a:rPr>
                <a:t>investigate</a:t>
              </a:r>
              <a:endParaRPr lang="en-US" altLang="en-US" sz="1050" dirty="0">
                <a:latin typeface="Segoe UI" panose="020B0502040204020203" pitchFamily="34" charset="0"/>
                <a:ea typeface="Segoe UI" panose="020B0502040204020203" pitchFamily="34" charset="0"/>
                <a:cs typeface="Segoe UI" panose="020B0502040204020203" pitchFamily="34" charset="0"/>
              </a:endParaRPr>
            </a:p>
          </p:txBody>
        </p:sp>
        <p:sp>
          <p:nvSpPr>
            <p:cNvPr id="2052" name="TextBox 16"/>
            <p:cNvSpPr txBox="1">
              <a:spLocks noChangeArrowheads="1"/>
            </p:cNvSpPr>
            <p:nvPr/>
          </p:nvSpPr>
          <p:spPr bwMode="auto">
            <a:xfrm>
              <a:off x="4993908" y="926528"/>
              <a:ext cx="2364236" cy="553998"/>
            </a:xfrm>
            <a:prstGeom prst="rect">
              <a:avLst/>
            </a:prstGeom>
            <a:solidFill>
              <a:srgbClr val="E6E0EC"/>
            </a:solidFill>
            <a:ln w="9525">
              <a:solidFill>
                <a:srgbClr val="4F81BD"/>
              </a:solidFill>
              <a:miter lim="800000"/>
              <a:headEnd/>
              <a:tailEnd/>
            </a:ln>
          </p:spPr>
          <p:txBody>
            <a:bodyPr vert="horz" wrap="square" lIns="68580" tIns="34290" rIns="68580" bIns="34290" numCol="1" anchor="t" anchorCtr="0" compatLnSpc="1">
              <a:prstTxWarp prst="textNoShape">
                <a:avLst/>
              </a:prstTxWarp>
              <a:spAutoFit/>
            </a:bodyPr>
            <a:lstStyle/>
            <a:p>
              <a:pPr eaLnBrk="0" fontAlgn="base" hangingPunct="0">
                <a:spcBef>
                  <a:spcPct val="0"/>
                </a:spcBef>
                <a:spcAft>
                  <a:spcPct val="0"/>
                </a:spcAft>
              </a:pPr>
              <a:r>
                <a:rPr lang="en-GB" altLang="en-US" sz="1050" b="1" dirty="0">
                  <a:solidFill>
                    <a:srgbClr val="000000"/>
                  </a:solidFill>
                  <a:latin typeface="Segoe UI" panose="020B0502040204020203" pitchFamily="34" charset="0"/>
                  <a:ea typeface="Segoe UI" panose="020B0502040204020203" pitchFamily="34" charset="0"/>
                  <a:cs typeface="Segoe UI" panose="020B0502040204020203" pitchFamily="34" charset="0"/>
                </a:rPr>
                <a:t>Responsible authority </a:t>
              </a:r>
              <a:r>
                <a:rPr lang="en-GB" altLang="en-US" sz="1050" dirty="0">
                  <a:solidFill>
                    <a:srgbClr val="000000"/>
                  </a:solidFill>
                  <a:latin typeface="Segoe UI" panose="020B0502040204020203" pitchFamily="34" charset="0"/>
                  <a:ea typeface="Segoe UI" panose="020B0502040204020203" pitchFamily="34" charset="0"/>
                  <a:cs typeface="Segoe UI" panose="020B0502040204020203" pitchFamily="34" charset="0"/>
                </a:rPr>
                <a:t>establish </a:t>
              </a:r>
              <a:r>
                <a:rPr lang="en-GB" altLang="en-US" sz="1050" b="1" dirty="0">
                  <a:solidFill>
                    <a:srgbClr val="000000"/>
                  </a:solidFill>
                  <a:latin typeface="Segoe UI" panose="020B0502040204020203" pitchFamily="34" charset="0"/>
                  <a:ea typeface="Segoe UI" panose="020B0502040204020203" pitchFamily="34" charset="0"/>
                  <a:cs typeface="Segoe UI" panose="020B0502040204020203" pitchFamily="34" charset="0"/>
                </a:rPr>
                <a:t>Response Group</a:t>
              </a:r>
              <a:r>
                <a:rPr lang="en-GB" altLang="en-US" sz="1050" dirty="0">
                  <a:solidFill>
                    <a:srgbClr val="000000"/>
                  </a:solidFill>
                  <a:latin typeface="Segoe UI" panose="020B0502040204020203" pitchFamily="34" charset="0"/>
                  <a:ea typeface="Segoe UI" panose="020B0502040204020203" pitchFamily="34" charset="0"/>
                  <a:cs typeface="Segoe UI" panose="020B0502040204020203" pitchFamily="34" charset="0"/>
                </a:rPr>
                <a:t>, who provide recommendations for action</a:t>
              </a:r>
              <a:endParaRPr lang="en-GB" altLang="en-US" sz="1050" dirty="0">
                <a:latin typeface="Segoe UI" panose="020B0502040204020203" pitchFamily="34" charset="0"/>
                <a:ea typeface="Segoe UI" panose="020B0502040204020203" pitchFamily="34" charset="0"/>
                <a:cs typeface="Segoe UI" panose="020B0502040204020203" pitchFamily="34" charset="0"/>
              </a:endParaRPr>
            </a:p>
          </p:txBody>
        </p:sp>
        <p:sp>
          <p:nvSpPr>
            <p:cNvPr id="2053" name="TextBox 17"/>
            <p:cNvSpPr txBox="1">
              <a:spLocks noChangeArrowheads="1"/>
            </p:cNvSpPr>
            <p:nvPr/>
          </p:nvSpPr>
          <p:spPr bwMode="auto">
            <a:xfrm>
              <a:off x="4993908" y="1559172"/>
              <a:ext cx="2352922" cy="1002328"/>
            </a:xfrm>
            <a:prstGeom prst="rect">
              <a:avLst/>
            </a:prstGeom>
            <a:solidFill>
              <a:srgbClr val="EBF1DE"/>
            </a:solidFill>
            <a:ln w="9525">
              <a:solidFill>
                <a:srgbClr val="4F81BD"/>
              </a:solidFill>
              <a:miter lim="800000"/>
              <a:headEnd/>
              <a:tailEnd/>
            </a:ln>
          </p:spPr>
          <p:txBody>
            <a:bodyPr vert="horz" wrap="square" lIns="68580" tIns="34290" rIns="68580" bIns="34290" numCol="1" anchor="t" anchorCtr="0" compatLnSpc="1">
              <a:prstTxWarp prst="textNoShape">
                <a:avLst/>
              </a:prstTxWarp>
            </a:bodyPr>
            <a:lstStyle/>
            <a:p>
              <a:pPr eaLnBrk="0" fontAlgn="base" hangingPunct="0">
                <a:spcBef>
                  <a:spcPct val="0"/>
                </a:spcBef>
                <a:spcAft>
                  <a:spcPct val="0"/>
                </a:spcAft>
              </a:pPr>
              <a:r>
                <a:rPr lang="en-GB" altLang="en-US" sz="1050" b="1" dirty="0">
                  <a:solidFill>
                    <a:srgbClr val="000000"/>
                  </a:solidFill>
                  <a:latin typeface="Segoe UI" panose="020B0502040204020203" pitchFamily="34" charset="0"/>
                  <a:ea typeface="Segoe UI" panose="020B0502040204020203" pitchFamily="34" charset="0"/>
                  <a:cs typeface="Segoe UI" panose="020B0502040204020203" pitchFamily="34" charset="0"/>
                </a:rPr>
                <a:t>Responsible authority </a:t>
              </a:r>
              <a:r>
                <a:rPr lang="en-GB" altLang="en-US" sz="1050" dirty="0">
                  <a:solidFill>
                    <a:srgbClr val="000000"/>
                  </a:solidFill>
                  <a:latin typeface="Segoe UI" panose="020B0502040204020203" pitchFamily="34" charset="0"/>
                  <a:ea typeface="Segoe UI" panose="020B0502040204020203" pitchFamily="34" charset="0"/>
                  <a:cs typeface="Segoe UI" panose="020B0502040204020203" pitchFamily="34" charset="0"/>
                </a:rPr>
                <a:t>establish </a:t>
              </a:r>
              <a:r>
                <a:rPr lang="en-GB" altLang="en-US" sz="1050" b="1" dirty="0">
                  <a:solidFill>
                    <a:srgbClr val="000000"/>
                  </a:solidFill>
                  <a:latin typeface="Segoe UI" panose="020B0502040204020203" pitchFamily="34" charset="0"/>
                  <a:ea typeface="Segoe UI" panose="020B0502040204020203" pitchFamily="34" charset="0"/>
                  <a:cs typeface="Segoe UI" panose="020B0502040204020203" pitchFamily="34" charset="0"/>
                </a:rPr>
                <a:t>Operational Group</a:t>
              </a:r>
              <a:r>
                <a:rPr lang="en-GB" altLang="en-US" sz="1050" dirty="0">
                  <a:solidFill>
                    <a:srgbClr val="000000"/>
                  </a:solidFill>
                  <a:latin typeface="Segoe UI" panose="020B0502040204020203" pitchFamily="34" charset="0"/>
                  <a:ea typeface="Segoe UI" panose="020B0502040204020203" pitchFamily="34" charset="0"/>
                  <a:cs typeface="Segoe UI" panose="020B0502040204020203" pitchFamily="34" charset="0"/>
                </a:rPr>
                <a:t> which implements immediate local biosecurity measures and site assessment with oversight of </a:t>
              </a:r>
              <a:r>
                <a:rPr lang="en-GB" altLang="en-US" sz="1050" b="1" dirty="0">
                  <a:solidFill>
                    <a:srgbClr val="000000"/>
                  </a:solidFill>
                  <a:latin typeface="Segoe UI" panose="020B0502040204020203" pitchFamily="34" charset="0"/>
                  <a:ea typeface="Segoe UI" panose="020B0502040204020203" pitchFamily="34" charset="0"/>
                  <a:cs typeface="Segoe UI" panose="020B0502040204020203" pitchFamily="34" charset="0"/>
                </a:rPr>
                <a:t>Response Group</a:t>
              </a:r>
              <a:endParaRPr lang="en-GB" altLang="en-US" sz="1050" dirty="0">
                <a:latin typeface="Segoe UI" panose="020B0502040204020203" pitchFamily="34" charset="0"/>
                <a:ea typeface="Segoe UI" panose="020B0502040204020203" pitchFamily="34" charset="0"/>
                <a:cs typeface="Segoe UI" panose="020B0502040204020203" pitchFamily="34" charset="0"/>
              </a:endParaRPr>
            </a:p>
            <a:p>
              <a:pPr eaLnBrk="0" fontAlgn="base" hangingPunct="0">
                <a:spcBef>
                  <a:spcPct val="0"/>
                </a:spcBef>
                <a:spcAft>
                  <a:spcPct val="0"/>
                </a:spcAft>
              </a:pPr>
              <a:endParaRPr lang="en-GB" altLang="en-US" sz="788" dirty="0">
                <a:latin typeface="Segoe UI" panose="020B0502040204020203" pitchFamily="34" charset="0"/>
                <a:ea typeface="Segoe UI" panose="020B0502040204020203" pitchFamily="34" charset="0"/>
                <a:cs typeface="Segoe UI" panose="020B0502040204020203" pitchFamily="34" charset="0"/>
              </a:endParaRPr>
            </a:p>
          </p:txBody>
        </p:sp>
        <p:sp>
          <p:nvSpPr>
            <p:cNvPr id="2055" name="TextBox 23"/>
            <p:cNvSpPr txBox="1">
              <a:spLocks noChangeArrowheads="1"/>
            </p:cNvSpPr>
            <p:nvPr/>
          </p:nvSpPr>
          <p:spPr bwMode="auto">
            <a:xfrm>
              <a:off x="4997478" y="2654237"/>
              <a:ext cx="2349352" cy="857158"/>
            </a:xfrm>
            <a:prstGeom prst="rect">
              <a:avLst/>
            </a:prstGeom>
            <a:solidFill>
              <a:srgbClr val="D8D8D8"/>
            </a:solidFill>
            <a:ln w="9525">
              <a:solidFill>
                <a:srgbClr val="4F81BD"/>
              </a:solidFill>
              <a:miter lim="800000"/>
              <a:headEnd/>
              <a:tailEnd/>
            </a:ln>
          </p:spPr>
          <p:txBody>
            <a:bodyPr vert="horz" wrap="square" lIns="68580" tIns="34290" rIns="68580" bIns="34290" numCol="1" anchor="t" anchorCtr="0" compatLnSpc="1">
              <a:prstTxWarp prst="textNoShape">
                <a:avLst/>
              </a:prstTxWarp>
            </a:bodyPr>
            <a:lstStyle/>
            <a:p>
              <a:pPr eaLnBrk="0" fontAlgn="base" hangingPunct="0">
                <a:spcBef>
                  <a:spcPct val="0"/>
                </a:spcBef>
                <a:spcAft>
                  <a:spcPct val="0"/>
                </a:spcAft>
              </a:pPr>
              <a:r>
                <a:rPr lang="en-GB" altLang="en-US" sz="1050" b="1" dirty="0">
                  <a:solidFill>
                    <a:srgbClr val="000000"/>
                  </a:solidFill>
                  <a:latin typeface="Segoe UI" panose="020B0502040204020203" pitchFamily="34" charset="0"/>
                  <a:ea typeface="Segoe UI" panose="020B0502040204020203" pitchFamily="34" charset="0"/>
                  <a:cs typeface="Segoe UI" panose="020B0502040204020203" pitchFamily="34" charset="0"/>
                </a:rPr>
                <a:t>Response </a:t>
              </a:r>
              <a:r>
                <a:rPr lang="en-GB" altLang="en-US" sz="1050" b="1" dirty="0" smtClean="0">
                  <a:solidFill>
                    <a:srgbClr val="000000"/>
                  </a:solidFill>
                  <a:latin typeface="Segoe UI" panose="020B0502040204020203" pitchFamily="34" charset="0"/>
                  <a:ea typeface="Segoe UI" panose="020B0502040204020203" pitchFamily="34" charset="0"/>
                  <a:cs typeface="Segoe UI" panose="020B0502040204020203" pitchFamily="34" charset="0"/>
                </a:rPr>
                <a:t>Group</a:t>
              </a:r>
              <a:r>
                <a:rPr lang="en-GB" altLang="en-US" sz="1050" dirty="0" smtClean="0">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en-GB" altLang="en-US" sz="1050" dirty="0">
                  <a:solidFill>
                    <a:srgbClr val="000000"/>
                  </a:solidFill>
                  <a:latin typeface="Segoe UI" panose="020B0502040204020203" pitchFamily="34" charset="0"/>
                  <a:ea typeface="Segoe UI" panose="020B0502040204020203" pitchFamily="34" charset="0"/>
                  <a:cs typeface="Segoe UI" panose="020B0502040204020203" pitchFamily="34" charset="0"/>
                </a:rPr>
                <a:t>provides recommendation on whether to attempt eradication or move straight to containment / slowing the spread.</a:t>
              </a:r>
              <a:endParaRPr lang="en-GB" altLang="en-US" sz="1050" dirty="0">
                <a:latin typeface="Segoe UI" panose="020B0502040204020203" pitchFamily="34" charset="0"/>
                <a:ea typeface="Segoe UI" panose="020B0502040204020203" pitchFamily="34" charset="0"/>
                <a:cs typeface="Segoe UI" panose="020B0502040204020203" pitchFamily="34" charset="0"/>
              </a:endParaRPr>
            </a:p>
            <a:p>
              <a:pPr eaLnBrk="0" fontAlgn="base" hangingPunct="0">
                <a:spcBef>
                  <a:spcPct val="0"/>
                </a:spcBef>
                <a:spcAft>
                  <a:spcPct val="0"/>
                </a:spcAft>
              </a:pPr>
              <a:endParaRPr lang="en-GB" altLang="en-US" sz="788" dirty="0">
                <a:latin typeface="Segoe UI" panose="020B0502040204020203" pitchFamily="34" charset="0"/>
                <a:ea typeface="Segoe UI" panose="020B0502040204020203" pitchFamily="34" charset="0"/>
                <a:cs typeface="Segoe UI" panose="020B0502040204020203" pitchFamily="34" charset="0"/>
              </a:endParaRPr>
            </a:p>
          </p:txBody>
        </p:sp>
        <p:sp>
          <p:nvSpPr>
            <p:cNvPr id="2056" name="TextBox 40"/>
            <p:cNvSpPr txBox="1">
              <a:spLocks/>
            </p:cNvSpPr>
            <p:nvPr/>
          </p:nvSpPr>
          <p:spPr bwMode="auto">
            <a:xfrm>
              <a:off x="2560435" y="279331"/>
              <a:ext cx="757002" cy="315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68580" tIns="34290" rIns="68580" bIns="34290" numCol="1" anchor="t" anchorCtr="0" compatLnSpc="1">
              <a:prstTxWarp prst="textNoShape">
                <a:avLst/>
              </a:prstTxWarp>
              <a:spAutoFit/>
            </a:bodyPr>
            <a:lstStyle/>
            <a:p>
              <a:pPr eaLnBrk="0" fontAlgn="base" hangingPunct="0">
                <a:spcBef>
                  <a:spcPct val="0"/>
                </a:spcBef>
                <a:spcAft>
                  <a:spcPct val="0"/>
                </a:spcAft>
              </a:pPr>
              <a:r>
                <a:rPr lang="en-US" altLang="en-US" sz="1600" b="1" dirty="0">
                  <a:solidFill>
                    <a:srgbClr val="000000"/>
                  </a:solidFill>
                  <a:latin typeface="Segoe UI" panose="020B0502040204020203" pitchFamily="34" charset="0"/>
                  <a:ea typeface="Segoe UI" panose="020B0502040204020203" pitchFamily="34" charset="0"/>
                  <a:cs typeface="Segoe UI" panose="020B0502040204020203" pitchFamily="34" charset="0"/>
                </a:rPr>
                <a:t>STAGE</a:t>
              </a:r>
              <a:endParaRPr lang="en-US" altLang="en-US" sz="1600" b="1" dirty="0">
                <a:latin typeface="Segoe UI" panose="020B0502040204020203" pitchFamily="34" charset="0"/>
                <a:ea typeface="Segoe UI" panose="020B0502040204020203" pitchFamily="34" charset="0"/>
                <a:cs typeface="Segoe UI" panose="020B0502040204020203" pitchFamily="34" charset="0"/>
              </a:endParaRPr>
            </a:p>
          </p:txBody>
        </p:sp>
        <p:sp>
          <p:nvSpPr>
            <p:cNvPr id="2057" name="TextBox 79"/>
            <p:cNvSpPr txBox="1">
              <a:spLocks/>
            </p:cNvSpPr>
            <p:nvPr/>
          </p:nvSpPr>
          <p:spPr bwMode="auto">
            <a:xfrm>
              <a:off x="5285592" y="279331"/>
              <a:ext cx="1900200" cy="315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68580" tIns="34290" rIns="68580" bIns="34290" numCol="1" anchor="t" anchorCtr="0" compatLnSpc="1">
              <a:prstTxWarp prst="textNoShape">
                <a:avLst/>
              </a:prstTxWarp>
              <a:spAutoFit/>
            </a:bodyPr>
            <a:lstStyle/>
            <a:p>
              <a:pPr eaLnBrk="0" fontAlgn="base" hangingPunct="0">
                <a:spcBef>
                  <a:spcPct val="0"/>
                </a:spcBef>
                <a:spcAft>
                  <a:spcPct val="0"/>
                </a:spcAft>
              </a:pPr>
              <a:r>
                <a:rPr lang="en-US" altLang="en-US" sz="1600" b="1" dirty="0">
                  <a:solidFill>
                    <a:srgbClr val="000000"/>
                  </a:solidFill>
                  <a:latin typeface="Segoe UI" panose="020B0502040204020203" pitchFamily="34" charset="0"/>
                  <a:ea typeface="Segoe UI" panose="020B0502040204020203" pitchFamily="34" charset="0"/>
                  <a:cs typeface="Segoe UI" panose="020B0502040204020203" pitchFamily="34" charset="0"/>
                </a:rPr>
                <a:t>RESPONSIBILITIES</a:t>
              </a:r>
              <a:endParaRPr lang="en-US" altLang="en-US" sz="1600" b="1" dirty="0">
                <a:latin typeface="Segoe UI" panose="020B0502040204020203" pitchFamily="34" charset="0"/>
                <a:ea typeface="Segoe UI" panose="020B0502040204020203" pitchFamily="34" charset="0"/>
                <a:cs typeface="Segoe UI" panose="020B0502040204020203" pitchFamily="34" charset="0"/>
              </a:endParaRPr>
            </a:p>
          </p:txBody>
        </p:sp>
        <p:sp>
          <p:nvSpPr>
            <p:cNvPr id="2058" name="TextBox 3"/>
            <p:cNvSpPr txBox="1">
              <a:spLocks noChangeArrowheads="1"/>
            </p:cNvSpPr>
            <p:nvPr/>
          </p:nvSpPr>
          <p:spPr bwMode="auto">
            <a:xfrm>
              <a:off x="2061130" y="567896"/>
              <a:ext cx="1658154" cy="230832"/>
            </a:xfrm>
            <a:prstGeom prst="rect">
              <a:avLst/>
            </a:prstGeom>
            <a:solidFill>
              <a:srgbClr val="E6E0EC"/>
            </a:solidFill>
            <a:ln w="9525">
              <a:solidFill>
                <a:srgbClr val="4F81BD"/>
              </a:solidFill>
              <a:miter lim="800000"/>
              <a:headEnd/>
              <a:tailEnd/>
            </a:ln>
          </p:spPr>
          <p:txBody>
            <a:bodyPr vert="horz" wrap="square" lIns="68580" tIns="34290" rIns="68580" bIns="34290" numCol="1" anchor="t" anchorCtr="0" compatLnSpc="1">
              <a:prstTxWarp prst="textNoShape">
                <a:avLst/>
              </a:prstTxWarp>
              <a:spAutoFit/>
            </a:bodyPr>
            <a:lstStyle/>
            <a:p>
              <a:pPr algn="ctr" eaLnBrk="0" fontAlgn="base" hangingPunct="0">
                <a:spcBef>
                  <a:spcPct val="0"/>
                </a:spcBef>
                <a:spcAft>
                  <a:spcPct val="0"/>
                </a:spcAft>
              </a:pPr>
              <a:r>
                <a:rPr lang="en-US" altLang="en-US" sz="1050" dirty="0">
                  <a:solidFill>
                    <a:srgbClr val="000000"/>
                  </a:solidFill>
                  <a:latin typeface="Segoe UI" panose="020B0502040204020203" pitchFamily="34" charset="0"/>
                  <a:ea typeface="Segoe UI" panose="020B0502040204020203" pitchFamily="34" charset="0"/>
                  <a:cs typeface="Segoe UI" panose="020B0502040204020203" pitchFamily="34" charset="0"/>
                </a:rPr>
                <a:t>Suspected sighting</a:t>
              </a:r>
              <a:endParaRPr lang="en-US" altLang="en-US" sz="1050" dirty="0">
                <a:latin typeface="Segoe UI" panose="020B0502040204020203" pitchFamily="34" charset="0"/>
                <a:ea typeface="Segoe UI" panose="020B0502040204020203" pitchFamily="34" charset="0"/>
                <a:cs typeface="Segoe UI" panose="020B0502040204020203" pitchFamily="34" charset="0"/>
              </a:endParaRPr>
            </a:p>
          </p:txBody>
        </p:sp>
        <p:sp>
          <p:nvSpPr>
            <p:cNvPr id="2059" name="TextBox 4"/>
            <p:cNvSpPr txBox="1">
              <a:spLocks noChangeArrowheads="1"/>
            </p:cNvSpPr>
            <p:nvPr/>
          </p:nvSpPr>
          <p:spPr bwMode="auto">
            <a:xfrm>
              <a:off x="2061129" y="955357"/>
              <a:ext cx="1658155" cy="230832"/>
            </a:xfrm>
            <a:prstGeom prst="rect">
              <a:avLst/>
            </a:prstGeom>
            <a:solidFill>
              <a:srgbClr val="E6E0EC"/>
            </a:solidFill>
            <a:ln w="9525">
              <a:solidFill>
                <a:srgbClr val="4F81BD"/>
              </a:solidFill>
              <a:miter lim="800000"/>
              <a:headEnd/>
              <a:tailEnd/>
            </a:ln>
          </p:spPr>
          <p:txBody>
            <a:bodyPr vert="horz" wrap="square" lIns="68580" tIns="34290" rIns="68580" bIns="34290" numCol="1" anchor="t" anchorCtr="0" compatLnSpc="1">
              <a:prstTxWarp prst="textNoShape">
                <a:avLst/>
              </a:prstTxWarp>
              <a:spAutoFit/>
            </a:bodyPr>
            <a:lstStyle/>
            <a:p>
              <a:pPr algn="ctr" eaLnBrk="0" fontAlgn="base" hangingPunct="0">
                <a:spcBef>
                  <a:spcPct val="0"/>
                </a:spcBef>
                <a:spcAft>
                  <a:spcPct val="0"/>
                </a:spcAft>
              </a:pPr>
              <a:r>
                <a:rPr lang="en-US" altLang="en-US" sz="1050" dirty="0">
                  <a:solidFill>
                    <a:srgbClr val="000000"/>
                  </a:solidFill>
                  <a:latin typeface="Segoe UI" panose="020B0502040204020203" pitchFamily="34" charset="0"/>
                  <a:ea typeface="Segoe UI" panose="020B0502040204020203" pitchFamily="34" charset="0"/>
                  <a:cs typeface="Segoe UI" panose="020B0502040204020203" pitchFamily="34" charset="0"/>
                </a:rPr>
                <a:t>Confirmed population</a:t>
              </a:r>
              <a:endParaRPr lang="en-US" altLang="en-US" sz="1050" dirty="0">
                <a:latin typeface="Segoe UI" panose="020B0502040204020203" pitchFamily="34" charset="0"/>
                <a:ea typeface="Segoe UI" panose="020B0502040204020203" pitchFamily="34" charset="0"/>
                <a:cs typeface="Segoe UI" panose="020B0502040204020203" pitchFamily="34" charset="0"/>
              </a:endParaRPr>
            </a:p>
          </p:txBody>
        </p:sp>
        <p:sp>
          <p:nvSpPr>
            <p:cNvPr id="2060" name="TextBox 6"/>
            <p:cNvSpPr txBox="1">
              <a:spLocks noChangeArrowheads="1"/>
            </p:cNvSpPr>
            <p:nvPr/>
          </p:nvSpPr>
          <p:spPr bwMode="auto">
            <a:xfrm>
              <a:off x="1280153" y="1966053"/>
              <a:ext cx="1486184" cy="230832"/>
            </a:xfrm>
            <a:prstGeom prst="rect">
              <a:avLst/>
            </a:prstGeom>
            <a:solidFill>
              <a:srgbClr val="D8D8D8"/>
            </a:solidFill>
            <a:ln w="9525">
              <a:solidFill>
                <a:srgbClr val="4F81BD"/>
              </a:solidFill>
              <a:miter lim="800000"/>
              <a:headEnd/>
              <a:tailEnd/>
            </a:ln>
          </p:spPr>
          <p:txBody>
            <a:bodyPr vert="horz" wrap="square" lIns="68580" tIns="34290" rIns="68580" bIns="34290" numCol="1" anchor="t" anchorCtr="0" compatLnSpc="1">
              <a:prstTxWarp prst="textNoShape">
                <a:avLst/>
              </a:prstTxWarp>
              <a:spAutoFit/>
            </a:bodyPr>
            <a:lstStyle/>
            <a:p>
              <a:pPr algn="ctr" eaLnBrk="0" fontAlgn="base" hangingPunct="0">
                <a:spcBef>
                  <a:spcPct val="0"/>
                </a:spcBef>
                <a:spcAft>
                  <a:spcPct val="0"/>
                </a:spcAft>
              </a:pPr>
              <a:r>
                <a:rPr lang="en-US" altLang="en-US" sz="1050" dirty="0">
                  <a:solidFill>
                    <a:srgbClr val="000000"/>
                  </a:solidFill>
                  <a:latin typeface="Segoe UI" panose="020B0502040204020203" pitchFamily="34" charset="0"/>
                  <a:ea typeface="Segoe UI" panose="020B0502040204020203" pitchFamily="34" charset="0"/>
                  <a:cs typeface="Segoe UI" panose="020B0502040204020203" pitchFamily="34" charset="0"/>
                </a:rPr>
                <a:t>Action to eradicate</a:t>
              </a:r>
              <a:endParaRPr lang="en-US" altLang="en-US" sz="1050" dirty="0">
                <a:latin typeface="Segoe UI" panose="020B0502040204020203" pitchFamily="34" charset="0"/>
                <a:ea typeface="Segoe UI" panose="020B0502040204020203" pitchFamily="34" charset="0"/>
                <a:cs typeface="Segoe UI" panose="020B0502040204020203" pitchFamily="34" charset="0"/>
              </a:endParaRPr>
            </a:p>
          </p:txBody>
        </p:sp>
        <p:sp>
          <p:nvSpPr>
            <p:cNvPr id="2061" name="TextBox 7"/>
            <p:cNvSpPr txBox="1">
              <a:spLocks noChangeArrowheads="1"/>
            </p:cNvSpPr>
            <p:nvPr/>
          </p:nvSpPr>
          <p:spPr bwMode="auto">
            <a:xfrm>
              <a:off x="1347255" y="2411690"/>
              <a:ext cx="1427748" cy="508932"/>
            </a:xfrm>
            <a:prstGeom prst="rect">
              <a:avLst/>
            </a:prstGeom>
            <a:solidFill>
              <a:srgbClr val="D8D8D8"/>
            </a:solidFill>
            <a:ln w="9525">
              <a:solidFill>
                <a:srgbClr val="4F81BD"/>
              </a:solidFill>
              <a:miter lim="800000"/>
              <a:headEnd/>
              <a:tailEnd/>
            </a:ln>
          </p:spPr>
          <p:txBody>
            <a:bodyPr vert="horz" wrap="square" lIns="68580" tIns="34290" rIns="68580" bIns="34290" numCol="1" anchor="t" anchorCtr="0" compatLnSpc="1">
              <a:prstTxWarp prst="textNoShape">
                <a:avLst/>
              </a:prstTxWarp>
            </a:bodyPr>
            <a:lstStyle/>
            <a:p>
              <a:pPr algn="ctr" eaLnBrk="0" fontAlgn="base" hangingPunct="0">
                <a:spcBef>
                  <a:spcPct val="0"/>
                </a:spcBef>
                <a:spcAft>
                  <a:spcPct val="0"/>
                </a:spcAft>
              </a:pPr>
              <a:r>
                <a:rPr lang="en-US" altLang="en-US" sz="1050" dirty="0">
                  <a:solidFill>
                    <a:srgbClr val="000000"/>
                  </a:solidFill>
                  <a:latin typeface="Segoe UI" panose="020B0502040204020203" pitchFamily="34" charset="0"/>
                  <a:ea typeface="Segoe UI" panose="020B0502040204020203" pitchFamily="34" charset="0"/>
                  <a:cs typeface="Segoe UI" panose="020B0502040204020203" pitchFamily="34" charset="0"/>
                </a:rPr>
                <a:t>Monitoring to confirm eradication</a:t>
              </a:r>
              <a:endParaRPr lang="en-US" altLang="en-US" sz="1050" dirty="0">
                <a:latin typeface="Segoe UI" panose="020B0502040204020203" pitchFamily="34" charset="0"/>
                <a:ea typeface="Segoe UI" panose="020B0502040204020203" pitchFamily="34" charset="0"/>
                <a:cs typeface="Segoe UI" panose="020B0502040204020203" pitchFamily="34" charset="0"/>
              </a:endParaRPr>
            </a:p>
          </p:txBody>
        </p:sp>
        <p:sp>
          <p:nvSpPr>
            <p:cNvPr id="2062" name="TextBox 9"/>
            <p:cNvSpPr txBox="1">
              <a:spLocks noChangeArrowheads="1"/>
            </p:cNvSpPr>
            <p:nvPr/>
          </p:nvSpPr>
          <p:spPr bwMode="auto">
            <a:xfrm>
              <a:off x="2749181" y="3092989"/>
              <a:ext cx="1008136" cy="392415"/>
            </a:xfrm>
            <a:prstGeom prst="rect">
              <a:avLst/>
            </a:prstGeom>
            <a:solidFill>
              <a:srgbClr val="DCE6F2"/>
            </a:solidFill>
            <a:ln w="9525">
              <a:solidFill>
                <a:srgbClr val="4F81BD"/>
              </a:solidFill>
              <a:miter lim="800000"/>
              <a:headEnd/>
              <a:tailEnd/>
            </a:ln>
          </p:spPr>
          <p:txBody>
            <a:bodyPr vert="horz" wrap="square" lIns="68580" tIns="34290" rIns="68580" bIns="34290" numCol="1" anchor="t" anchorCtr="0" compatLnSpc="1">
              <a:prstTxWarp prst="textNoShape">
                <a:avLst/>
              </a:prstTxWarp>
              <a:spAutoFit/>
            </a:bodyPr>
            <a:lstStyle/>
            <a:p>
              <a:pPr algn="ctr" eaLnBrk="0" fontAlgn="base" hangingPunct="0">
                <a:spcBef>
                  <a:spcPct val="0"/>
                </a:spcBef>
                <a:spcAft>
                  <a:spcPct val="0"/>
                </a:spcAft>
              </a:pPr>
              <a:r>
                <a:rPr lang="en-US" altLang="en-US" sz="1050" dirty="0">
                  <a:solidFill>
                    <a:srgbClr val="000000"/>
                  </a:solidFill>
                  <a:latin typeface="Segoe UI" panose="020B0502040204020203" pitchFamily="34" charset="0"/>
                  <a:ea typeface="Segoe UI" panose="020B0502040204020203" pitchFamily="34" charset="0"/>
                  <a:cs typeface="Segoe UI" panose="020B0502040204020203" pitchFamily="34" charset="0"/>
                </a:rPr>
                <a:t>Eradication</a:t>
              </a:r>
              <a:r>
                <a:rPr lang="en-US" altLang="en-US" sz="788" dirty="0">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en-US" altLang="en-US" sz="1050" dirty="0">
                  <a:solidFill>
                    <a:srgbClr val="000000"/>
                  </a:solidFill>
                  <a:latin typeface="Segoe UI" panose="020B0502040204020203" pitchFamily="34" charset="0"/>
                  <a:ea typeface="Segoe UI" panose="020B0502040204020203" pitchFamily="34" charset="0"/>
                  <a:cs typeface="Segoe UI" panose="020B0502040204020203" pitchFamily="34" charset="0"/>
                </a:rPr>
                <a:t>unsuccessful</a:t>
              </a:r>
              <a:endParaRPr lang="en-US" altLang="en-US" sz="1050" dirty="0">
                <a:latin typeface="Segoe UI" panose="020B0502040204020203" pitchFamily="34" charset="0"/>
                <a:ea typeface="Segoe UI" panose="020B0502040204020203" pitchFamily="34" charset="0"/>
                <a:cs typeface="Segoe UI" panose="020B0502040204020203" pitchFamily="34" charset="0"/>
              </a:endParaRPr>
            </a:p>
          </p:txBody>
        </p:sp>
        <p:sp>
          <p:nvSpPr>
            <p:cNvPr id="2063" name="TextBox 10"/>
            <p:cNvSpPr txBox="1">
              <a:spLocks noChangeArrowheads="1"/>
            </p:cNvSpPr>
            <p:nvPr/>
          </p:nvSpPr>
          <p:spPr bwMode="auto">
            <a:xfrm>
              <a:off x="1476020" y="3292479"/>
              <a:ext cx="1117665" cy="392415"/>
            </a:xfrm>
            <a:prstGeom prst="rect">
              <a:avLst/>
            </a:prstGeom>
            <a:solidFill>
              <a:srgbClr val="DCE6F2"/>
            </a:solidFill>
            <a:ln w="9525">
              <a:solidFill>
                <a:srgbClr val="4F81BD"/>
              </a:solidFill>
              <a:miter lim="800000"/>
              <a:headEnd/>
              <a:tailEnd/>
            </a:ln>
          </p:spPr>
          <p:txBody>
            <a:bodyPr vert="horz" wrap="square" lIns="68580" tIns="34290" rIns="68580" bIns="34290" numCol="1" anchor="t" anchorCtr="0" compatLnSpc="1">
              <a:prstTxWarp prst="textNoShape">
                <a:avLst/>
              </a:prstTxWarp>
              <a:spAutoFit/>
            </a:bodyPr>
            <a:lstStyle/>
            <a:p>
              <a:pPr algn="ctr" eaLnBrk="0" fontAlgn="base" hangingPunct="0">
                <a:spcBef>
                  <a:spcPct val="0"/>
                </a:spcBef>
                <a:spcAft>
                  <a:spcPct val="0"/>
                </a:spcAft>
              </a:pPr>
              <a:r>
                <a:rPr lang="en-US" altLang="en-US" sz="1050" dirty="0">
                  <a:solidFill>
                    <a:srgbClr val="000000"/>
                  </a:solidFill>
                  <a:latin typeface="Segoe UI" panose="020B0502040204020203" pitchFamily="34" charset="0"/>
                  <a:ea typeface="Segoe UI" panose="020B0502040204020203" pitchFamily="34" charset="0"/>
                  <a:cs typeface="Segoe UI" panose="020B0502040204020203" pitchFamily="34" charset="0"/>
                </a:rPr>
                <a:t>Eradication successful</a:t>
              </a:r>
              <a:endParaRPr lang="en-US" altLang="en-US" sz="1050" dirty="0">
                <a:latin typeface="Segoe UI" panose="020B0502040204020203" pitchFamily="34" charset="0"/>
                <a:ea typeface="Segoe UI" panose="020B0502040204020203" pitchFamily="34" charset="0"/>
                <a:cs typeface="Segoe UI" panose="020B0502040204020203" pitchFamily="34" charset="0"/>
              </a:endParaRPr>
            </a:p>
          </p:txBody>
        </p:sp>
        <p:sp>
          <p:nvSpPr>
            <p:cNvPr id="2064" name="TextBox 13"/>
            <p:cNvSpPr txBox="1">
              <a:spLocks noChangeArrowheads="1"/>
            </p:cNvSpPr>
            <p:nvPr/>
          </p:nvSpPr>
          <p:spPr bwMode="auto">
            <a:xfrm>
              <a:off x="1931251" y="1427859"/>
              <a:ext cx="1908929" cy="261195"/>
            </a:xfrm>
            <a:prstGeom prst="rect">
              <a:avLst/>
            </a:prstGeom>
            <a:solidFill>
              <a:srgbClr val="EBF1DE"/>
            </a:solidFill>
            <a:ln w="9525">
              <a:solidFill>
                <a:srgbClr val="4F81BD"/>
              </a:solidFill>
              <a:miter lim="800000"/>
              <a:headEnd/>
              <a:tailEnd/>
            </a:ln>
          </p:spPr>
          <p:txBody>
            <a:bodyPr vert="horz" wrap="square" lIns="68580" tIns="34290" rIns="68580" bIns="34290" numCol="1" anchor="t" anchorCtr="0" compatLnSpc="1">
              <a:prstTxWarp prst="textNoShape">
                <a:avLst/>
              </a:prstTxWarp>
            </a:bodyPr>
            <a:lstStyle/>
            <a:p>
              <a:pPr algn="ctr" eaLnBrk="0" fontAlgn="base" hangingPunct="0">
                <a:spcBef>
                  <a:spcPct val="0"/>
                </a:spcBef>
                <a:spcAft>
                  <a:spcPct val="0"/>
                </a:spcAft>
              </a:pPr>
              <a:r>
                <a:rPr lang="en-US" altLang="en-US" sz="1050" dirty="0">
                  <a:solidFill>
                    <a:srgbClr val="000000"/>
                  </a:solidFill>
                  <a:latin typeface="Segoe UI" panose="020B0502040204020203" pitchFamily="34" charset="0"/>
                  <a:ea typeface="Segoe UI" panose="020B0502040204020203" pitchFamily="34" charset="0"/>
                  <a:cs typeface="Segoe UI" panose="020B0502040204020203" pitchFamily="34" charset="0"/>
                </a:rPr>
                <a:t>Establish extent of population</a:t>
              </a:r>
              <a:endParaRPr lang="en-US" altLang="en-US" sz="1050" dirty="0">
                <a:latin typeface="Segoe UI" panose="020B0502040204020203" pitchFamily="34" charset="0"/>
                <a:ea typeface="Segoe UI" panose="020B0502040204020203" pitchFamily="34" charset="0"/>
                <a:cs typeface="Segoe UI" panose="020B0502040204020203" pitchFamily="34" charset="0"/>
              </a:endParaRPr>
            </a:p>
          </p:txBody>
        </p:sp>
        <p:cxnSp>
          <p:nvCxnSpPr>
            <p:cNvPr id="60" name="Straight Arrow Connector 59"/>
            <p:cNvCxnSpPr>
              <a:cxnSpLocks/>
              <a:stCxn id="2058" idx="2"/>
              <a:endCxn id="2059" idx="0"/>
            </p:cNvCxnSpPr>
            <p:nvPr/>
          </p:nvCxnSpPr>
          <p:spPr>
            <a:xfrm>
              <a:off x="2890207" y="798728"/>
              <a:ext cx="0" cy="156629"/>
            </a:xfrm>
            <a:prstGeom prst="straightConnector1">
              <a:avLst/>
            </a:prstGeom>
            <a:noFill/>
            <a:ln w="9525" cap="flat" cmpd="sng" algn="ctr">
              <a:solidFill>
                <a:srgbClr val="4F81BD">
                  <a:shade val="95000"/>
                  <a:satMod val="105000"/>
                </a:srgbClr>
              </a:solidFill>
              <a:prstDash val="solid"/>
              <a:tailEnd type="arrow"/>
            </a:ln>
            <a:effectLst/>
          </p:spPr>
        </p:cxnSp>
        <p:cxnSp>
          <p:nvCxnSpPr>
            <p:cNvPr id="61" name="Straight Arrow Connector 60"/>
            <p:cNvCxnSpPr>
              <a:cxnSpLocks noChangeShapeType="1"/>
              <a:stCxn id="2059" idx="2"/>
              <a:endCxn id="2064" idx="0"/>
            </p:cNvCxnSpPr>
            <p:nvPr/>
          </p:nvCxnSpPr>
          <p:spPr bwMode="auto">
            <a:xfrm flipH="1">
              <a:off x="2885716" y="1186189"/>
              <a:ext cx="4491" cy="241670"/>
            </a:xfrm>
            <a:prstGeom prst="straightConnector1">
              <a:avLst/>
            </a:prstGeom>
            <a:noFill/>
            <a:ln w="9525">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62" name="Straight Arrow Connector 61"/>
            <p:cNvCxnSpPr>
              <a:cxnSpLocks/>
              <a:stCxn id="2060" idx="2"/>
            </p:cNvCxnSpPr>
            <p:nvPr/>
          </p:nvCxnSpPr>
          <p:spPr>
            <a:xfrm flipH="1">
              <a:off x="2017306" y="2196885"/>
              <a:ext cx="5939" cy="224636"/>
            </a:xfrm>
            <a:prstGeom prst="straightConnector1">
              <a:avLst/>
            </a:prstGeom>
            <a:noFill/>
            <a:ln w="9525" cap="flat" cmpd="sng" algn="ctr">
              <a:solidFill>
                <a:srgbClr val="4F81BD">
                  <a:shade val="95000"/>
                  <a:satMod val="105000"/>
                </a:srgbClr>
              </a:solidFill>
              <a:prstDash val="solid"/>
              <a:tailEnd type="arrow"/>
            </a:ln>
            <a:effectLst/>
          </p:spPr>
        </p:cxnSp>
        <p:sp>
          <p:nvSpPr>
            <p:cNvPr id="2065" name="Text Box 64"/>
            <p:cNvSpPr txBox="1">
              <a:spLocks noChangeArrowheads="1"/>
            </p:cNvSpPr>
            <p:nvPr/>
          </p:nvSpPr>
          <p:spPr bwMode="auto">
            <a:xfrm>
              <a:off x="3308998" y="3879738"/>
              <a:ext cx="665138" cy="230832"/>
            </a:xfrm>
            <a:prstGeom prst="rect">
              <a:avLst/>
            </a:prstGeom>
            <a:solidFill>
              <a:srgbClr val="DCE6F2"/>
            </a:solidFill>
            <a:ln w="9525">
              <a:solidFill>
                <a:srgbClr val="4F81BD"/>
              </a:solidFill>
              <a:miter lim="800000"/>
              <a:headEnd/>
              <a:tailEnd/>
            </a:ln>
          </p:spPr>
          <p:txBody>
            <a:bodyPr vert="horz" wrap="square" lIns="68580" tIns="34290" rIns="68580" bIns="34290" numCol="1" anchor="t" anchorCtr="0" compatLnSpc="1">
              <a:prstTxWarp prst="textNoShape">
                <a:avLst/>
              </a:prstTxWarp>
              <a:spAutoFit/>
            </a:bodyPr>
            <a:lstStyle/>
            <a:p>
              <a:pPr algn="ctr" eaLnBrk="0" fontAlgn="base" hangingPunct="0">
                <a:spcBef>
                  <a:spcPct val="0"/>
                </a:spcBef>
                <a:spcAft>
                  <a:spcPct val="0"/>
                </a:spcAft>
              </a:pPr>
              <a:r>
                <a:rPr lang="en-US" altLang="en-US" sz="1050" dirty="0">
                  <a:solidFill>
                    <a:srgbClr val="000000"/>
                  </a:solidFill>
                  <a:latin typeface="Segoe UI" panose="020B0502040204020203" pitchFamily="34" charset="0"/>
                  <a:ea typeface="Segoe UI" panose="020B0502040204020203" pitchFamily="34" charset="0"/>
                  <a:cs typeface="Segoe UI" panose="020B0502040204020203" pitchFamily="34" charset="0"/>
                </a:rPr>
                <a:t>Escalate</a:t>
              </a:r>
              <a:endParaRPr lang="en-US" altLang="en-US" sz="1050" dirty="0">
                <a:latin typeface="Segoe UI" panose="020B0502040204020203" pitchFamily="34" charset="0"/>
                <a:ea typeface="Segoe UI" panose="020B0502040204020203" pitchFamily="34" charset="0"/>
                <a:cs typeface="Segoe UI" panose="020B0502040204020203" pitchFamily="34" charset="0"/>
              </a:endParaRPr>
            </a:p>
          </p:txBody>
        </p:sp>
        <p:sp>
          <p:nvSpPr>
            <p:cNvPr id="2066" name="Text Box 22"/>
            <p:cNvSpPr txBox="1">
              <a:spLocks noChangeArrowheads="1"/>
            </p:cNvSpPr>
            <p:nvPr/>
          </p:nvSpPr>
          <p:spPr bwMode="auto">
            <a:xfrm>
              <a:off x="2560435" y="3807620"/>
              <a:ext cx="646314" cy="338138"/>
            </a:xfrm>
            <a:prstGeom prst="rect">
              <a:avLst/>
            </a:prstGeom>
            <a:solidFill>
              <a:srgbClr val="DCE6F2"/>
            </a:solidFill>
            <a:ln w="9525">
              <a:solidFill>
                <a:srgbClr val="4F81BD"/>
              </a:solidFill>
              <a:miter lim="800000"/>
              <a:headEnd/>
              <a:tailEnd/>
            </a:ln>
          </p:spPr>
          <p:txBody>
            <a:bodyPr vert="horz" wrap="square" lIns="68580" tIns="34290" rIns="68580" bIns="34290" numCol="1" anchor="t" anchorCtr="0" compatLnSpc="1">
              <a:prstTxWarp prst="textNoShape">
                <a:avLst/>
              </a:prstTxWarp>
            </a:bodyPr>
            <a:lstStyle/>
            <a:p>
              <a:pPr algn="ctr" eaLnBrk="0" fontAlgn="base" hangingPunct="0">
                <a:spcBef>
                  <a:spcPct val="0"/>
                </a:spcBef>
                <a:spcAft>
                  <a:spcPct val="0"/>
                </a:spcAft>
              </a:pPr>
              <a:r>
                <a:rPr lang="en-US" altLang="en-US" sz="1050" dirty="0">
                  <a:solidFill>
                    <a:srgbClr val="000000"/>
                  </a:solidFill>
                  <a:latin typeface="Segoe UI" panose="020B0502040204020203" pitchFamily="34" charset="0"/>
                  <a:ea typeface="Segoe UI" panose="020B0502040204020203" pitchFamily="34" charset="0"/>
                  <a:cs typeface="Segoe UI" panose="020B0502040204020203" pitchFamily="34" charset="0"/>
                </a:rPr>
                <a:t>Stand down</a:t>
              </a:r>
              <a:endParaRPr lang="en-US" altLang="en-US" sz="1050" dirty="0">
                <a:latin typeface="Segoe UI" panose="020B0502040204020203" pitchFamily="34" charset="0"/>
                <a:ea typeface="Segoe UI" panose="020B0502040204020203" pitchFamily="34" charset="0"/>
                <a:cs typeface="Segoe UI" panose="020B0502040204020203" pitchFamily="34" charset="0"/>
              </a:endParaRPr>
            </a:p>
          </p:txBody>
        </p:sp>
        <p:sp>
          <p:nvSpPr>
            <p:cNvPr id="2067" name="Text Box 24"/>
            <p:cNvSpPr txBox="1">
              <a:spLocks noChangeArrowheads="1"/>
            </p:cNvSpPr>
            <p:nvPr/>
          </p:nvSpPr>
          <p:spPr bwMode="auto">
            <a:xfrm>
              <a:off x="1446663" y="4165208"/>
              <a:ext cx="1028092" cy="625156"/>
            </a:xfrm>
            <a:prstGeom prst="rect">
              <a:avLst/>
            </a:prstGeom>
            <a:solidFill>
              <a:srgbClr val="FDEADA"/>
            </a:solidFill>
            <a:ln w="9525">
              <a:solidFill>
                <a:srgbClr val="4F81BD"/>
              </a:solidFill>
              <a:miter lim="800000"/>
              <a:headEnd/>
              <a:tailEnd/>
            </a:ln>
          </p:spPr>
          <p:txBody>
            <a:bodyPr vert="horz" wrap="square" lIns="68580" tIns="34290" rIns="68580" bIns="34290" numCol="1" anchor="t" anchorCtr="0" compatLnSpc="1">
              <a:prstTxWarp prst="textNoShape">
                <a:avLst/>
              </a:prstTxWarp>
            </a:bodyPr>
            <a:lstStyle/>
            <a:p>
              <a:pPr algn="ctr" eaLnBrk="0" fontAlgn="base" hangingPunct="0">
                <a:spcBef>
                  <a:spcPct val="0"/>
                </a:spcBef>
                <a:spcAft>
                  <a:spcPct val="0"/>
                </a:spcAft>
              </a:pPr>
              <a:r>
                <a:rPr lang="en-US" altLang="en-US" sz="1050" dirty="0">
                  <a:solidFill>
                    <a:srgbClr val="000000"/>
                  </a:solidFill>
                  <a:latin typeface="Segoe UI" panose="020B0502040204020203" pitchFamily="34" charset="0"/>
                  <a:ea typeface="Segoe UI" panose="020B0502040204020203" pitchFamily="34" charset="0"/>
                  <a:cs typeface="Segoe UI" panose="020B0502040204020203" pitchFamily="34" charset="0"/>
                </a:rPr>
                <a:t>Return to pre-invasion footing</a:t>
              </a:r>
              <a:endParaRPr lang="en-US" altLang="en-US" sz="1050" dirty="0">
                <a:latin typeface="Segoe UI" panose="020B0502040204020203" pitchFamily="34" charset="0"/>
                <a:ea typeface="Segoe UI" panose="020B0502040204020203" pitchFamily="34" charset="0"/>
                <a:cs typeface="Segoe UI" panose="020B0502040204020203" pitchFamily="34" charset="0"/>
              </a:endParaRPr>
            </a:p>
          </p:txBody>
        </p:sp>
        <p:sp>
          <p:nvSpPr>
            <p:cNvPr id="2068" name="Text Box 25"/>
            <p:cNvSpPr txBox="1">
              <a:spLocks noChangeArrowheads="1"/>
            </p:cNvSpPr>
            <p:nvPr/>
          </p:nvSpPr>
          <p:spPr bwMode="auto">
            <a:xfrm>
              <a:off x="3056374" y="4349080"/>
              <a:ext cx="1170385" cy="505215"/>
            </a:xfrm>
            <a:prstGeom prst="rect">
              <a:avLst/>
            </a:prstGeom>
            <a:solidFill>
              <a:srgbClr val="FDEADA"/>
            </a:solidFill>
            <a:ln w="9525">
              <a:solidFill>
                <a:srgbClr val="4F81BD"/>
              </a:solidFill>
              <a:miter lim="800000"/>
              <a:headEnd/>
              <a:tailEnd/>
            </a:ln>
          </p:spPr>
          <p:txBody>
            <a:bodyPr vert="horz" wrap="square" lIns="68580" tIns="34290" rIns="68580" bIns="34290" numCol="1" anchor="t" anchorCtr="0" compatLnSpc="1">
              <a:prstTxWarp prst="textNoShape">
                <a:avLst/>
              </a:prstTxWarp>
            </a:bodyPr>
            <a:lstStyle/>
            <a:p>
              <a:pPr algn="ctr" eaLnBrk="0" fontAlgn="base" hangingPunct="0">
                <a:spcBef>
                  <a:spcPct val="0"/>
                </a:spcBef>
                <a:spcAft>
                  <a:spcPct val="0"/>
                </a:spcAft>
              </a:pPr>
              <a:r>
                <a:rPr lang="en-US" altLang="en-US" sz="1050" dirty="0">
                  <a:solidFill>
                    <a:srgbClr val="000000"/>
                  </a:solidFill>
                  <a:latin typeface="Segoe UI" panose="020B0502040204020203" pitchFamily="34" charset="0"/>
                  <a:ea typeface="Segoe UI" panose="020B0502040204020203" pitchFamily="34" charset="0"/>
                  <a:cs typeface="Segoe UI" panose="020B0502040204020203" pitchFamily="34" charset="0"/>
                </a:rPr>
                <a:t>Contain or slow spread</a:t>
              </a:r>
              <a:endParaRPr lang="en-US" altLang="en-US" sz="1050" dirty="0">
                <a:latin typeface="Segoe UI" panose="020B0502040204020203" pitchFamily="34" charset="0"/>
                <a:ea typeface="Segoe UI" panose="020B0502040204020203" pitchFamily="34" charset="0"/>
                <a:cs typeface="Segoe UI" panose="020B0502040204020203" pitchFamily="34" charset="0"/>
              </a:endParaRPr>
            </a:p>
          </p:txBody>
        </p:sp>
        <p:cxnSp>
          <p:nvCxnSpPr>
            <p:cNvPr id="68" name="Straight Arrow Connector 67"/>
            <p:cNvCxnSpPr>
              <a:cxnSpLocks noChangeShapeType="1"/>
              <a:endCxn id="2067" idx="0"/>
            </p:cNvCxnSpPr>
            <p:nvPr/>
          </p:nvCxnSpPr>
          <p:spPr bwMode="auto">
            <a:xfrm>
              <a:off x="1931251" y="3684894"/>
              <a:ext cx="29458" cy="480314"/>
            </a:xfrm>
            <a:prstGeom prst="straightConnector1">
              <a:avLst/>
            </a:prstGeom>
            <a:noFill/>
            <a:ln w="9525">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69" name="AutoShape 36"/>
            <p:cNvCxnSpPr>
              <a:cxnSpLocks noChangeShapeType="1"/>
              <a:stCxn id="2064" idx="2"/>
            </p:cNvCxnSpPr>
            <p:nvPr/>
          </p:nvCxnSpPr>
          <p:spPr bwMode="auto">
            <a:xfrm rot="16200000" flipH="1">
              <a:off x="2169768" y="2405002"/>
              <a:ext cx="2695214" cy="1263318"/>
            </a:xfrm>
            <a:prstGeom prst="bentConnector3">
              <a:avLst>
                <a:gd name="adj1" fmla="val 4933"/>
              </a:avLst>
            </a:prstGeom>
            <a:noFill/>
            <a:ln w="9525">
              <a:solidFill>
                <a:srgbClr val="4A7EBB"/>
              </a:solidFill>
              <a:miter lim="800000"/>
              <a:headEnd/>
              <a:tailEnd type="arrow" w="med" len="med"/>
            </a:ln>
            <a:extLst>
              <a:ext uri="{909E8E84-426E-40DD-AFC4-6F175D3DCCD1}">
                <a14:hiddenFill xmlns:a14="http://schemas.microsoft.com/office/drawing/2010/main">
                  <a:noFill/>
                </a14:hiddenFill>
              </a:ext>
            </a:extLst>
          </p:spPr>
        </p:cxnSp>
        <p:cxnSp>
          <p:nvCxnSpPr>
            <p:cNvPr id="70" name="AutoShape 37"/>
            <p:cNvCxnSpPr>
              <a:cxnSpLocks noChangeShapeType="1"/>
              <a:endCxn id="2060" idx="0"/>
            </p:cNvCxnSpPr>
            <p:nvPr/>
          </p:nvCxnSpPr>
          <p:spPr bwMode="auto">
            <a:xfrm rot="10800000" flipV="1">
              <a:off x="2023246" y="1833481"/>
              <a:ext cx="860347" cy="132572"/>
            </a:xfrm>
            <a:prstGeom prst="bentConnector2">
              <a:avLst/>
            </a:prstGeom>
            <a:noFill/>
            <a:ln w="9525">
              <a:solidFill>
                <a:srgbClr val="4A7EBB"/>
              </a:solidFill>
              <a:miter lim="800000"/>
              <a:headEnd/>
              <a:tailEnd type="arrow" w="med" len="med"/>
            </a:ln>
            <a:extLst>
              <a:ext uri="{909E8E84-426E-40DD-AFC4-6F175D3DCCD1}">
                <a14:hiddenFill xmlns:a14="http://schemas.microsoft.com/office/drawing/2010/main">
                  <a:noFill/>
                </a14:hiddenFill>
              </a:ext>
            </a:extLst>
          </p:spPr>
        </p:cxnSp>
        <p:cxnSp>
          <p:nvCxnSpPr>
            <p:cNvPr id="71" name="AutoShape 40"/>
            <p:cNvCxnSpPr>
              <a:cxnSpLocks noChangeShapeType="1"/>
              <a:endCxn id="2060" idx="3"/>
            </p:cNvCxnSpPr>
            <p:nvPr/>
          </p:nvCxnSpPr>
          <p:spPr bwMode="auto">
            <a:xfrm rot="16200000" flipV="1">
              <a:off x="2389614" y="2458193"/>
              <a:ext cx="1814147" cy="1060700"/>
            </a:xfrm>
            <a:prstGeom prst="bentConnector2">
              <a:avLst/>
            </a:prstGeom>
            <a:noFill/>
            <a:ln w="9525">
              <a:solidFill>
                <a:srgbClr val="4A7EBB"/>
              </a:solidFill>
              <a:miter lim="800000"/>
              <a:headEnd/>
              <a:tailEnd type="arrow" w="med" len="med"/>
            </a:ln>
            <a:extLst>
              <a:ext uri="{909E8E84-426E-40DD-AFC4-6F175D3DCCD1}">
                <a14:hiddenFill xmlns:a14="http://schemas.microsoft.com/office/drawing/2010/main">
                  <a:noFill/>
                </a14:hiddenFill>
              </a:ext>
            </a:extLst>
          </p:spPr>
        </p:cxnSp>
        <p:cxnSp>
          <p:nvCxnSpPr>
            <p:cNvPr id="72" name="AutoShape 41"/>
            <p:cNvCxnSpPr>
              <a:cxnSpLocks noChangeShapeType="1"/>
              <a:stCxn id="2061" idx="2"/>
              <a:endCxn id="2063" idx="0"/>
            </p:cNvCxnSpPr>
            <p:nvPr/>
          </p:nvCxnSpPr>
          <p:spPr bwMode="auto">
            <a:xfrm flipH="1">
              <a:off x="2034853" y="2920622"/>
              <a:ext cx="26276" cy="371857"/>
            </a:xfrm>
            <a:prstGeom prst="straightConnector1">
              <a:avLst/>
            </a:prstGeom>
            <a:noFill/>
            <a:ln w="9525">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73" name="AutoShape 42"/>
            <p:cNvCxnSpPr>
              <a:cxnSpLocks noChangeShapeType="1"/>
            </p:cNvCxnSpPr>
            <p:nvPr/>
          </p:nvCxnSpPr>
          <p:spPr bwMode="auto">
            <a:xfrm>
              <a:off x="2885716" y="2769602"/>
              <a:ext cx="244646" cy="319184"/>
            </a:xfrm>
            <a:prstGeom prst="straightConnector1">
              <a:avLst/>
            </a:prstGeom>
            <a:noFill/>
            <a:ln w="9525">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74" name="AutoShape 43"/>
            <p:cNvCxnSpPr>
              <a:cxnSpLocks noChangeShapeType="1"/>
              <a:endCxn id="2066" idx="0"/>
            </p:cNvCxnSpPr>
            <p:nvPr/>
          </p:nvCxnSpPr>
          <p:spPr bwMode="auto">
            <a:xfrm flipH="1">
              <a:off x="2883592" y="3485404"/>
              <a:ext cx="167661" cy="322216"/>
            </a:xfrm>
            <a:prstGeom prst="straightConnector1">
              <a:avLst/>
            </a:prstGeom>
            <a:noFill/>
            <a:ln w="9525">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75" name="AutoShape 44"/>
            <p:cNvCxnSpPr>
              <a:cxnSpLocks noChangeShapeType="1"/>
              <a:endCxn id="2065" idx="0"/>
            </p:cNvCxnSpPr>
            <p:nvPr/>
          </p:nvCxnSpPr>
          <p:spPr bwMode="auto">
            <a:xfrm>
              <a:off x="3374410" y="3485404"/>
              <a:ext cx="267157" cy="394334"/>
            </a:xfrm>
            <a:prstGeom prst="straightConnector1">
              <a:avLst/>
            </a:prstGeom>
            <a:noFill/>
            <a:ln w="9525">
              <a:solidFill>
                <a:srgbClr val="4A7EBB"/>
              </a:solidFill>
              <a:round/>
              <a:headEnd/>
              <a:tailEnd type="arrow" w="med" len="med"/>
            </a:ln>
            <a:extLst>
              <a:ext uri="{909E8E84-426E-40DD-AFC4-6F175D3DCCD1}">
                <a14:hiddenFill xmlns:a14="http://schemas.microsoft.com/office/drawing/2010/main">
                  <a:noFill/>
                </a14:hiddenFill>
              </a:ext>
            </a:extLst>
          </p:spPr>
        </p:cxnSp>
        <p:sp>
          <p:nvSpPr>
            <p:cNvPr id="2069" name="Text Box 45"/>
            <p:cNvSpPr txBox="1">
              <a:spLocks noChangeArrowheads="1"/>
            </p:cNvSpPr>
            <p:nvPr/>
          </p:nvSpPr>
          <p:spPr bwMode="auto">
            <a:xfrm>
              <a:off x="5017443" y="3602692"/>
              <a:ext cx="2352922" cy="904890"/>
            </a:xfrm>
            <a:prstGeom prst="rect">
              <a:avLst/>
            </a:prstGeom>
            <a:solidFill>
              <a:srgbClr val="DCE6F2"/>
            </a:solidFill>
            <a:ln w="9525">
              <a:solidFill>
                <a:srgbClr val="4F81BD"/>
              </a:solidFill>
              <a:miter lim="800000"/>
              <a:headEnd/>
              <a:tailEnd/>
            </a:ln>
          </p:spPr>
          <p:txBody>
            <a:bodyPr vert="horz" wrap="square" lIns="68580" tIns="34290" rIns="68580" bIns="34290" numCol="1" anchor="t" anchorCtr="0" compatLnSpc="1">
              <a:prstTxWarp prst="textNoShape">
                <a:avLst/>
              </a:prstTxWarp>
            </a:bodyPr>
            <a:lstStyle/>
            <a:p>
              <a:pPr eaLnBrk="0" fontAlgn="base" hangingPunct="0">
                <a:spcBef>
                  <a:spcPct val="0"/>
                </a:spcBef>
                <a:spcAft>
                  <a:spcPct val="0"/>
                </a:spcAft>
              </a:pPr>
              <a:r>
                <a:rPr lang="en-GB" altLang="en-US" sz="1050" b="1" dirty="0">
                  <a:solidFill>
                    <a:srgbClr val="000000"/>
                  </a:solidFill>
                  <a:latin typeface="Segoe UI" panose="020B0502040204020203" pitchFamily="34" charset="0"/>
                  <a:ea typeface="Segoe UI" panose="020B0502040204020203" pitchFamily="34" charset="0"/>
                  <a:cs typeface="Segoe UI" panose="020B0502040204020203" pitchFamily="34" charset="0"/>
                </a:rPr>
                <a:t>Response Group</a:t>
              </a:r>
              <a:r>
                <a:rPr lang="en-GB" altLang="en-US" sz="1050" dirty="0">
                  <a:solidFill>
                    <a:srgbClr val="000000"/>
                  </a:solidFill>
                  <a:latin typeface="Segoe UI" panose="020B0502040204020203" pitchFamily="34" charset="0"/>
                  <a:ea typeface="Segoe UI" panose="020B0502040204020203" pitchFamily="34" charset="0"/>
                  <a:cs typeface="Segoe UI" panose="020B0502040204020203" pitchFamily="34" charset="0"/>
                </a:rPr>
                <a:t> provides recommendation on whether to stand down, escalate eradication attempt or move to containment / slowing spread.</a:t>
              </a:r>
              <a:endParaRPr lang="en-GB" altLang="en-US" sz="1050" dirty="0">
                <a:latin typeface="Segoe UI" panose="020B0502040204020203" pitchFamily="34" charset="0"/>
                <a:ea typeface="Segoe UI" panose="020B0502040204020203" pitchFamily="34" charset="0"/>
                <a:cs typeface="Segoe UI" panose="020B0502040204020203" pitchFamily="34" charset="0"/>
              </a:endParaRPr>
            </a:p>
            <a:p>
              <a:pPr eaLnBrk="0" fontAlgn="base" hangingPunct="0">
                <a:spcBef>
                  <a:spcPct val="0"/>
                </a:spcBef>
                <a:spcAft>
                  <a:spcPct val="0"/>
                </a:spcAft>
              </a:pPr>
              <a:endParaRPr lang="en-GB" altLang="en-US" sz="788" dirty="0">
                <a:latin typeface="Segoe UI" panose="020B0502040204020203" pitchFamily="34" charset="0"/>
                <a:ea typeface="Segoe UI" panose="020B0502040204020203" pitchFamily="34" charset="0"/>
                <a:cs typeface="Segoe UI" panose="020B0502040204020203" pitchFamily="34" charset="0"/>
              </a:endParaRPr>
            </a:p>
          </p:txBody>
        </p:sp>
        <p:sp>
          <p:nvSpPr>
            <p:cNvPr id="2070" name="Text Box 46"/>
            <p:cNvSpPr txBox="1">
              <a:spLocks noChangeArrowheads="1"/>
            </p:cNvSpPr>
            <p:nvPr/>
          </p:nvSpPr>
          <p:spPr bwMode="auto">
            <a:xfrm>
              <a:off x="4993908" y="4591452"/>
              <a:ext cx="2352922" cy="1047873"/>
            </a:xfrm>
            <a:prstGeom prst="rect">
              <a:avLst/>
            </a:prstGeom>
            <a:solidFill>
              <a:srgbClr val="FDE9D9"/>
            </a:solidFill>
            <a:ln w="9525">
              <a:solidFill>
                <a:srgbClr val="4F81BD"/>
              </a:solidFill>
              <a:miter lim="800000"/>
              <a:headEnd/>
              <a:tailEnd/>
            </a:ln>
          </p:spPr>
          <p:txBody>
            <a:bodyPr vert="horz" wrap="square" lIns="68580" tIns="34290" rIns="68580" bIns="34290" numCol="1" anchor="t" anchorCtr="0" compatLnSpc="1">
              <a:prstTxWarp prst="textNoShape">
                <a:avLst/>
              </a:prstTxWarp>
            </a:bodyPr>
            <a:lstStyle/>
            <a:p>
              <a:pPr eaLnBrk="0" fontAlgn="base" hangingPunct="0">
                <a:spcBef>
                  <a:spcPct val="0"/>
                </a:spcBef>
                <a:spcAft>
                  <a:spcPct val="0"/>
                </a:spcAft>
              </a:pPr>
              <a:r>
                <a:rPr lang="en-GB" altLang="en-US" sz="1050" b="1" dirty="0">
                  <a:solidFill>
                    <a:srgbClr val="000000"/>
                  </a:solidFill>
                  <a:latin typeface="Segoe UI" panose="020B0502040204020203" pitchFamily="34" charset="0"/>
                  <a:ea typeface="Segoe UI" panose="020B0502040204020203" pitchFamily="34" charset="0"/>
                  <a:cs typeface="Segoe UI" panose="020B0502040204020203" pitchFamily="34" charset="0"/>
                </a:rPr>
                <a:t>Response Group</a:t>
              </a:r>
              <a:r>
                <a:rPr lang="en-GB" altLang="en-US" sz="1050" dirty="0">
                  <a:solidFill>
                    <a:srgbClr val="000000"/>
                  </a:solidFill>
                  <a:latin typeface="Segoe UI" panose="020B0502040204020203" pitchFamily="34" charset="0"/>
                  <a:ea typeface="Segoe UI" panose="020B0502040204020203" pitchFamily="34" charset="0"/>
                  <a:cs typeface="Segoe UI" panose="020B0502040204020203" pitchFamily="34" charset="0"/>
                </a:rPr>
                <a:t> provides recommendations for and national implementation of biosecurity measures, </a:t>
              </a:r>
              <a:r>
                <a:rPr lang="en-GB" altLang="en-US" sz="1050" dirty="0" smtClean="0">
                  <a:solidFill>
                    <a:srgbClr val="000000"/>
                  </a:solidFill>
                  <a:latin typeface="Segoe UI" panose="020B0502040204020203" pitchFamily="34" charset="0"/>
                  <a:ea typeface="Segoe UI" panose="020B0502040204020203" pitchFamily="34" charset="0"/>
                  <a:cs typeface="Segoe UI" panose="020B0502040204020203" pitchFamily="34" charset="0"/>
                </a:rPr>
                <a:t/>
              </a:r>
              <a:br>
                <a:rPr lang="en-GB" altLang="en-US" sz="1050" dirty="0" smtClean="0">
                  <a:solidFill>
                    <a:srgbClr val="000000"/>
                  </a:solidFill>
                  <a:latin typeface="Segoe UI" panose="020B0502040204020203" pitchFamily="34" charset="0"/>
                  <a:ea typeface="Segoe UI" panose="020B0502040204020203" pitchFamily="34" charset="0"/>
                  <a:cs typeface="Segoe UI" panose="020B0502040204020203" pitchFamily="34" charset="0"/>
                </a:rPr>
              </a:br>
              <a:r>
                <a:rPr lang="en-GB" altLang="en-US" sz="1050" b="1" dirty="0" smtClean="0">
                  <a:solidFill>
                    <a:srgbClr val="000000"/>
                  </a:solidFill>
                  <a:latin typeface="Segoe UI" panose="020B0502040204020203" pitchFamily="34" charset="0"/>
                  <a:ea typeface="Segoe UI" panose="020B0502040204020203" pitchFamily="34" charset="0"/>
                  <a:cs typeface="Segoe UI" panose="020B0502040204020203" pitchFamily="34" charset="0"/>
                </a:rPr>
                <a:t>Operational </a:t>
              </a:r>
              <a:r>
                <a:rPr lang="en-GB" altLang="en-US" sz="1050" b="1" dirty="0">
                  <a:solidFill>
                    <a:srgbClr val="000000"/>
                  </a:solidFill>
                  <a:latin typeface="Segoe UI" panose="020B0502040204020203" pitchFamily="34" charset="0"/>
                  <a:ea typeface="Segoe UI" panose="020B0502040204020203" pitchFamily="34" charset="0"/>
                  <a:cs typeface="Segoe UI" panose="020B0502040204020203" pitchFamily="34" charset="0"/>
                </a:rPr>
                <a:t>Group</a:t>
              </a:r>
              <a:r>
                <a:rPr lang="en-GB" altLang="en-US" sz="1050" dirty="0">
                  <a:solidFill>
                    <a:srgbClr val="000000"/>
                  </a:solidFill>
                  <a:latin typeface="Segoe UI" panose="020B0502040204020203" pitchFamily="34" charset="0"/>
                  <a:ea typeface="Segoe UI" panose="020B0502040204020203" pitchFamily="34" charset="0"/>
                  <a:cs typeface="Segoe UI" panose="020B0502040204020203" pitchFamily="34" charset="0"/>
                </a:rPr>
                <a:t> implements local biosecurity</a:t>
              </a:r>
              <a:endParaRPr lang="en-GB" altLang="en-US" sz="1050" dirty="0">
                <a:latin typeface="Segoe UI" panose="020B0502040204020203" pitchFamily="34" charset="0"/>
                <a:ea typeface="Segoe UI" panose="020B0502040204020203" pitchFamily="34" charset="0"/>
                <a:cs typeface="Segoe UI" panose="020B0502040204020203" pitchFamily="34" charset="0"/>
              </a:endParaRPr>
            </a:p>
            <a:p>
              <a:pPr eaLnBrk="0" fontAlgn="base" hangingPunct="0">
                <a:spcBef>
                  <a:spcPct val="0"/>
                </a:spcBef>
                <a:spcAft>
                  <a:spcPct val="0"/>
                </a:spcAft>
              </a:pPr>
              <a:endParaRPr lang="en-GB" altLang="en-US" sz="788" dirty="0">
                <a:latin typeface="Segoe UI" panose="020B0502040204020203" pitchFamily="34" charset="0"/>
                <a:ea typeface="Segoe UI" panose="020B0502040204020203" pitchFamily="34" charset="0"/>
                <a:cs typeface="Segoe UI" panose="020B0502040204020203" pitchFamily="34" charset="0"/>
              </a:endParaRPr>
            </a:p>
          </p:txBody>
        </p:sp>
        <p:sp>
          <p:nvSpPr>
            <p:cNvPr id="2072" name="Rectangle 94"/>
            <p:cNvSpPr>
              <a:spLocks noChangeArrowheads="1"/>
            </p:cNvSpPr>
            <p:nvPr/>
          </p:nvSpPr>
          <p:spPr bwMode="auto">
            <a:xfrm>
              <a:off x="1810356" y="695776"/>
              <a:ext cx="138564"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eaLnBrk="0" fontAlgn="base" hangingPunct="0">
                <a:spcBef>
                  <a:spcPct val="0"/>
                </a:spcBef>
                <a:spcAft>
                  <a:spcPct val="0"/>
                </a:spcAft>
              </a:pPr>
              <a:r>
                <a:rPr lang="en-GB" altLang="en-US" sz="900" b="1">
                  <a:latin typeface="Arial" panose="020B0604020202020204" pitchFamily="34" charset="0"/>
                  <a:ea typeface="Calibri" panose="020F0502020204030204" pitchFamily="34" charset="0"/>
                  <a:cs typeface="Arial" panose="020B0604020202020204" pitchFamily="34" charset="0"/>
                </a:rPr>
                <a:t/>
              </a:r>
              <a:br>
                <a:rPr lang="en-GB" altLang="en-US" sz="900" b="1">
                  <a:latin typeface="Arial" panose="020B0604020202020204" pitchFamily="34" charset="0"/>
                  <a:ea typeface="Calibri" panose="020F0502020204030204" pitchFamily="34" charset="0"/>
                  <a:cs typeface="Arial" panose="020B0604020202020204" pitchFamily="34" charset="0"/>
                </a:rPr>
              </a:br>
              <a:endParaRPr lang="en-GB" altLang="en-US" sz="1350">
                <a:latin typeface="Arial" panose="020B0604020202020204" pitchFamily="34" charset="0"/>
              </a:endParaRPr>
            </a:p>
          </p:txBody>
        </p:sp>
        <p:cxnSp>
          <p:nvCxnSpPr>
            <p:cNvPr id="125" name="AutoShape 41"/>
            <p:cNvCxnSpPr>
              <a:cxnSpLocks noChangeShapeType="1"/>
              <a:stCxn id="2066" idx="2"/>
            </p:cNvCxnSpPr>
            <p:nvPr/>
          </p:nvCxnSpPr>
          <p:spPr bwMode="auto">
            <a:xfrm>
              <a:off x="2883592" y="4145758"/>
              <a:ext cx="167661" cy="215961"/>
            </a:xfrm>
            <a:prstGeom prst="straightConnector1">
              <a:avLst/>
            </a:prstGeom>
            <a:noFill/>
            <a:ln w="9525">
              <a:solidFill>
                <a:srgbClr val="4A7EBB"/>
              </a:solidFill>
              <a:round/>
              <a:headEnd/>
              <a:tailEnd type="arrow"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297953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txBox="1">
            <a:spLocks/>
          </p:cNvSpPr>
          <p:nvPr/>
        </p:nvSpPr>
        <p:spPr>
          <a:xfrm>
            <a:off x="1007736" y="2157857"/>
            <a:ext cx="5199848" cy="2629997"/>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100" dirty="0">
              <a:latin typeface="Segoe UI" panose="020B0502040204020203" pitchFamily="34" charset="0"/>
              <a:ea typeface="Segoe UI" panose="020B0502040204020203" pitchFamily="34" charset="0"/>
              <a:cs typeface="Segoe UI" panose="020B0502040204020203" pitchFamily="34" charset="0"/>
            </a:endParaRPr>
          </a:p>
        </p:txBody>
      </p:sp>
      <p:sp>
        <p:nvSpPr>
          <p:cNvPr id="2" name="Title 1"/>
          <p:cNvSpPr>
            <a:spLocks noGrp="1"/>
          </p:cNvSpPr>
          <p:nvPr>
            <p:ph type="title"/>
          </p:nvPr>
        </p:nvSpPr>
        <p:spPr/>
        <p:txBody>
          <a:bodyPr>
            <a:normAutofit/>
          </a:bodyPr>
          <a:lstStyle/>
          <a:p>
            <a:r>
              <a:rPr lang="en-GB" sz="2800" b="1" dirty="0">
                <a:solidFill>
                  <a:srgbClr val="00728F"/>
                </a:solidFill>
                <a:latin typeface="Segoe UI" panose="020B0502040204020203" pitchFamily="34" charset="0"/>
                <a:ea typeface="Segoe UI" panose="020B0502040204020203" pitchFamily="34" charset="0"/>
                <a:cs typeface="Segoe UI" panose="020B0502040204020203" pitchFamily="34" charset="0"/>
              </a:rPr>
              <a:t>Receiving and confirming a sighting</a:t>
            </a:r>
          </a:p>
        </p:txBody>
      </p:sp>
      <p:sp>
        <p:nvSpPr>
          <p:cNvPr id="3" name="TextBox 2"/>
          <p:cNvSpPr txBox="1"/>
          <p:nvPr/>
        </p:nvSpPr>
        <p:spPr>
          <a:xfrm>
            <a:off x="750628" y="1690689"/>
            <a:ext cx="7004816" cy="2800767"/>
          </a:xfrm>
          <a:prstGeom prst="rect">
            <a:avLst/>
          </a:prstGeom>
          <a:noFill/>
        </p:spPr>
        <p:txBody>
          <a:bodyPr wrap="square" rtlCol="0">
            <a:spAutoFit/>
          </a:bodyPr>
          <a:lstStyle/>
          <a:p>
            <a:pPr marL="214313" indent="-214313">
              <a:buFont typeface="Arial" panose="020B0604020202020204" pitchFamily="34" charset="0"/>
              <a:buChar char="•"/>
            </a:pPr>
            <a:r>
              <a:rPr lang="en-GB" sz="1600" dirty="0">
                <a:latin typeface="Segoe UI" panose="020B0502040204020203" pitchFamily="34" charset="0"/>
                <a:ea typeface="Segoe UI" panose="020B0502040204020203" pitchFamily="34" charset="0"/>
                <a:cs typeface="Segoe UI" panose="020B0502040204020203" pitchFamily="34" charset="0"/>
              </a:rPr>
              <a:t>Relevant authorities will determine if an incidental record requires a response.</a:t>
            </a:r>
          </a:p>
          <a:p>
            <a:pPr marL="214313" indent="-214313">
              <a:buFont typeface="Arial" panose="020B0604020202020204" pitchFamily="34" charset="0"/>
              <a:buChar char="•"/>
            </a:pPr>
            <a:endParaRPr lang="en-GB" sz="1600" dirty="0">
              <a:latin typeface="Segoe UI" panose="020B0502040204020203" pitchFamily="34" charset="0"/>
              <a:ea typeface="Segoe UI" panose="020B0502040204020203" pitchFamily="34" charset="0"/>
              <a:cs typeface="Segoe UI" panose="020B0502040204020203" pitchFamily="34" charset="0"/>
            </a:endParaRPr>
          </a:p>
          <a:p>
            <a:pPr marL="214313" indent="-214313">
              <a:buFont typeface="Arial" panose="020B0604020202020204" pitchFamily="34" charset="0"/>
              <a:buChar char="•"/>
            </a:pPr>
            <a:r>
              <a:rPr lang="en-GB" sz="1600" dirty="0">
                <a:latin typeface="Segoe UI" panose="020B0502040204020203" pitchFamily="34" charset="0"/>
                <a:ea typeface="Segoe UI" panose="020B0502040204020203" pitchFamily="34" charset="0"/>
                <a:cs typeface="Segoe UI" panose="020B0502040204020203" pitchFamily="34" charset="0"/>
              </a:rPr>
              <a:t>Reports of </a:t>
            </a:r>
            <a:r>
              <a:rPr lang="en-GB" sz="1600" dirty="0" smtClean="0">
                <a:latin typeface="Segoe UI" panose="020B0502040204020203" pitchFamily="34" charset="0"/>
                <a:ea typeface="Segoe UI" panose="020B0502040204020203" pitchFamily="34" charset="0"/>
                <a:cs typeface="Segoe UI" panose="020B0502040204020203" pitchFamily="34" charset="0"/>
              </a:rPr>
              <a:t>priority </a:t>
            </a:r>
            <a:r>
              <a:rPr lang="en-GB" sz="1600" dirty="0">
                <a:latin typeface="Segoe UI" panose="020B0502040204020203" pitchFamily="34" charset="0"/>
                <a:ea typeface="Segoe UI" panose="020B0502040204020203" pitchFamily="34" charset="0"/>
                <a:cs typeface="Segoe UI" panose="020B0502040204020203" pitchFamily="34" charset="0"/>
              </a:rPr>
              <a:t>species will be investigated, and a response initiated if a self-sustaining population is detected.</a:t>
            </a:r>
          </a:p>
          <a:p>
            <a:pPr marL="214313" indent="-214313">
              <a:buFont typeface="Arial" panose="020B0604020202020204" pitchFamily="34" charset="0"/>
              <a:buChar char="•"/>
            </a:pPr>
            <a:endParaRPr lang="en-GB" sz="1600" dirty="0">
              <a:latin typeface="Segoe UI" panose="020B0502040204020203" pitchFamily="34" charset="0"/>
              <a:ea typeface="Segoe UI" panose="020B0502040204020203" pitchFamily="34" charset="0"/>
              <a:cs typeface="Segoe UI" panose="020B0502040204020203" pitchFamily="34" charset="0"/>
            </a:endParaRPr>
          </a:p>
          <a:p>
            <a:pPr marL="214313" indent="-214313">
              <a:buFont typeface="Arial" panose="020B0604020202020204" pitchFamily="34" charset="0"/>
              <a:buChar char="•"/>
            </a:pPr>
            <a:r>
              <a:rPr lang="en-GB" sz="1600" dirty="0">
                <a:latin typeface="Segoe UI" panose="020B0502040204020203" pitchFamily="34" charset="0"/>
                <a:ea typeface="Segoe UI" panose="020B0502040204020203" pitchFamily="34" charset="0"/>
                <a:cs typeface="Segoe UI" panose="020B0502040204020203" pitchFamily="34" charset="0"/>
              </a:rPr>
              <a:t>Identification issues will be resolved through consultations with experts and organisations as required. </a:t>
            </a:r>
          </a:p>
          <a:p>
            <a:pPr marL="214313" indent="-214313">
              <a:buFont typeface="Arial" panose="020B0604020202020204" pitchFamily="34" charset="0"/>
              <a:buChar char="•"/>
            </a:pPr>
            <a:endParaRPr lang="en-GB" sz="1600" dirty="0">
              <a:latin typeface="Segoe UI" panose="020B0502040204020203" pitchFamily="34" charset="0"/>
              <a:ea typeface="Segoe UI" panose="020B0502040204020203" pitchFamily="34" charset="0"/>
              <a:cs typeface="Segoe UI" panose="020B0502040204020203" pitchFamily="34" charset="0"/>
            </a:endParaRPr>
          </a:p>
          <a:p>
            <a:pPr marL="214313" indent="-214313">
              <a:buFont typeface="Arial" panose="020B0604020202020204" pitchFamily="34" charset="0"/>
              <a:buChar char="•"/>
            </a:pPr>
            <a:r>
              <a:rPr lang="en-GB" sz="1600" dirty="0">
                <a:latin typeface="Segoe UI" panose="020B0502040204020203" pitchFamily="34" charset="0"/>
                <a:ea typeface="Segoe UI" panose="020B0502040204020203" pitchFamily="34" charset="0"/>
                <a:cs typeface="Segoe UI" panose="020B0502040204020203" pitchFamily="34" charset="0"/>
              </a:rPr>
              <a:t>Upon confirmation of a population of concern, a response group will be established.</a:t>
            </a:r>
          </a:p>
        </p:txBody>
      </p:sp>
    </p:spTree>
    <p:extLst>
      <p:ext uri="{BB962C8B-B14F-4D97-AF65-F5344CB8AC3E}">
        <p14:creationId xmlns:p14="http://schemas.microsoft.com/office/powerpoint/2010/main" val="2459667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txBox="1">
            <a:spLocks/>
          </p:cNvSpPr>
          <p:nvPr/>
        </p:nvSpPr>
        <p:spPr>
          <a:xfrm>
            <a:off x="1007736" y="2157857"/>
            <a:ext cx="5199848" cy="2629997"/>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100" dirty="0">
              <a:latin typeface="Segoe UI" panose="020B0502040204020203" pitchFamily="34" charset="0"/>
              <a:ea typeface="Segoe UI" panose="020B0502040204020203" pitchFamily="34" charset="0"/>
              <a:cs typeface="Segoe UI" panose="020B0502040204020203" pitchFamily="34" charset="0"/>
            </a:endParaRPr>
          </a:p>
        </p:txBody>
      </p:sp>
      <p:sp>
        <p:nvSpPr>
          <p:cNvPr id="2" name="Title 1"/>
          <p:cNvSpPr>
            <a:spLocks noGrp="1"/>
          </p:cNvSpPr>
          <p:nvPr>
            <p:ph type="title"/>
          </p:nvPr>
        </p:nvSpPr>
        <p:spPr>
          <a:xfrm>
            <a:off x="628650" y="365127"/>
            <a:ext cx="5471899" cy="907742"/>
          </a:xfrm>
        </p:spPr>
        <p:txBody>
          <a:bodyPr>
            <a:normAutofit/>
          </a:bodyPr>
          <a:lstStyle/>
          <a:p>
            <a:r>
              <a:rPr lang="en-GB" sz="2800" b="1" dirty="0">
                <a:solidFill>
                  <a:srgbClr val="00728F"/>
                </a:solidFill>
                <a:latin typeface="Segoe UI" panose="020B0502040204020203" pitchFamily="34" charset="0"/>
                <a:ea typeface="Segoe UI" panose="020B0502040204020203" pitchFamily="34" charset="0"/>
                <a:cs typeface="Segoe UI" panose="020B0502040204020203" pitchFamily="34" charset="0"/>
              </a:rPr>
              <a:t>Response on confirmation</a:t>
            </a:r>
          </a:p>
        </p:txBody>
      </p:sp>
      <p:sp>
        <p:nvSpPr>
          <p:cNvPr id="3" name="TextBox 2"/>
          <p:cNvSpPr txBox="1"/>
          <p:nvPr/>
        </p:nvSpPr>
        <p:spPr>
          <a:xfrm>
            <a:off x="791570" y="1272868"/>
            <a:ext cx="7861111" cy="4031873"/>
          </a:xfrm>
          <a:prstGeom prst="rect">
            <a:avLst/>
          </a:prstGeom>
          <a:noFill/>
        </p:spPr>
        <p:txBody>
          <a:bodyPr wrap="square" rtlCol="0">
            <a:spAutoFit/>
          </a:bodyPr>
          <a:lstStyle/>
          <a:p>
            <a:pPr marL="214313" indent="-214313">
              <a:buFont typeface="Arial" panose="020B0604020202020204" pitchFamily="34" charset="0"/>
              <a:buChar char="•"/>
            </a:pPr>
            <a:r>
              <a:rPr lang="en-GB" sz="1600" dirty="0">
                <a:latin typeface="Segoe UI" panose="020B0502040204020203" pitchFamily="34" charset="0"/>
                <a:ea typeface="Segoe UI" panose="020B0502040204020203" pitchFamily="34" charset="0"/>
                <a:cs typeface="Segoe UI" panose="020B0502040204020203" pitchFamily="34" charset="0"/>
              </a:rPr>
              <a:t>A R</a:t>
            </a:r>
            <a:r>
              <a:rPr lang="en-GB" sz="1600" dirty="0" smtClean="0">
                <a:latin typeface="Segoe UI" panose="020B0502040204020203" pitchFamily="34" charset="0"/>
                <a:ea typeface="Segoe UI" panose="020B0502040204020203" pitchFamily="34" charset="0"/>
                <a:cs typeface="Segoe UI" panose="020B0502040204020203" pitchFamily="34" charset="0"/>
              </a:rPr>
              <a:t>esponse Group </a:t>
            </a:r>
            <a:r>
              <a:rPr lang="en-GB" sz="1600" dirty="0">
                <a:latin typeface="Segoe UI" panose="020B0502040204020203" pitchFamily="34" charset="0"/>
                <a:ea typeface="Segoe UI" panose="020B0502040204020203" pitchFamily="34" charset="0"/>
                <a:cs typeface="Segoe UI" panose="020B0502040204020203" pitchFamily="34" charset="0"/>
              </a:rPr>
              <a:t>will be established, who will inform senior officials and ministers </a:t>
            </a:r>
            <a:r>
              <a:rPr lang="en-GB" sz="1600" dirty="0" smtClean="0">
                <a:latin typeface="Segoe UI" panose="020B0502040204020203" pitchFamily="34" charset="0"/>
                <a:ea typeface="Segoe UI" panose="020B0502040204020203" pitchFamily="34" charset="0"/>
                <a:cs typeface="Segoe UI" panose="020B0502040204020203" pitchFamily="34" charset="0"/>
              </a:rPr>
              <a:t>as </a:t>
            </a:r>
            <a:r>
              <a:rPr lang="en-GB" sz="1600" dirty="0">
                <a:latin typeface="Segoe UI" panose="020B0502040204020203" pitchFamily="34" charset="0"/>
                <a:ea typeface="Segoe UI" panose="020B0502040204020203" pitchFamily="34" charset="0"/>
                <a:cs typeface="Segoe UI" panose="020B0502040204020203" pitchFamily="34" charset="0"/>
              </a:rPr>
              <a:t>necessary and establish the Operational Group.</a:t>
            </a:r>
          </a:p>
          <a:p>
            <a:pPr marL="214313" indent="-214313">
              <a:buFont typeface="Arial" panose="020B0604020202020204" pitchFamily="34" charset="0"/>
              <a:buChar char="•"/>
            </a:pPr>
            <a:endParaRPr lang="en-GB" sz="1600" dirty="0">
              <a:latin typeface="Segoe UI" panose="020B0502040204020203" pitchFamily="34" charset="0"/>
              <a:ea typeface="Segoe UI" panose="020B0502040204020203" pitchFamily="34" charset="0"/>
              <a:cs typeface="Segoe UI" panose="020B0502040204020203" pitchFamily="34" charset="0"/>
            </a:endParaRPr>
          </a:p>
          <a:p>
            <a:pPr marL="214313" indent="-214313">
              <a:buFont typeface="Arial" panose="020B0604020202020204" pitchFamily="34" charset="0"/>
              <a:buChar char="•"/>
            </a:pPr>
            <a:r>
              <a:rPr lang="en-GB" sz="1600" dirty="0">
                <a:latin typeface="Segoe UI" panose="020B0502040204020203" pitchFamily="34" charset="0"/>
                <a:ea typeface="Segoe UI" panose="020B0502040204020203" pitchFamily="34" charset="0"/>
                <a:cs typeface="Segoe UI" panose="020B0502040204020203" pitchFamily="34" charset="0"/>
              </a:rPr>
              <a:t>The Operational Group will:</a:t>
            </a:r>
          </a:p>
          <a:p>
            <a:pPr marL="557213" lvl="1" indent="-214313">
              <a:buFont typeface="Arial" panose="020B0604020202020204" pitchFamily="34" charset="0"/>
              <a:buChar char="•"/>
            </a:pPr>
            <a:r>
              <a:rPr lang="en-GB" sz="1600" dirty="0">
                <a:latin typeface="Segoe UI" panose="020B0502040204020203" pitchFamily="34" charset="0"/>
                <a:ea typeface="Segoe UI" panose="020B0502040204020203" pitchFamily="34" charset="0"/>
                <a:cs typeface="Segoe UI" panose="020B0502040204020203" pitchFamily="34" charset="0"/>
              </a:rPr>
              <a:t>Asses the population</a:t>
            </a:r>
          </a:p>
          <a:p>
            <a:pPr marL="557213" lvl="1" indent="-214313">
              <a:buFont typeface="Arial" panose="020B0604020202020204" pitchFamily="34" charset="0"/>
              <a:buChar char="•"/>
            </a:pPr>
            <a:r>
              <a:rPr lang="en-GB" sz="1600" dirty="0">
                <a:latin typeface="Segoe UI" panose="020B0502040204020203" pitchFamily="34" charset="0"/>
                <a:ea typeface="Segoe UI" panose="020B0502040204020203" pitchFamily="34" charset="0"/>
                <a:cs typeface="Segoe UI" panose="020B0502040204020203" pitchFamily="34" charset="0"/>
              </a:rPr>
              <a:t>Initiate immediate biosecurity/containment measures</a:t>
            </a:r>
          </a:p>
          <a:p>
            <a:pPr marL="557213" lvl="1" indent="-214313">
              <a:buFont typeface="Arial" panose="020B0604020202020204" pitchFamily="34" charset="0"/>
              <a:buChar char="•"/>
            </a:pPr>
            <a:r>
              <a:rPr lang="en-GB" sz="1600" dirty="0">
                <a:latin typeface="Segoe UI" panose="020B0502040204020203" pitchFamily="34" charset="0"/>
                <a:ea typeface="Segoe UI" panose="020B0502040204020203" pitchFamily="34" charset="0"/>
                <a:cs typeface="Segoe UI" panose="020B0502040204020203" pitchFamily="34" charset="0"/>
              </a:rPr>
              <a:t>Undertake a biosecurity risk assessment</a:t>
            </a:r>
          </a:p>
          <a:p>
            <a:pPr marL="557213" lvl="1" indent="-214313">
              <a:buFont typeface="Arial" panose="020B0604020202020204" pitchFamily="34" charset="0"/>
              <a:buChar char="•"/>
            </a:pPr>
            <a:r>
              <a:rPr lang="en-GB" sz="1600" dirty="0">
                <a:latin typeface="Segoe UI" panose="020B0502040204020203" pitchFamily="34" charset="0"/>
                <a:ea typeface="Segoe UI" panose="020B0502040204020203" pitchFamily="34" charset="0"/>
                <a:cs typeface="Segoe UI" panose="020B0502040204020203" pitchFamily="34" charset="0"/>
              </a:rPr>
              <a:t>Provide </a:t>
            </a:r>
            <a:r>
              <a:rPr lang="en-GB" sz="1600" dirty="0" smtClean="0">
                <a:latin typeface="Segoe UI" panose="020B0502040204020203" pitchFamily="34" charset="0"/>
                <a:ea typeface="Segoe UI" panose="020B0502040204020203" pitchFamily="34" charset="0"/>
                <a:cs typeface="Segoe UI" panose="020B0502040204020203" pitchFamily="34" charset="0"/>
              </a:rPr>
              <a:t>advice </a:t>
            </a:r>
            <a:r>
              <a:rPr lang="en-GB" sz="1600" dirty="0">
                <a:latin typeface="Segoe UI" panose="020B0502040204020203" pitchFamily="34" charset="0"/>
                <a:ea typeface="Segoe UI" panose="020B0502040204020203" pitchFamily="34" charset="0"/>
                <a:cs typeface="Segoe UI" panose="020B0502040204020203" pitchFamily="34" charset="0"/>
              </a:rPr>
              <a:t>on management</a:t>
            </a:r>
          </a:p>
          <a:p>
            <a:pPr marL="557213" lvl="1" indent="-214313">
              <a:buFont typeface="Arial" panose="020B0604020202020204" pitchFamily="34" charset="0"/>
              <a:buChar char="•"/>
            </a:pPr>
            <a:r>
              <a:rPr lang="en-GB" sz="1600" dirty="0">
                <a:latin typeface="Segoe UI" panose="020B0502040204020203" pitchFamily="34" charset="0"/>
                <a:ea typeface="Segoe UI" panose="020B0502040204020203" pitchFamily="34" charset="0"/>
                <a:cs typeface="Segoe UI" panose="020B0502040204020203" pitchFamily="34" charset="0"/>
              </a:rPr>
              <a:t>Undertake surveillance of other areas</a:t>
            </a:r>
          </a:p>
          <a:p>
            <a:pPr marL="557213" lvl="1" indent="-214313">
              <a:buFont typeface="Arial" panose="020B0604020202020204" pitchFamily="34" charset="0"/>
              <a:buChar char="•"/>
            </a:pPr>
            <a:r>
              <a:rPr lang="en-GB" sz="1600" dirty="0">
                <a:latin typeface="Segoe UI" panose="020B0502040204020203" pitchFamily="34" charset="0"/>
                <a:ea typeface="Segoe UI" panose="020B0502040204020203" pitchFamily="34" charset="0"/>
                <a:cs typeface="Segoe UI" panose="020B0502040204020203" pitchFamily="34" charset="0"/>
              </a:rPr>
              <a:t>Liaise with landowners and interested parties</a:t>
            </a:r>
          </a:p>
          <a:p>
            <a:pPr marL="557213" lvl="1" indent="-214313">
              <a:buFont typeface="Arial" panose="020B0604020202020204" pitchFamily="34" charset="0"/>
              <a:buChar char="•"/>
            </a:pPr>
            <a:r>
              <a:rPr lang="en-GB" sz="1600" dirty="0">
                <a:latin typeface="Segoe UI" panose="020B0502040204020203" pitchFamily="34" charset="0"/>
                <a:ea typeface="Segoe UI" panose="020B0502040204020203" pitchFamily="34" charset="0"/>
                <a:cs typeface="Segoe UI" panose="020B0502040204020203" pitchFamily="34" charset="0"/>
              </a:rPr>
              <a:t>Investigate outbreak source</a:t>
            </a:r>
          </a:p>
          <a:p>
            <a:pPr lvl="1"/>
            <a:endParaRPr lang="en-GB" sz="1600" dirty="0">
              <a:latin typeface="Segoe UI" panose="020B0502040204020203" pitchFamily="34" charset="0"/>
              <a:ea typeface="Segoe UI" panose="020B0502040204020203" pitchFamily="34" charset="0"/>
              <a:cs typeface="Segoe UI" panose="020B0502040204020203" pitchFamily="34" charset="0"/>
            </a:endParaRPr>
          </a:p>
          <a:p>
            <a:pPr marL="214313" indent="-214313">
              <a:buFont typeface="Arial" panose="020B0604020202020204" pitchFamily="34" charset="0"/>
              <a:buChar char="•"/>
            </a:pPr>
            <a:r>
              <a:rPr lang="en-GB" sz="1600" dirty="0">
                <a:latin typeface="Segoe UI" panose="020B0502040204020203" pitchFamily="34" charset="0"/>
                <a:ea typeface="Segoe UI" panose="020B0502040204020203" pitchFamily="34" charset="0"/>
                <a:cs typeface="Segoe UI" panose="020B0502040204020203" pitchFamily="34" charset="0"/>
              </a:rPr>
              <a:t>There are a number of priorities </a:t>
            </a:r>
            <a:r>
              <a:rPr lang="en-GB" sz="1600" dirty="0" smtClean="0">
                <a:latin typeface="Segoe UI" panose="020B0502040204020203" pitchFamily="34" charset="0"/>
                <a:ea typeface="Segoe UI" panose="020B0502040204020203" pitchFamily="34" charset="0"/>
                <a:cs typeface="Segoe UI" panose="020B0502040204020203" pitchFamily="34" charset="0"/>
              </a:rPr>
              <a:t>on which recommendations </a:t>
            </a:r>
            <a:r>
              <a:rPr lang="en-GB" sz="1600" dirty="0">
                <a:latin typeface="Segoe UI" panose="020B0502040204020203" pitchFamily="34" charset="0"/>
                <a:ea typeface="Segoe UI" panose="020B0502040204020203" pitchFamily="34" charset="0"/>
                <a:cs typeface="Segoe UI" panose="020B0502040204020203" pitchFamily="34" charset="0"/>
              </a:rPr>
              <a:t>would </a:t>
            </a:r>
            <a:r>
              <a:rPr lang="en-GB" sz="1600" dirty="0" smtClean="0">
                <a:latin typeface="Segoe UI" panose="020B0502040204020203" pitchFamily="34" charset="0"/>
                <a:ea typeface="Segoe UI" panose="020B0502040204020203" pitchFamily="34" charset="0"/>
                <a:cs typeface="Segoe UI" panose="020B0502040204020203" pitchFamily="34" charset="0"/>
              </a:rPr>
              <a:t>be based.</a:t>
            </a:r>
            <a:br>
              <a:rPr lang="en-GB" sz="1600" dirty="0" smtClean="0">
                <a:latin typeface="Segoe UI" panose="020B0502040204020203" pitchFamily="34" charset="0"/>
                <a:ea typeface="Segoe UI" panose="020B0502040204020203" pitchFamily="34" charset="0"/>
                <a:cs typeface="Segoe UI" panose="020B0502040204020203" pitchFamily="34" charset="0"/>
              </a:rPr>
            </a:br>
            <a:endParaRPr lang="en-GB" sz="1600" dirty="0">
              <a:latin typeface="Segoe UI" panose="020B0502040204020203" pitchFamily="34" charset="0"/>
              <a:ea typeface="Segoe UI" panose="020B0502040204020203" pitchFamily="34" charset="0"/>
              <a:cs typeface="Segoe UI" panose="020B0502040204020203" pitchFamily="34" charset="0"/>
            </a:endParaRPr>
          </a:p>
          <a:p>
            <a:pPr marL="214313" indent="-214313">
              <a:buFont typeface="Arial" panose="020B0604020202020204" pitchFamily="34" charset="0"/>
              <a:buChar char="•"/>
            </a:pPr>
            <a:r>
              <a:rPr lang="en-GB" sz="1600" dirty="0">
                <a:latin typeface="Segoe UI" panose="020B0502040204020203" pitchFamily="34" charset="0"/>
                <a:ea typeface="Segoe UI" panose="020B0502040204020203" pitchFamily="34" charset="0"/>
                <a:cs typeface="Segoe UI" panose="020B0502040204020203" pitchFamily="34" charset="0"/>
              </a:rPr>
              <a:t>The </a:t>
            </a:r>
            <a:r>
              <a:rPr lang="en-GB" sz="1600" dirty="0" smtClean="0">
                <a:latin typeface="Segoe UI" panose="020B0502040204020203" pitchFamily="34" charset="0"/>
                <a:ea typeface="Segoe UI" panose="020B0502040204020203" pitchFamily="34" charset="0"/>
                <a:cs typeface="Segoe UI" panose="020B0502040204020203" pitchFamily="34" charset="0"/>
              </a:rPr>
              <a:t>Response Group </a:t>
            </a:r>
            <a:r>
              <a:rPr lang="en-GB" sz="1600" dirty="0">
                <a:latin typeface="Segoe UI" panose="020B0502040204020203" pitchFamily="34" charset="0"/>
                <a:ea typeface="Segoe UI" panose="020B0502040204020203" pitchFamily="34" charset="0"/>
                <a:cs typeface="Segoe UI" panose="020B0502040204020203" pitchFamily="34" charset="0"/>
              </a:rPr>
              <a:t>then determines the course of action.</a:t>
            </a:r>
          </a:p>
          <a:p>
            <a:pPr marL="557213" lvl="1" indent="-214313">
              <a:buFont typeface="Arial" panose="020B0604020202020204" pitchFamily="34" charset="0"/>
              <a:buChar char="•"/>
            </a:pPr>
            <a:endParaRPr lang="en-GB" sz="16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98144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txBox="1">
            <a:spLocks/>
          </p:cNvSpPr>
          <p:nvPr/>
        </p:nvSpPr>
        <p:spPr>
          <a:xfrm>
            <a:off x="1007736" y="2157857"/>
            <a:ext cx="5199848" cy="2629997"/>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100" dirty="0">
              <a:latin typeface="Segoe UI" panose="020B0502040204020203" pitchFamily="34" charset="0"/>
              <a:ea typeface="Segoe UI" panose="020B0502040204020203" pitchFamily="34" charset="0"/>
              <a:cs typeface="Segoe UI" panose="020B0502040204020203" pitchFamily="34" charset="0"/>
            </a:endParaRPr>
          </a:p>
        </p:txBody>
      </p:sp>
      <p:sp>
        <p:nvSpPr>
          <p:cNvPr id="2" name="Title 1"/>
          <p:cNvSpPr>
            <a:spLocks noGrp="1"/>
          </p:cNvSpPr>
          <p:nvPr>
            <p:ph type="title"/>
          </p:nvPr>
        </p:nvSpPr>
        <p:spPr>
          <a:xfrm>
            <a:off x="628650" y="365126"/>
            <a:ext cx="5349069" cy="918371"/>
          </a:xfrm>
        </p:spPr>
        <p:txBody>
          <a:bodyPr>
            <a:normAutofit/>
          </a:bodyPr>
          <a:lstStyle/>
          <a:p>
            <a:r>
              <a:rPr lang="en-GB" sz="2800" b="1" dirty="0">
                <a:solidFill>
                  <a:srgbClr val="00728F"/>
                </a:solidFill>
                <a:latin typeface="Segoe UI" panose="020B0502040204020203" pitchFamily="34" charset="0"/>
                <a:ea typeface="Segoe UI" panose="020B0502040204020203" pitchFamily="34" charset="0"/>
                <a:cs typeface="Segoe UI" panose="020B0502040204020203" pitchFamily="34" charset="0"/>
              </a:rPr>
              <a:t>Rapid eradication</a:t>
            </a:r>
          </a:p>
        </p:txBody>
      </p:sp>
      <p:sp>
        <p:nvSpPr>
          <p:cNvPr id="3" name="TextBox 2"/>
          <p:cNvSpPr txBox="1"/>
          <p:nvPr/>
        </p:nvSpPr>
        <p:spPr>
          <a:xfrm>
            <a:off x="573631" y="1592551"/>
            <a:ext cx="7996736" cy="1308050"/>
          </a:xfrm>
          <a:prstGeom prst="rect">
            <a:avLst/>
          </a:prstGeom>
          <a:noFill/>
        </p:spPr>
        <p:txBody>
          <a:bodyPr wrap="square" rtlCol="0">
            <a:spAutoFit/>
          </a:bodyPr>
          <a:lstStyle/>
          <a:p>
            <a:r>
              <a:rPr lang="en-GB" sz="1600" dirty="0">
                <a:latin typeface="Segoe UI" panose="020B0502040204020203" pitchFamily="34" charset="0"/>
                <a:ea typeface="Segoe UI" panose="020B0502040204020203" pitchFamily="34" charset="0"/>
                <a:cs typeface="Segoe UI" panose="020B0502040204020203" pitchFamily="34" charset="0"/>
              </a:rPr>
              <a:t>If a decision to eradicate is made, the following steps are taken by the each group.</a:t>
            </a:r>
          </a:p>
          <a:p>
            <a:endParaRPr lang="en-GB" sz="1050" dirty="0">
              <a:latin typeface="Segoe UI" panose="020B0502040204020203" pitchFamily="34" charset="0"/>
              <a:ea typeface="Segoe UI" panose="020B0502040204020203" pitchFamily="34" charset="0"/>
              <a:cs typeface="Segoe UI" panose="020B0502040204020203" pitchFamily="34" charset="0"/>
            </a:endParaRPr>
          </a:p>
          <a:p>
            <a:pPr marL="557213" lvl="1" indent="-214313">
              <a:buFont typeface="Arial" panose="020B0604020202020204" pitchFamily="34" charset="0"/>
              <a:buChar char="•"/>
            </a:pPr>
            <a:endParaRPr lang="en-GB" sz="1050" dirty="0">
              <a:latin typeface="Segoe UI" panose="020B0502040204020203" pitchFamily="34" charset="0"/>
              <a:ea typeface="Segoe UI" panose="020B0502040204020203" pitchFamily="34" charset="0"/>
              <a:cs typeface="Segoe UI" panose="020B0502040204020203" pitchFamily="34" charset="0"/>
            </a:endParaRPr>
          </a:p>
          <a:p>
            <a:endParaRPr lang="en-GB" sz="1050" dirty="0">
              <a:latin typeface="Segoe UI" panose="020B0502040204020203" pitchFamily="34" charset="0"/>
              <a:ea typeface="Segoe UI" panose="020B0502040204020203" pitchFamily="34" charset="0"/>
              <a:cs typeface="Segoe UI" panose="020B0502040204020203" pitchFamily="34" charset="0"/>
            </a:endParaRPr>
          </a:p>
          <a:p>
            <a:pPr marL="557213" lvl="1" indent="-214313">
              <a:buFont typeface="Arial" panose="020B0604020202020204" pitchFamily="34" charset="0"/>
              <a:buChar char="•"/>
            </a:pPr>
            <a:endParaRPr lang="en-GB" sz="1050" dirty="0">
              <a:latin typeface="Segoe UI" panose="020B0502040204020203" pitchFamily="34" charset="0"/>
              <a:ea typeface="Segoe UI" panose="020B0502040204020203" pitchFamily="34" charset="0"/>
              <a:cs typeface="Segoe UI" panose="020B0502040204020203" pitchFamily="34" charset="0"/>
            </a:endParaRPr>
          </a:p>
          <a:p>
            <a:pPr marL="557213" lvl="1" indent="-214313">
              <a:buFont typeface="Arial" panose="020B0604020202020204" pitchFamily="34" charset="0"/>
              <a:buChar char="•"/>
            </a:pPr>
            <a:endParaRPr lang="en-GB" sz="1050" dirty="0">
              <a:latin typeface="Segoe UI" panose="020B0502040204020203" pitchFamily="34" charset="0"/>
              <a:ea typeface="Segoe UI" panose="020B0502040204020203" pitchFamily="34" charset="0"/>
              <a:cs typeface="Segoe UI" panose="020B0502040204020203" pitchFamily="34" charset="0"/>
            </a:endParaRPr>
          </a:p>
          <a:p>
            <a:pPr marL="557213" lvl="1" indent="-214313">
              <a:buFont typeface="Arial" panose="020B0604020202020204" pitchFamily="34" charset="0"/>
              <a:buChar char="•"/>
            </a:pPr>
            <a:endParaRPr lang="en-GB" sz="1050" dirty="0">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451536128"/>
              </p:ext>
            </p:extLst>
          </p:nvPr>
        </p:nvGraphicFramePr>
        <p:xfrm>
          <a:off x="765126" y="2157857"/>
          <a:ext cx="7177870" cy="2754445"/>
        </p:xfrm>
        <a:graphic>
          <a:graphicData uri="http://schemas.openxmlformats.org/drawingml/2006/table">
            <a:tbl>
              <a:tblPr firstRow="1" bandRow="1">
                <a:tableStyleId>{5C22544A-7EE6-4342-B048-85BDC9FD1C3A}</a:tableStyleId>
              </a:tblPr>
              <a:tblGrid>
                <a:gridCol w="3588935"/>
                <a:gridCol w="3588935"/>
              </a:tblGrid>
              <a:tr h="350247">
                <a:tc>
                  <a:txBody>
                    <a:bodyPr/>
                    <a:lstStyle/>
                    <a:p>
                      <a:r>
                        <a:rPr lang="en-GB" sz="1600" dirty="0" smtClean="0">
                          <a:latin typeface="Segoe UI" panose="020B0502040204020203" pitchFamily="34" charset="0"/>
                          <a:ea typeface="Segoe UI" panose="020B0502040204020203" pitchFamily="34" charset="0"/>
                          <a:cs typeface="Segoe UI" panose="020B0502040204020203" pitchFamily="34" charset="0"/>
                        </a:rPr>
                        <a:t>Operational Group</a:t>
                      </a:r>
                      <a:endParaRPr lang="en-GB" sz="1600" dirty="0">
                        <a:latin typeface="Segoe UI" panose="020B0502040204020203" pitchFamily="34" charset="0"/>
                        <a:ea typeface="Segoe UI" panose="020B0502040204020203" pitchFamily="34" charset="0"/>
                        <a:cs typeface="Segoe UI" panose="020B0502040204020203" pitchFamily="34" charset="0"/>
                      </a:endParaRPr>
                    </a:p>
                  </a:txBody>
                  <a:tcPr marL="68580" marR="68580" marT="34290" marB="34290"/>
                </a:tc>
                <a:tc>
                  <a:txBody>
                    <a:bodyPr/>
                    <a:lstStyle/>
                    <a:p>
                      <a:r>
                        <a:rPr lang="en-GB" sz="1600" dirty="0" smtClean="0">
                          <a:latin typeface="Segoe UI" panose="020B0502040204020203" pitchFamily="34" charset="0"/>
                          <a:ea typeface="Segoe UI" panose="020B0502040204020203" pitchFamily="34" charset="0"/>
                          <a:cs typeface="Segoe UI" panose="020B0502040204020203" pitchFamily="34" charset="0"/>
                        </a:rPr>
                        <a:t>Response Group</a:t>
                      </a:r>
                      <a:endParaRPr lang="en-GB" sz="1600" dirty="0">
                        <a:latin typeface="Segoe UI" panose="020B0502040204020203" pitchFamily="34" charset="0"/>
                        <a:ea typeface="Segoe UI" panose="020B0502040204020203" pitchFamily="34" charset="0"/>
                        <a:cs typeface="Segoe UI" panose="020B0502040204020203" pitchFamily="34" charset="0"/>
                      </a:endParaRPr>
                    </a:p>
                  </a:txBody>
                  <a:tcPr marL="68580" marR="68580" marT="34290" marB="34290"/>
                </a:tc>
              </a:tr>
              <a:tr h="406828">
                <a:tc>
                  <a:txBody>
                    <a:bodyPr/>
                    <a:lstStyle/>
                    <a:p>
                      <a:pPr marL="0" lvl="0" indent="0">
                        <a:buFont typeface="Arial" panose="020B0604020202020204" pitchFamily="34" charset="0"/>
                        <a:buNone/>
                      </a:pPr>
                      <a:r>
                        <a:rPr lang="en-GB" sz="1600" dirty="0" smtClean="0">
                          <a:latin typeface="Segoe UI" panose="020B0502040204020203" pitchFamily="34" charset="0"/>
                          <a:ea typeface="Segoe UI" panose="020B0502040204020203" pitchFamily="34" charset="0"/>
                          <a:cs typeface="Segoe UI" panose="020B0502040204020203" pitchFamily="34" charset="0"/>
                        </a:rPr>
                        <a:t>Produce an eradication strategy</a:t>
                      </a:r>
                    </a:p>
                  </a:txBody>
                  <a:tcPr marL="68580" marR="68580" marT="34290" marB="34290"/>
                </a:tc>
                <a:tc>
                  <a:txBody>
                    <a:bodyPr/>
                    <a:lstStyle/>
                    <a:p>
                      <a:r>
                        <a:rPr lang="en-GB" sz="1600" dirty="0" smtClean="0">
                          <a:latin typeface="Segoe UI" panose="020B0502040204020203" pitchFamily="34" charset="0"/>
                          <a:ea typeface="Segoe UI" panose="020B0502040204020203" pitchFamily="34" charset="0"/>
                          <a:cs typeface="Segoe UI" panose="020B0502040204020203" pitchFamily="34" charset="0"/>
                        </a:rPr>
                        <a:t>Support the operational group</a:t>
                      </a:r>
                    </a:p>
                  </a:txBody>
                  <a:tcPr marL="68580" marR="68580" marT="34290" marB="34290"/>
                </a:tc>
              </a:tr>
              <a:tr h="5954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Segoe UI" panose="020B0502040204020203" pitchFamily="34" charset="0"/>
                          <a:ea typeface="Segoe UI" panose="020B0502040204020203" pitchFamily="34" charset="0"/>
                          <a:cs typeface="Segoe UI" panose="020B0502040204020203" pitchFamily="34" charset="0"/>
                        </a:rPr>
                        <a:t>Liaise with landowners and interested parties as necessary</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Segoe UI" panose="020B0502040204020203" pitchFamily="34" charset="0"/>
                          <a:ea typeface="Segoe UI" panose="020B0502040204020203" pitchFamily="34" charset="0"/>
                          <a:cs typeface="Segoe UI" panose="020B0502040204020203" pitchFamily="34" charset="0"/>
                        </a:rPr>
                        <a:t>Liaise with national stakeholders</a:t>
                      </a:r>
                    </a:p>
                  </a:txBody>
                  <a:tcPr marL="68580" marR="68580" marT="34290" marB="34290"/>
                </a:tc>
              </a:tr>
              <a:tr h="5882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Segoe UI" panose="020B0502040204020203" pitchFamily="34" charset="0"/>
                          <a:ea typeface="Segoe UI" panose="020B0502040204020203" pitchFamily="34" charset="0"/>
                          <a:cs typeface="Segoe UI" panose="020B0502040204020203" pitchFamily="34" charset="0"/>
                        </a:rPr>
                        <a:t>Implement the eradication strategy</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Segoe UI" panose="020B0502040204020203" pitchFamily="34" charset="0"/>
                          <a:ea typeface="Segoe UI" panose="020B0502040204020203" pitchFamily="34" charset="0"/>
                          <a:cs typeface="Segoe UI" panose="020B0502040204020203" pitchFamily="34" charset="0"/>
                        </a:rPr>
                        <a:t>Maintain an overview of the eradication strategy</a:t>
                      </a:r>
                    </a:p>
                  </a:txBody>
                  <a:tcPr marL="68580" marR="68580" marT="34290" marB="34290"/>
                </a:tc>
              </a:tr>
              <a:tr h="4068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Segoe UI" panose="020B0502040204020203" pitchFamily="34" charset="0"/>
                          <a:ea typeface="Segoe UI" panose="020B0502040204020203" pitchFamily="34" charset="0"/>
                          <a:cs typeface="Segoe UI" panose="020B0502040204020203" pitchFamily="34" charset="0"/>
                        </a:rPr>
                        <a:t>Update the response group</a:t>
                      </a:r>
                    </a:p>
                  </a:txBody>
                  <a:tcPr marL="68580" marR="68580" marT="34290" marB="34290"/>
                </a:tc>
                <a:tc>
                  <a:txBody>
                    <a:bodyPr/>
                    <a:lstStyle/>
                    <a:p>
                      <a:endParaRPr lang="en-GB"/>
                    </a:p>
                  </a:txBody>
                  <a:tcPr marL="68580" marR="68580" marT="34290" marB="34290"/>
                </a:tc>
              </a:tr>
              <a:tr h="4068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Segoe UI" panose="020B0502040204020203" pitchFamily="34" charset="0"/>
                          <a:ea typeface="Segoe UI" panose="020B0502040204020203" pitchFamily="34" charset="0"/>
                          <a:cs typeface="Segoe UI" panose="020B0502040204020203" pitchFamily="34" charset="0"/>
                        </a:rPr>
                        <a:t>Monitor the site post-eradication</a:t>
                      </a:r>
                    </a:p>
                  </a:txBody>
                  <a:tcPr marL="68580" marR="68580" marT="34290" marB="34290"/>
                </a:tc>
                <a:tc>
                  <a:txBody>
                    <a:bodyPr/>
                    <a:lstStyle/>
                    <a:p>
                      <a:endParaRPr lang="en-GB" dirty="0"/>
                    </a:p>
                  </a:txBody>
                  <a:tcPr marL="68580" marR="68580" marT="34290" marB="34290"/>
                </a:tc>
              </a:tr>
            </a:tbl>
          </a:graphicData>
        </a:graphic>
      </p:graphicFrame>
    </p:spTree>
    <p:extLst>
      <p:ext uri="{BB962C8B-B14F-4D97-AF65-F5344CB8AC3E}">
        <p14:creationId xmlns:p14="http://schemas.microsoft.com/office/powerpoint/2010/main" val="2016217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txBox="1">
            <a:spLocks/>
          </p:cNvSpPr>
          <p:nvPr/>
        </p:nvSpPr>
        <p:spPr>
          <a:xfrm>
            <a:off x="1007736" y="2157857"/>
            <a:ext cx="5199848" cy="2629997"/>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100" dirty="0">
              <a:latin typeface="Segoe UI" panose="020B0502040204020203" pitchFamily="34" charset="0"/>
              <a:ea typeface="Segoe UI" panose="020B0502040204020203" pitchFamily="34" charset="0"/>
              <a:cs typeface="Segoe UI" panose="020B0502040204020203" pitchFamily="34" charset="0"/>
            </a:endParaRPr>
          </a:p>
        </p:txBody>
      </p:sp>
      <p:sp>
        <p:nvSpPr>
          <p:cNvPr id="2" name="Title 1"/>
          <p:cNvSpPr>
            <a:spLocks noGrp="1"/>
          </p:cNvSpPr>
          <p:nvPr>
            <p:ph type="title"/>
          </p:nvPr>
        </p:nvSpPr>
        <p:spPr>
          <a:xfrm>
            <a:off x="628650" y="365127"/>
            <a:ext cx="7532711" cy="917764"/>
          </a:xfrm>
        </p:spPr>
        <p:txBody>
          <a:bodyPr>
            <a:normAutofit/>
          </a:bodyPr>
          <a:lstStyle/>
          <a:p>
            <a:r>
              <a:rPr lang="en-GB" sz="2800" b="1" dirty="0">
                <a:solidFill>
                  <a:srgbClr val="00728F"/>
                </a:solidFill>
                <a:latin typeface="Segoe UI" panose="020B0502040204020203" pitchFamily="34" charset="0"/>
                <a:ea typeface="Segoe UI" panose="020B0502040204020203" pitchFamily="34" charset="0"/>
                <a:cs typeface="Segoe UI" panose="020B0502040204020203" pitchFamily="34" charset="0"/>
              </a:rPr>
              <a:t>Containment or Slowing the Spread</a:t>
            </a:r>
          </a:p>
        </p:txBody>
      </p:sp>
      <p:sp>
        <p:nvSpPr>
          <p:cNvPr id="3" name="TextBox 2"/>
          <p:cNvSpPr txBox="1"/>
          <p:nvPr/>
        </p:nvSpPr>
        <p:spPr>
          <a:xfrm>
            <a:off x="628650" y="1240827"/>
            <a:ext cx="7682837" cy="2308324"/>
          </a:xfrm>
          <a:prstGeom prst="rect">
            <a:avLst/>
          </a:prstGeom>
          <a:noFill/>
        </p:spPr>
        <p:txBody>
          <a:bodyPr wrap="square" rtlCol="0">
            <a:spAutoFit/>
          </a:bodyPr>
          <a:lstStyle/>
          <a:p>
            <a:r>
              <a:rPr lang="en-GB" sz="1600" dirty="0">
                <a:latin typeface="Segoe UI" panose="020B0502040204020203" pitchFamily="34" charset="0"/>
                <a:ea typeface="Segoe UI" panose="020B0502040204020203" pitchFamily="34" charset="0"/>
                <a:cs typeface="Segoe UI" panose="020B0502040204020203" pitchFamily="34" charset="0"/>
              </a:rPr>
              <a:t>Based on the biosecurity risk assessment and advice from the Operational Group, the Response Group will make recommendations for containment or slowing the advance of the INNS.</a:t>
            </a:r>
          </a:p>
          <a:p>
            <a:pPr marL="214313" indent="-214313">
              <a:buFont typeface="Arial" panose="020B0604020202020204" pitchFamily="34" charset="0"/>
              <a:buChar char="•"/>
            </a:pPr>
            <a:endParaRPr lang="en-GB" sz="1600" dirty="0">
              <a:latin typeface="Segoe UI" panose="020B0502040204020203" pitchFamily="34" charset="0"/>
              <a:ea typeface="Segoe UI" panose="020B0502040204020203" pitchFamily="34" charset="0"/>
              <a:cs typeface="Segoe UI" panose="020B0502040204020203" pitchFamily="34" charset="0"/>
            </a:endParaRPr>
          </a:p>
          <a:p>
            <a:endParaRPr lang="en-GB" sz="1600" dirty="0">
              <a:latin typeface="Segoe UI" panose="020B0502040204020203" pitchFamily="34" charset="0"/>
              <a:ea typeface="Segoe UI" panose="020B0502040204020203" pitchFamily="34" charset="0"/>
              <a:cs typeface="Segoe UI" panose="020B0502040204020203" pitchFamily="34" charset="0"/>
            </a:endParaRPr>
          </a:p>
          <a:p>
            <a:endParaRPr lang="en-GB" sz="1600" dirty="0">
              <a:latin typeface="Segoe UI" panose="020B0502040204020203" pitchFamily="34" charset="0"/>
              <a:ea typeface="Segoe UI" panose="020B0502040204020203" pitchFamily="34" charset="0"/>
              <a:cs typeface="Segoe UI" panose="020B0502040204020203" pitchFamily="34" charset="0"/>
            </a:endParaRPr>
          </a:p>
          <a:p>
            <a:pPr marL="557213" lvl="1" indent="-214313">
              <a:buFont typeface="Arial" panose="020B0604020202020204" pitchFamily="34" charset="0"/>
              <a:buChar char="•"/>
            </a:pPr>
            <a:endParaRPr lang="en-GB" sz="1600" dirty="0">
              <a:latin typeface="Segoe UI" panose="020B0502040204020203" pitchFamily="34" charset="0"/>
              <a:ea typeface="Segoe UI" panose="020B0502040204020203" pitchFamily="34" charset="0"/>
              <a:cs typeface="Segoe UI" panose="020B0502040204020203" pitchFamily="34" charset="0"/>
            </a:endParaRPr>
          </a:p>
          <a:p>
            <a:pPr marL="557213" lvl="1" indent="-214313">
              <a:buFont typeface="Arial" panose="020B0604020202020204" pitchFamily="34" charset="0"/>
              <a:buChar char="•"/>
            </a:pPr>
            <a:endParaRPr lang="en-GB" sz="1600" dirty="0">
              <a:latin typeface="Segoe UI" panose="020B0502040204020203" pitchFamily="34" charset="0"/>
              <a:ea typeface="Segoe UI" panose="020B0502040204020203" pitchFamily="34" charset="0"/>
              <a:cs typeface="Segoe UI" panose="020B0502040204020203" pitchFamily="34" charset="0"/>
            </a:endParaRPr>
          </a:p>
          <a:p>
            <a:pPr marL="557213" lvl="1" indent="-214313">
              <a:buFont typeface="Arial" panose="020B0604020202020204" pitchFamily="34" charset="0"/>
              <a:buChar char="•"/>
            </a:pPr>
            <a:endParaRPr lang="en-GB" sz="1600" dirty="0">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277559879"/>
              </p:ext>
            </p:extLst>
          </p:nvPr>
        </p:nvGraphicFramePr>
        <p:xfrm>
          <a:off x="1211704" y="2178136"/>
          <a:ext cx="6516728" cy="2970655"/>
        </p:xfrm>
        <a:graphic>
          <a:graphicData uri="http://schemas.openxmlformats.org/drawingml/2006/table">
            <a:tbl>
              <a:tblPr firstRow="1" bandRow="1">
                <a:tableStyleId>{5C22544A-7EE6-4342-B048-85BDC9FD1C3A}</a:tableStyleId>
              </a:tblPr>
              <a:tblGrid>
                <a:gridCol w="3258364"/>
                <a:gridCol w="3258364"/>
              </a:tblGrid>
              <a:tr h="431489">
                <a:tc>
                  <a:txBody>
                    <a:bodyPr/>
                    <a:lstStyle/>
                    <a:p>
                      <a:r>
                        <a:rPr lang="en-GB" sz="1600" dirty="0" smtClean="0">
                          <a:latin typeface="Segoe UI" panose="020B0502040204020203" pitchFamily="34" charset="0"/>
                          <a:ea typeface="Segoe UI" panose="020B0502040204020203" pitchFamily="34" charset="0"/>
                          <a:cs typeface="Segoe UI" panose="020B0502040204020203" pitchFamily="34" charset="0"/>
                        </a:rPr>
                        <a:t>Operational Group</a:t>
                      </a:r>
                      <a:endParaRPr lang="en-GB" sz="1600" dirty="0">
                        <a:latin typeface="Segoe UI" panose="020B0502040204020203" pitchFamily="34" charset="0"/>
                        <a:ea typeface="Segoe UI" panose="020B0502040204020203" pitchFamily="34" charset="0"/>
                        <a:cs typeface="Segoe UI" panose="020B0502040204020203" pitchFamily="34" charset="0"/>
                      </a:endParaRPr>
                    </a:p>
                  </a:txBody>
                  <a:tcPr marL="68580" marR="68580" marT="34290" marB="34290"/>
                </a:tc>
                <a:tc>
                  <a:txBody>
                    <a:bodyPr/>
                    <a:lstStyle/>
                    <a:p>
                      <a:r>
                        <a:rPr lang="en-GB" sz="1600" dirty="0" smtClean="0">
                          <a:latin typeface="Segoe UI" panose="020B0502040204020203" pitchFamily="34" charset="0"/>
                          <a:ea typeface="Segoe UI" panose="020B0502040204020203" pitchFamily="34" charset="0"/>
                          <a:cs typeface="Segoe UI" panose="020B0502040204020203" pitchFamily="34" charset="0"/>
                        </a:rPr>
                        <a:t>Response Group</a:t>
                      </a:r>
                      <a:endParaRPr lang="en-GB" sz="1600" dirty="0">
                        <a:latin typeface="Segoe UI" panose="020B0502040204020203" pitchFamily="34" charset="0"/>
                        <a:ea typeface="Segoe UI" panose="020B0502040204020203" pitchFamily="34" charset="0"/>
                        <a:cs typeface="Segoe UI" panose="020B0502040204020203" pitchFamily="34" charset="0"/>
                      </a:endParaRPr>
                    </a:p>
                  </a:txBody>
                  <a:tcPr marL="68580" marR="68580" marT="34290" marB="34290"/>
                </a:tc>
              </a:tr>
              <a:tr h="431489">
                <a:tc>
                  <a:txBody>
                    <a:bodyPr/>
                    <a:lstStyle/>
                    <a:p>
                      <a:r>
                        <a:rPr lang="en-GB" sz="1600" dirty="0" smtClean="0">
                          <a:latin typeface="Segoe UI" panose="020B0502040204020203" pitchFamily="34" charset="0"/>
                          <a:ea typeface="Segoe UI" panose="020B0502040204020203" pitchFamily="34" charset="0"/>
                          <a:cs typeface="Segoe UI" panose="020B0502040204020203" pitchFamily="34" charset="0"/>
                        </a:rPr>
                        <a:t>Liaise with landowners/local stakeholders</a:t>
                      </a:r>
                      <a:endParaRPr lang="en-GB" sz="1600" dirty="0">
                        <a:latin typeface="Segoe UI" panose="020B0502040204020203" pitchFamily="34" charset="0"/>
                        <a:ea typeface="Segoe UI" panose="020B0502040204020203" pitchFamily="34" charset="0"/>
                        <a:cs typeface="Segoe UI" panose="020B0502040204020203" pitchFamily="34" charset="0"/>
                      </a:endParaRPr>
                    </a:p>
                  </a:txBody>
                  <a:tcPr marL="68580" marR="68580" marT="34290" marB="34290"/>
                </a:tc>
                <a:tc>
                  <a:txBody>
                    <a:bodyPr/>
                    <a:lstStyle/>
                    <a:p>
                      <a:r>
                        <a:rPr lang="en-GB" sz="1600" dirty="0" smtClean="0">
                          <a:latin typeface="Segoe UI" panose="020B0502040204020203" pitchFamily="34" charset="0"/>
                          <a:ea typeface="Segoe UI" panose="020B0502040204020203" pitchFamily="34" charset="0"/>
                          <a:cs typeface="Segoe UI" panose="020B0502040204020203" pitchFamily="34" charset="0"/>
                        </a:rPr>
                        <a:t>Liaise</a:t>
                      </a:r>
                      <a:r>
                        <a:rPr lang="en-GB" sz="1600" baseline="0" dirty="0" smtClean="0">
                          <a:latin typeface="Segoe UI" panose="020B0502040204020203" pitchFamily="34" charset="0"/>
                          <a:ea typeface="Segoe UI" panose="020B0502040204020203" pitchFamily="34" charset="0"/>
                          <a:cs typeface="Segoe UI" panose="020B0502040204020203" pitchFamily="34" charset="0"/>
                        </a:rPr>
                        <a:t> with national stakeholders</a:t>
                      </a:r>
                      <a:endParaRPr lang="en-GB" sz="1600" dirty="0">
                        <a:latin typeface="Segoe UI" panose="020B0502040204020203" pitchFamily="34" charset="0"/>
                        <a:ea typeface="Segoe UI" panose="020B0502040204020203" pitchFamily="34" charset="0"/>
                        <a:cs typeface="Segoe UI" panose="020B0502040204020203" pitchFamily="34" charset="0"/>
                      </a:endParaRPr>
                    </a:p>
                  </a:txBody>
                  <a:tcPr marL="68580" marR="68580" marT="34290" marB="34290"/>
                </a:tc>
              </a:tr>
              <a:tr h="626546">
                <a:tc>
                  <a:txBody>
                    <a:bodyPr/>
                    <a:lstStyle/>
                    <a:p>
                      <a:r>
                        <a:rPr lang="en-GB" sz="1600" dirty="0" smtClean="0">
                          <a:latin typeface="Segoe UI" panose="020B0502040204020203" pitchFamily="34" charset="0"/>
                          <a:ea typeface="Segoe UI" panose="020B0502040204020203" pitchFamily="34" charset="0"/>
                          <a:cs typeface="Segoe UI" panose="020B0502040204020203" pitchFamily="34" charset="0"/>
                        </a:rPr>
                        <a:t>Implement</a:t>
                      </a:r>
                      <a:r>
                        <a:rPr lang="en-GB" sz="1600" baseline="0" dirty="0" smtClean="0">
                          <a:latin typeface="Segoe UI" panose="020B0502040204020203" pitchFamily="34" charset="0"/>
                          <a:ea typeface="Segoe UI" panose="020B0502040204020203" pitchFamily="34" charset="0"/>
                          <a:cs typeface="Segoe UI" panose="020B0502040204020203" pitchFamily="34" charset="0"/>
                        </a:rPr>
                        <a:t> additional local biosecurity measures where appropriate</a:t>
                      </a:r>
                      <a:endParaRPr lang="en-GB" sz="1600" dirty="0">
                        <a:latin typeface="Segoe UI" panose="020B0502040204020203" pitchFamily="34" charset="0"/>
                        <a:ea typeface="Segoe UI" panose="020B0502040204020203" pitchFamily="34" charset="0"/>
                        <a:cs typeface="Segoe UI" panose="020B0502040204020203" pitchFamily="34" charset="0"/>
                      </a:endParaRPr>
                    </a:p>
                  </a:txBody>
                  <a:tcPr marL="68580" marR="68580" marT="34290" marB="34290"/>
                </a:tc>
                <a:tc>
                  <a:txBody>
                    <a:bodyPr/>
                    <a:lstStyle/>
                    <a:p>
                      <a:r>
                        <a:rPr lang="en-GB" sz="1600" dirty="0" smtClean="0">
                          <a:latin typeface="Segoe UI" panose="020B0502040204020203" pitchFamily="34" charset="0"/>
                          <a:ea typeface="Segoe UI" panose="020B0502040204020203" pitchFamily="34" charset="0"/>
                          <a:cs typeface="Segoe UI" panose="020B0502040204020203" pitchFamily="34" charset="0"/>
                        </a:rPr>
                        <a:t>Develop and promote national biosecurity measures</a:t>
                      </a:r>
                      <a:endParaRPr lang="en-GB" sz="1600" dirty="0">
                        <a:latin typeface="Segoe UI" panose="020B0502040204020203" pitchFamily="34" charset="0"/>
                        <a:ea typeface="Segoe UI" panose="020B0502040204020203" pitchFamily="34" charset="0"/>
                        <a:cs typeface="Segoe UI" panose="020B0502040204020203" pitchFamily="34" charset="0"/>
                      </a:endParaRPr>
                    </a:p>
                  </a:txBody>
                  <a:tcPr marL="68580" marR="68580" marT="34290" marB="34290"/>
                </a:tc>
              </a:tr>
              <a:tr h="626546">
                <a:tc>
                  <a:txBody>
                    <a:bodyPr/>
                    <a:lstStyle/>
                    <a:p>
                      <a:r>
                        <a:rPr lang="en-GB" sz="1600" dirty="0" smtClean="0">
                          <a:latin typeface="Segoe UI" panose="020B0502040204020203" pitchFamily="34" charset="0"/>
                          <a:ea typeface="Segoe UI" panose="020B0502040204020203" pitchFamily="34" charset="0"/>
                          <a:cs typeface="Segoe UI" panose="020B0502040204020203" pitchFamily="34" charset="0"/>
                        </a:rPr>
                        <a:t>Monitor the effectiveness of biosecurity</a:t>
                      </a:r>
                      <a:endParaRPr lang="en-GB" sz="1600" dirty="0">
                        <a:latin typeface="Segoe UI" panose="020B0502040204020203" pitchFamily="34" charset="0"/>
                        <a:ea typeface="Segoe UI" panose="020B0502040204020203" pitchFamily="34" charset="0"/>
                        <a:cs typeface="Segoe UI" panose="020B0502040204020203" pitchFamily="34" charset="0"/>
                      </a:endParaRPr>
                    </a:p>
                  </a:txBody>
                  <a:tcPr marL="68580" marR="68580" marT="34290" marB="34290"/>
                </a:tc>
                <a:tc>
                  <a:txBody>
                    <a:bodyPr/>
                    <a:lstStyle/>
                    <a:p>
                      <a:r>
                        <a:rPr lang="en-GB" sz="1600" dirty="0" smtClean="0">
                          <a:latin typeface="Segoe UI" panose="020B0502040204020203" pitchFamily="34" charset="0"/>
                          <a:ea typeface="Segoe UI" panose="020B0502040204020203" pitchFamily="34" charset="0"/>
                          <a:cs typeface="Segoe UI" panose="020B0502040204020203" pitchFamily="34" charset="0"/>
                        </a:rPr>
                        <a:t>Consider or take</a:t>
                      </a:r>
                      <a:r>
                        <a:rPr lang="en-GB" sz="1600" baseline="0" dirty="0" smtClean="0">
                          <a:latin typeface="Segoe UI" panose="020B0502040204020203" pitchFamily="34" charset="0"/>
                          <a:ea typeface="Segoe UI" panose="020B0502040204020203" pitchFamily="34" charset="0"/>
                          <a:cs typeface="Segoe UI" panose="020B0502040204020203" pitchFamily="34" charset="0"/>
                        </a:rPr>
                        <a:t> forward regulatory or statutory measures</a:t>
                      </a:r>
                      <a:endParaRPr lang="en-GB" sz="1600" dirty="0">
                        <a:latin typeface="Segoe UI" panose="020B0502040204020203" pitchFamily="34" charset="0"/>
                        <a:ea typeface="Segoe UI" panose="020B0502040204020203" pitchFamily="34" charset="0"/>
                        <a:cs typeface="Segoe UI" panose="020B0502040204020203" pitchFamily="34" charset="0"/>
                      </a:endParaRPr>
                    </a:p>
                  </a:txBody>
                  <a:tcPr marL="68580" marR="68580" marT="34290" marB="34290"/>
                </a:tc>
              </a:tr>
              <a:tr h="431489">
                <a:tc>
                  <a:txBody>
                    <a:bodyPr/>
                    <a:lstStyle/>
                    <a:p>
                      <a:endParaRPr lang="en-GB" sz="1600" dirty="0">
                        <a:latin typeface="Segoe UI" panose="020B0502040204020203" pitchFamily="34" charset="0"/>
                        <a:ea typeface="Segoe UI" panose="020B0502040204020203" pitchFamily="34" charset="0"/>
                        <a:cs typeface="Segoe UI" panose="020B0502040204020203" pitchFamily="34" charset="0"/>
                      </a:endParaRPr>
                    </a:p>
                  </a:txBody>
                  <a:tcPr marL="68580" marR="68580" marT="34290" marB="34290"/>
                </a:tc>
                <a:tc>
                  <a:txBody>
                    <a:bodyPr/>
                    <a:lstStyle/>
                    <a:p>
                      <a:r>
                        <a:rPr lang="en-GB" sz="1600" dirty="0" smtClean="0">
                          <a:latin typeface="Segoe UI" panose="020B0502040204020203" pitchFamily="34" charset="0"/>
                          <a:ea typeface="Segoe UI" panose="020B0502040204020203" pitchFamily="34" charset="0"/>
                          <a:cs typeface="Segoe UI" panose="020B0502040204020203" pitchFamily="34" charset="0"/>
                        </a:rPr>
                        <a:t>Monitor and review biosecurity</a:t>
                      </a:r>
                      <a:r>
                        <a:rPr lang="en-GB" sz="1600" baseline="0" dirty="0" smtClean="0">
                          <a:latin typeface="Segoe UI" panose="020B0502040204020203" pitchFamily="34" charset="0"/>
                          <a:ea typeface="Segoe UI" panose="020B0502040204020203" pitchFamily="34" charset="0"/>
                          <a:cs typeface="Segoe UI" panose="020B0502040204020203" pitchFamily="34" charset="0"/>
                        </a:rPr>
                        <a:t> measures</a:t>
                      </a:r>
                      <a:endParaRPr lang="en-GB" sz="1600" dirty="0">
                        <a:latin typeface="Segoe UI" panose="020B0502040204020203" pitchFamily="34" charset="0"/>
                        <a:ea typeface="Segoe UI" panose="020B0502040204020203" pitchFamily="34" charset="0"/>
                        <a:cs typeface="Segoe UI" panose="020B0502040204020203" pitchFamily="34" charset="0"/>
                      </a:endParaRPr>
                    </a:p>
                  </a:txBody>
                  <a:tcPr marL="68580" marR="68580" marT="34290" marB="34290"/>
                </a:tc>
              </a:tr>
            </a:tbl>
          </a:graphicData>
        </a:graphic>
      </p:graphicFrame>
    </p:spTree>
    <p:extLst>
      <p:ext uri="{BB962C8B-B14F-4D97-AF65-F5344CB8AC3E}">
        <p14:creationId xmlns:p14="http://schemas.microsoft.com/office/powerpoint/2010/main" val="1137149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959</TotalTime>
  <Words>2281</Words>
  <Application>Microsoft Office PowerPoint</Application>
  <PresentationFormat>On-screen Show (4:3)</PresentationFormat>
  <Paragraphs>199</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Segoe UI</vt:lpstr>
      <vt:lpstr>Office Theme</vt:lpstr>
      <vt:lpstr>PowerPoint Presentation</vt:lpstr>
      <vt:lpstr>Reporting</vt:lpstr>
      <vt:lpstr>Priority species</vt:lpstr>
      <vt:lpstr>PowerPoint Presentation</vt:lpstr>
      <vt:lpstr>Receiving and confirming a sighting</vt:lpstr>
      <vt:lpstr>Response on confirmation</vt:lpstr>
      <vt:lpstr>Rapid eradication</vt:lpstr>
      <vt:lpstr>Containment or Slowing the Spread</vt:lpstr>
    </vt:vector>
  </TitlesOfParts>
  <Company>Defra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Tooth, Ed</dc:creator>
  <cp:lastModifiedBy>Macias-Rodriguez, Sara (APHA)</cp:lastModifiedBy>
  <cp:revision>76</cp:revision>
  <dcterms:created xsi:type="dcterms:W3CDTF">2018-04-17T09:17:05Z</dcterms:created>
  <dcterms:modified xsi:type="dcterms:W3CDTF">2019-11-08T12:49:04Z</dcterms:modified>
</cp:coreProperties>
</file>