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sldIdLst>
    <p:sldId id="258" r:id="rId2"/>
    <p:sldId id="260" r:id="rId3"/>
    <p:sldId id="259" r:id="rId4"/>
    <p:sldId id="257" r:id="rId5"/>
    <p:sldId id="261" r:id="rId6"/>
    <p:sldId id="262" r:id="rId7"/>
    <p:sldId id="263" r:id="rId8"/>
    <p:sldId id="264" r:id="rId9"/>
    <p:sldId id="265" r:id="rId10"/>
  </p:sldIdLst>
  <p:sldSz cx="6858000" cy="9906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49" d="100"/>
          <a:sy n="49" d="100"/>
        </p:scale>
        <p:origin x="22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FC444928-5AC9-411B-96DB-5EBF30FB8FBA}" type="datetimeFigureOut">
              <a:rPr lang="en-GB" smtClean="0"/>
              <a:t>21/02/2020</a:t>
            </a:fld>
            <a:endParaRPr lang="en-GB"/>
          </a:p>
        </p:txBody>
      </p:sp>
      <p:sp>
        <p:nvSpPr>
          <p:cNvPr id="4" name="Slide Image Placeholder 3"/>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70F99A59-7E0F-4E20-BE03-7266060D68DA}" type="slidenum">
              <a:rPr lang="en-GB" smtClean="0"/>
              <a:t>‹#›</a:t>
            </a:fld>
            <a:endParaRPr lang="en-GB"/>
          </a:p>
        </p:txBody>
      </p:sp>
    </p:spTree>
    <p:extLst>
      <p:ext uri="{BB962C8B-B14F-4D97-AF65-F5344CB8AC3E}">
        <p14:creationId xmlns:p14="http://schemas.microsoft.com/office/powerpoint/2010/main" val="15617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a:t>
            </a:r>
            <a:r>
              <a:rPr lang="en-GB" baseline="0" dirty="0" smtClean="0"/>
              <a:t> these example slides for details on inspection of various commodities. Text can be edited as required.</a:t>
            </a:r>
          </a:p>
          <a:p>
            <a:r>
              <a:rPr lang="en-GB" baseline="0" dirty="0" smtClean="0"/>
              <a:t>This is designed to be printed on A4.</a:t>
            </a:r>
            <a:endParaRPr lang="en-GB" dirty="0"/>
          </a:p>
        </p:txBody>
      </p:sp>
      <p:sp>
        <p:nvSpPr>
          <p:cNvPr id="4" name="Slide Number Placeholder 3"/>
          <p:cNvSpPr>
            <a:spLocks noGrp="1"/>
          </p:cNvSpPr>
          <p:nvPr>
            <p:ph type="sldNum" sz="quarter" idx="10"/>
          </p:nvPr>
        </p:nvSpPr>
        <p:spPr/>
        <p:txBody>
          <a:bodyPr/>
          <a:lstStyle/>
          <a:p>
            <a:fld id="{70F99A59-7E0F-4E20-BE03-7266060D68DA}" type="slidenum">
              <a:rPr lang="en-GB" smtClean="0"/>
              <a:t>3</a:t>
            </a:fld>
            <a:endParaRPr lang="en-GB"/>
          </a:p>
        </p:txBody>
      </p:sp>
    </p:spTree>
    <p:extLst>
      <p:ext uri="{BB962C8B-B14F-4D97-AF65-F5344CB8AC3E}">
        <p14:creationId xmlns:p14="http://schemas.microsoft.com/office/powerpoint/2010/main" val="386712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F99A59-7E0F-4E20-BE03-7266060D68DA}" type="slidenum">
              <a:rPr lang="en-GB" smtClean="0"/>
              <a:t>4</a:t>
            </a:fld>
            <a:endParaRPr lang="en-GB"/>
          </a:p>
        </p:txBody>
      </p:sp>
    </p:spTree>
    <p:extLst>
      <p:ext uri="{BB962C8B-B14F-4D97-AF65-F5344CB8AC3E}">
        <p14:creationId xmlns:p14="http://schemas.microsoft.com/office/powerpoint/2010/main" val="2894418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F99A59-7E0F-4E20-BE03-7266060D68DA}" type="slidenum">
              <a:rPr lang="en-GB" smtClean="0"/>
              <a:t>5</a:t>
            </a:fld>
            <a:endParaRPr lang="en-GB"/>
          </a:p>
        </p:txBody>
      </p:sp>
    </p:spTree>
    <p:extLst>
      <p:ext uri="{BB962C8B-B14F-4D97-AF65-F5344CB8AC3E}">
        <p14:creationId xmlns:p14="http://schemas.microsoft.com/office/powerpoint/2010/main" val="2747085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F99A59-7E0F-4E20-BE03-7266060D68DA}" type="slidenum">
              <a:rPr lang="en-GB" smtClean="0"/>
              <a:t>6</a:t>
            </a:fld>
            <a:endParaRPr lang="en-GB"/>
          </a:p>
        </p:txBody>
      </p:sp>
    </p:spTree>
    <p:extLst>
      <p:ext uri="{BB962C8B-B14F-4D97-AF65-F5344CB8AC3E}">
        <p14:creationId xmlns:p14="http://schemas.microsoft.com/office/powerpoint/2010/main" val="2418172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F99A59-7E0F-4E20-BE03-7266060D68DA}" type="slidenum">
              <a:rPr lang="en-GB" smtClean="0"/>
              <a:t>7</a:t>
            </a:fld>
            <a:endParaRPr lang="en-GB"/>
          </a:p>
        </p:txBody>
      </p:sp>
    </p:spTree>
    <p:extLst>
      <p:ext uri="{BB962C8B-B14F-4D97-AF65-F5344CB8AC3E}">
        <p14:creationId xmlns:p14="http://schemas.microsoft.com/office/powerpoint/2010/main" val="2442872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F99A59-7E0F-4E20-BE03-7266060D68DA}" type="slidenum">
              <a:rPr lang="en-GB" smtClean="0"/>
              <a:t>8</a:t>
            </a:fld>
            <a:endParaRPr lang="en-GB"/>
          </a:p>
        </p:txBody>
      </p:sp>
    </p:spTree>
    <p:extLst>
      <p:ext uri="{BB962C8B-B14F-4D97-AF65-F5344CB8AC3E}">
        <p14:creationId xmlns:p14="http://schemas.microsoft.com/office/powerpoint/2010/main" val="2836807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spection Guide">
    <p:spTree>
      <p:nvGrpSpPr>
        <p:cNvPr id="1" name=""/>
        <p:cNvGrpSpPr/>
        <p:nvPr/>
      </p:nvGrpSpPr>
      <p:grpSpPr>
        <a:xfrm>
          <a:off x="0" y="0"/>
          <a:ext cx="0" cy="0"/>
          <a:chOff x="0" y="0"/>
          <a:chExt cx="0" cy="0"/>
        </a:xfrm>
      </p:grpSpPr>
      <p:sp>
        <p:nvSpPr>
          <p:cNvPr id="12" name="Content Placeholder 11"/>
          <p:cNvSpPr>
            <a:spLocks noGrp="1"/>
          </p:cNvSpPr>
          <p:nvPr>
            <p:ph sz="quarter" idx="10" hasCustomPrompt="1"/>
          </p:nvPr>
        </p:nvSpPr>
        <p:spPr>
          <a:xfrm>
            <a:off x="107383" y="671980"/>
            <a:ext cx="4513263" cy="400050"/>
          </a:xfrm>
        </p:spPr>
        <p:txBody>
          <a:bodyPr>
            <a:noAutofit/>
          </a:bodyPr>
          <a:lstStyle>
            <a:lvl1pPr marL="0" indent="0">
              <a:buNone/>
              <a:defRPr sz="2000" b="1" baseline="0">
                <a:solidFill>
                  <a:schemeClr val="bg1"/>
                </a:solidFill>
                <a:latin typeface="Arial" panose="020B0604020202020204" pitchFamily="34" charset="0"/>
                <a:cs typeface="Arial" panose="020B0604020202020204" pitchFamily="34" charset="0"/>
              </a:defRPr>
            </a:lvl1pPr>
          </a:lstStyle>
          <a:p>
            <a:pPr lvl="0"/>
            <a:r>
              <a:rPr lang="en-US" dirty="0" smtClean="0"/>
              <a:t>Insert commodity type here </a:t>
            </a:r>
          </a:p>
        </p:txBody>
      </p:sp>
      <p:sp>
        <p:nvSpPr>
          <p:cNvPr id="16" name="Picture Placeholder 15"/>
          <p:cNvSpPr>
            <a:spLocks noGrp="1"/>
          </p:cNvSpPr>
          <p:nvPr>
            <p:ph type="pic" sz="quarter" idx="12" hasCustomPrompt="1"/>
          </p:nvPr>
        </p:nvSpPr>
        <p:spPr>
          <a:xfrm>
            <a:off x="5584825" y="114300"/>
            <a:ext cx="1165225" cy="957263"/>
          </a:xfrm>
          <a:ln>
            <a:solidFill>
              <a:schemeClr val="bg1"/>
            </a:solidFill>
            <a:prstDash val="dash"/>
          </a:ln>
        </p:spPr>
        <p:txBody>
          <a:bodyPr>
            <a:noAutofit/>
          </a:bodyPr>
          <a:lstStyle>
            <a:lvl1pPr marL="0" indent="0" algn="ctr">
              <a:buNone/>
              <a:defRPr sz="1800">
                <a:solidFill>
                  <a:schemeClr val="bg1"/>
                </a:solidFill>
              </a:defRPr>
            </a:lvl1pPr>
          </a:lstStyle>
          <a:p>
            <a:r>
              <a:rPr lang="en-GB" dirty="0" smtClean="0"/>
              <a:t>Add your logo here </a:t>
            </a:r>
            <a:endParaRPr lang="en-GB" dirty="0"/>
          </a:p>
        </p:txBody>
      </p:sp>
      <p:sp>
        <p:nvSpPr>
          <p:cNvPr id="18" name="Text Placeholder 17"/>
          <p:cNvSpPr>
            <a:spLocks noGrp="1"/>
          </p:cNvSpPr>
          <p:nvPr>
            <p:ph type="body" sz="quarter" idx="13" hasCustomPrompt="1"/>
          </p:nvPr>
        </p:nvSpPr>
        <p:spPr>
          <a:xfrm>
            <a:off x="2843213" y="9517479"/>
            <a:ext cx="4014787" cy="352425"/>
          </a:xfrm>
        </p:spPr>
        <p:txBody>
          <a:bodyPr/>
          <a:lstStyle>
            <a:lvl1pPr marL="0" marR="0" indent="0" algn="l" defTabSz="514350" rtl="0" eaLnBrk="1" fontAlgn="auto" latinLnBrk="0" hangingPunct="1">
              <a:lnSpc>
                <a:spcPct val="90000"/>
              </a:lnSpc>
              <a:spcBef>
                <a:spcPts val="563"/>
              </a:spcBef>
              <a:spcAft>
                <a:spcPts val="0"/>
              </a:spcAft>
              <a:buClrTx/>
              <a:buSzTx/>
              <a:buFont typeface="Arial" panose="020B0604020202020204" pitchFamily="34" charset="0"/>
              <a:buNone/>
              <a:tabLst/>
              <a:defRPr sz="1200">
                <a:solidFill>
                  <a:schemeClr val="bg1"/>
                </a:solidFill>
                <a:latin typeface="Arial" panose="020B0604020202020204" pitchFamily="34" charset="0"/>
                <a:cs typeface="Arial" panose="020B0604020202020204" pitchFamily="34" charset="0"/>
              </a:defRPr>
            </a:lvl1pPr>
          </a:lstStyle>
          <a:p>
            <a:pPr marL="0" marR="0" lvl="0" indent="0" algn="l" defTabSz="514350" rtl="0" eaLnBrk="1" fontAlgn="auto" latinLnBrk="0" hangingPunct="1">
              <a:lnSpc>
                <a:spcPct val="90000"/>
              </a:lnSpc>
              <a:spcBef>
                <a:spcPts val="563"/>
              </a:spcBef>
              <a:spcAft>
                <a:spcPts val="0"/>
              </a:spcAft>
              <a:buClrTx/>
              <a:buSzTx/>
              <a:buFont typeface="Arial" panose="020B0604020202020204" pitchFamily="34" charset="0"/>
              <a:buNone/>
              <a:tabLst/>
              <a:defRPr/>
            </a:pPr>
            <a:r>
              <a:rPr lang="en-GB" sz="1400" dirty="0" smtClean="0"/>
              <a:t>Insert your contact details here </a:t>
            </a:r>
          </a:p>
          <a:p>
            <a:pPr lvl="0"/>
            <a:endParaRPr lang="en-GB" dirty="0"/>
          </a:p>
        </p:txBody>
      </p:sp>
      <p:sp>
        <p:nvSpPr>
          <p:cNvPr id="19" name="TextBox 18"/>
          <p:cNvSpPr txBox="1"/>
          <p:nvPr userDrawn="1"/>
        </p:nvSpPr>
        <p:spPr>
          <a:xfrm>
            <a:off x="2843213" y="9209703"/>
            <a:ext cx="339248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smtClean="0">
                <a:solidFill>
                  <a:schemeClr val="bg1"/>
                </a:solidFill>
                <a:latin typeface="Arial" panose="020B0604020202020204" pitchFamily="34" charset="0"/>
                <a:cs typeface="Arial" panose="020B0604020202020204" pitchFamily="34" charset="0"/>
              </a:rPr>
              <a:t>For more information contact:</a:t>
            </a:r>
            <a:endParaRPr lang="en-GB" dirty="0"/>
          </a:p>
        </p:txBody>
      </p:sp>
      <p:sp>
        <p:nvSpPr>
          <p:cNvPr id="25" name="Text Placeholder 24"/>
          <p:cNvSpPr>
            <a:spLocks noGrp="1"/>
          </p:cNvSpPr>
          <p:nvPr>
            <p:ph type="body" sz="quarter" idx="14" hasCustomPrompt="1"/>
          </p:nvPr>
        </p:nvSpPr>
        <p:spPr>
          <a:xfrm>
            <a:off x="300038" y="8878558"/>
            <a:ext cx="6281737" cy="338137"/>
          </a:xfrm>
        </p:spPr>
        <p:txBody>
          <a:bodyPr>
            <a:normAutofit/>
          </a:bodyPr>
          <a:lstStyle>
            <a:lvl1pPr marL="0" indent="0">
              <a:buNone/>
              <a:defRPr sz="1400" baseline="0">
                <a:latin typeface="Arial" panose="020B0604020202020204" pitchFamily="34" charset="0"/>
                <a:cs typeface="Arial" panose="020B0604020202020204" pitchFamily="34" charset="0"/>
              </a:defRPr>
            </a:lvl1pPr>
            <a:lvl3pPr marL="514350" indent="0">
              <a:buNone/>
              <a:defRPr/>
            </a:lvl3pPr>
          </a:lstStyle>
          <a:p>
            <a:pPr lvl="0"/>
            <a:r>
              <a:rPr lang="en-US" dirty="0" smtClean="0"/>
              <a:t>Insert recording details here</a:t>
            </a:r>
            <a:endParaRPr lang="en-GB" dirty="0"/>
          </a:p>
        </p:txBody>
      </p:sp>
      <p:sp>
        <p:nvSpPr>
          <p:cNvPr id="27" name="Text Placeholder 26"/>
          <p:cNvSpPr>
            <a:spLocks noGrp="1"/>
          </p:cNvSpPr>
          <p:nvPr>
            <p:ph type="body" sz="quarter" idx="15" hasCustomPrompt="1"/>
          </p:nvPr>
        </p:nvSpPr>
        <p:spPr>
          <a:xfrm>
            <a:off x="614363" y="1697038"/>
            <a:ext cx="5621337" cy="6724650"/>
          </a:xfrm>
        </p:spPr>
        <p:txBody>
          <a:bodyPr/>
          <a:lstStyle>
            <a:lvl1pPr marL="0" indent="0">
              <a:buNone/>
              <a:defRPr/>
            </a:lvl1pPr>
          </a:lstStyle>
          <a:p>
            <a:pPr lvl="0"/>
            <a:r>
              <a:rPr lang="en-US" dirty="0" smtClean="0"/>
              <a:t>Add inspection guide content here</a:t>
            </a:r>
          </a:p>
        </p:txBody>
      </p:sp>
    </p:spTree>
    <p:extLst>
      <p:ext uri="{BB962C8B-B14F-4D97-AF65-F5344CB8AC3E}">
        <p14:creationId xmlns:p14="http://schemas.microsoft.com/office/powerpoint/2010/main" val="28503436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lain Formatted">
    <p:spTree>
      <p:nvGrpSpPr>
        <p:cNvPr id="1" name=""/>
        <p:cNvGrpSpPr/>
        <p:nvPr/>
      </p:nvGrpSpPr>
      <p:grpSpPr>
        <a:xfrm>
          <a:off x="0" y="0"/>
          <a:ext cx="0" cy="0"/>
          <a:chOff x="0" y="0"/>
          <a:chExt cx="0" cy="0"/>
        </a:xfrm>
      </p:grpSpPr>
      <p:sp>
        <p:nvSpPr>
          <p:cNvPr id="10" name="Content Placeholder 11"/>
          <p:cNvSpPr>
            <a:spLocks noGrp="1"/>
          </p:cNvSpPr>
          <p:nvPr>
            <p:ph sz="quarter" idx="10"/>
          </p:nvPr>
        </p:nvSpPr>
        <p:spPr>
          <a:xfrm>
            <a:off x="107383" y="671980"/>
            <a:ext cx="4513263" cy="400050"/>
          </a:xfrm>
        </p:spPr>
        <p:txBody>
          <a:bodyPr>
            <a:no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dirty="0" smtClean="0"/>
              <a:t>Click to edit Master text style</a:t>
            </a:r>
          </a:p>
        </p:txBody>
      </p:sp>
      <p:sp>
        <p:nvSpPr>
          <p:cNvPr id="11" name="Picture Placeholder 15"/>
          <p:cNvSpPr>
            <a:spLocks noGrp="1"/>
          </p:cNvSpPr>
          <p:nvPr>
            <p:ph type="pic" sz="quarter" idx="12" hasCustomPrompt="1"/>
          </p:nvPr>
        </p:nvSpPr>
        <p:spPr>
          <a:xfrm>
            <a:off x="5584825" y="114300"/>
            <a:ext cx="1165225" cy="957263"/>
          </a:xfrm>
          <a:ln>
            <a:solidFill>
              <a:schemeClr val="bg1"/>
            </a:solidFill>
            <a:prstDash val="dash"/>
          </a:ln>
        </p:spPr>
        <p:txBody>
          <a:bodyPr>
            <a:noAutofit/>
          </a:bodyPr>
          <a:lstStyle>
            <a:lvl1pPr marL="0" indent="0" algn="ctr">
              <a:buNone/>
              <a:defRPr sz="1800">
                <a:solidFill>
                  <a:schemeClr val="bg1"/>
                </a:solidFill>
              </a:defRPr>
            </a:lvl1pPr>
          </a:lstStyle>
          <a:p>
            <a:r>
              <a:rPr lang="en-GB" dirty="0" smtClean="0"/>
              <a:t>Add your logo here </a:t>
            </a:r>
            <a:endParaRPr lang="en-GB" dirty="0"/>
          </a:p>
        </p:txBody>
      </p:sp>
      <p:sp>
        <p:nvSpPr>
          <p:cNvPr id="13" name="Text Placeholder 17"/>
          <p:cNvSpPr>
            <a:spLocks noGrp="1"/>
          </p:cNvSpPr>
          <p:nvPr>
            <p:ph type="body" sz="quarter" idx="13" hasCustomPrompt="1"/>
          </p:nvPr>
        </p:nvSpPr>
        <p:spPr>
          <a:xfrm>
            <a:off x="2843213" y="9517479"/>
            <a:ext cx="4014787" cy="352425"/>
          </a:xfrm>
        </p:spPr>
        <p:txBody>
          <a:bodyPr/>
          <a:lstStyle>
            <a:lvl1pPr marL="0" marR="0" indent="0" algn="l" defTabSz="514350" rtl="0" eaLnBrk="1" fontAlgn="auto" latinLnBrk="0" hangingPunct="1">
              <a:lnSpc>
                <a:spcPct val="90000"/>
              </a:lnSpc>
              <a:spcBef>
                <a:spcPts val="563"/>
              </a:spcBef>
              <a:spcAft>
                <a:spcPts val="0"/>
              </a:spcAft>
              <a:buClrTx/>
              <a:buSzTx/>
              <a:buFont typeface="Arial" panose="020B0604020202020204" pitchFamily="34" charset="0"/>
              <a:buNone/>
              <a:tabLst/>
              <a:defRPr sz="1200">
                <a:solidFill>
                  <a:schemeClr val="bg1"/>
                </a:solidFill>
                <a:latin typeface="Arial" panose="020B0604020202020204" pitchFamily="34" charset="0"/>
                <a:cs typeface="Arial" panose="020B0604020202020204" pitchFamily="34" charset="0"/>
              </a:defRPr>
            </a:lvl1pPr>
          </a:lstStyle>
          <a:p>
            <a:pPr marL="0" marR="0" lvl="0" indent="0" algn="l" defTabSz="514350" rtl="0" eaLnBrk="1" fontAlgn="auto" latinLnBrk="0" hangingPunct="1">
              <a:lnSpc>
                <a:spcPct val="90000"/>
              </a:lnSpc>
              <a:spcBef>
                <a:spcPts val="563"/>
              </a:spcBef>
              <a:spcAft>
                <a:spcPts val="0"/>
              </a:spcAft>
              <a:buClrTx/>
              <a:buSzTx/>
              <a:buFont typeface="Arial" panose="020B0604020202020204" pitchFamily="34" charset="0"/>
              <a:buNone/>
              <a:tabLst/>
              <a:defRPr/>
            </a:pPr>
            <a:r>
              <a:rPr lang="en-GB" sz="1400" dirty="0" smtClean="0"/>
              <a:t>Insert your contact details here </a:t>
            </a:r>
          </a:p>
          <a:p>
            <a:pPr lvl="0"/>
            <a:endParaRPr lang="en-GB" dirty="0"/>
          </a:p>
        </p:txBody>
      </p:sp>
      <p:sp>
        <p:nvSpPr>
          <p:cNvPr id="14" name="TextBox 13"/>
          <p:cNvSpPr txBox="1"/>
          <p:nvPr userDrawn="1"/>
        </p:nvSpPr>
        <p:spPr>
          <a:xfrm>
            <a:off x="2843213" y="9209703"/>
            <a:ext cx="339248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smtClean="0">
                <a:solidFill>
                  <a:schemeClr val="bg1"/>
                </a:solidFill>
                <a:latin typeface="Arial" panose="020B0604020202020204" pitchFamily="34" charset="0"/>
                <a:cs typeface="Arial" panose="020B0604020202020204" pitchFamily="34" charset="0"/>
              </a:rPr>
              <a:t>For more information contact:</a:t>
            </a:r>
            <a:endParaRPr lang="en-GB" dirty="0"/>
          </a:p>
        </p:txBody>
      </p:sp>
    </p:spTree>
    <p:extLst>
      <p:ext uri="{BB962C8B-B14F-4D97-AF65-F5344CB8AC3E}">
        <p14:creationId xmlns:p14="http://schemas.microsoft.com/office/powerpoint/2010/main" val="31418046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4370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1488" y="1406529"/>
            <a:ext cx="5915025" cy="751575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GB" smtClean="0"/>
              <a:t>For more information contact:</a:t>
            </a:r>
            <a:endParaRPr lang="en-GB" dirty="0"/>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8F63A3B-78C7-47BE-AE5E-E10140E04643}" type="slidenum">
              <a:rPr lang="en-US" smtClean="0"/>
              <a:t>‹#›</a:t>
            </a:fld>
            <a:endParaRPr lang="en-US" dirty="0"/>
          </a:p>
        </p:txBody>
      </p:sp>
      <p:sp>
        <p:nvSpPr>
          <p:cNvPr id="7" name="Rectangle 4"/>
          <p:cNvSpPr>
            <a:spLocks noChangeArrowheads="1"/>
          </p:cNvSpPr>
          <p:nvPr userDrawn="1"/>
        </p:nvSpPr>
        <p:spPr bwMode="auto">
          <a:xfrm>
            <a:off x="4763" y="-7715"/>
            <a:ext cx="6853237" cy="1232357"/>
          </a:xfrm>
          <a:prstGeom prst="rect">
            <a:avLst/>
          </a:prstGeom>
          <a:solidFill>
            <a:srgbClr val="00B05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8" name="Rectangle 5"/>
          <p:cNvSpPr>
            <a:spLocks noChangeArrowheads="1"/>
          </p:cNvSpPr>
          <p:nvPr userDrawn="1"/>
        </p:nvSpPr>
        <p:spPr bwMode="auto">
          <a:xfrm>
            <a:off x="4763" y="9181397"/>
            <a:ext cx="6853237" cy="724603"/>
          </a:xfrm>
          <a:prstGeom prst="rect">
            <a:avLst/>
          </a:prstGeom>
          <a:solidFill>
            <a:srgbClr val="00B05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9" name="Picture 6" descr="Logo_whiteout copy"/>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044700" y="9332122"/>
            <a:ext cx="711200" cy="42630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7" descr="UK government logo"/>
          <p:cNvPicPr>
            <a:picLocks noChangeAspect="1" noChangeArrowheads="1"/>
          </p:cNvPicPr>
          <p:nvPr userDrawn="1"/>
        </p:nvPicPr>
        <p:blipFill>
          <a:blip r:embed="rId6">
            <a:extLst>
              <a:ext uri="{28A0092B-C50C-407E-A947-70E740481C1C}">
                <a14:useLocalDpi xmlns:a14="http://schemas.microsoft.com/office/drawing/2010/main" val="0"/>
              </a:ext>
            </a:extLst>
          </a:blip>
          <a:srcRect t="22118" b="20274"/>
          <a:stretch>
            <a:fillRect/>
          </a:stretch>
        </p:blipFill>
        <p:spPr bwMode="auto">
          <a:xfrm>
            <a:off x="4763" y="9356568"/>
            <a:ext cx="2039937" cy="35841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1" name="Picture 10"/>
          <p:cNvPicPr>
            <a:picLocks noChangeAspect="1"/>
          </p:cNvPicPr>
          <p:nvPr userDrawn="1"/>
        </p:nvPicPr>
        <p:blipFill>
          <a:blip r:embed="rId7"/>
          <a:stretch>
            <a:fillRect/>
          </a:stretch>
        </p:blipFill>
        <p:spPr>
          <a:xfrm>
            <a:off x="-52250" y="19384"/>
            <a:ext cx="5005250" cy="749873"/>
          </a:xfrm>
          <a:prstGeom prst="rect">
            <a:avLst/>
          </a:prstGeom>
        </p:spPr>
      </p:pic>
    </p:spTree>
    <p:extLst>
      <p:ext uri="{BB962C8B-B14F-4D97-AF65-F5344CB8AC3E}">
        <p14:creationId xmlns:p14="http://schemas.microsoft.com/office/powerpoint/2010/main" val="808253546"/>
      </p:ext>
    </p:extLst>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Lst>
  <p:timing>
    <p:tnLst>
      <p:par>
        <p:cTn id="1" dur="indefinite" restart="never" nodeType="tmRoot"/>
      </p:par>
    </p:tnLst>
  </p:timing>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600"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6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onnativespecies.org/elearning" TargetMode="External"/><Relationship Id="rId2" Type="http://schemas.openxmlformats.org/officeDocument/2006/relationships/hyperlink" Target="http://www.nonnativespecies.org/index.cfm?pageid=639"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685683"/>
            <a:ext cx="6096000" cy="8646983"/>
          </a:xfrm>
          <a:prstGeom prst="rect">
            <a:avLst/>
          </a:prstGeom>
        </p:spPr>
        <p:txBody>
          <a:bodyPr wrap="square">
            <a:spAutoFit/>
          </a:bodyPr>
          <a:lstStyle/>
          <a:p>
            <a:pPr algn="ctr">
              <a:lnSpc>
                <a:spcPct val="115000"/>
              </a:lnSpc>
              <a:spcBef>
                <a:spcPts val="1200"/>
              </a:spcBef>
              <a:spcAft>
                <a:spcPts val="600"/>
              </a:spcAft>
            </a:pPr>
            <a:r>
              <a:rPr lang="en-GB" sz="1600" b="1" dirty="0"/>
              <a:t>Tackling Invasive Non-Native Species in the UK Overseas Territories</a:t>
            </a:r>
            <a:endParaRPr lang="en-GB" sz="1600" dirty="0"/>
          </a:p>
          <a:p>
            <a:pPr algn="ctr">
              <a:lnSpc>
                <a:spcPct val="115000"/>
              </a:lnSpc>
              <a:spcBef>
                <a:spcPts val="1200"/>
              </a:spcBef>
              <a:spcAft>
                <a:spcPts val="600"/>
              </a:spcAft>
            </a:pPr>
            <a:r>
              <a:rPr lang="en-GB" sz="1600" b="1" dirty="0" smtClean="0">
                <a:effectLst/>
                <a:latin typeface="Arial" panose="020B0604020202020204" pitchFamily="34" charset="0"/>
                <a:ea typeface="Calibri" panose="020F0502020204030204" pitchFamily="34" charset="0"/>
                <a:cs typeface="Times New Roman" panose="02020603050405020304" pitchFamily="18" charset="0"/>
              </a:rPr>
              <a:t>Biosecurity </a:t>
            </a:r>
            <a:r>
              <a:rPr lang="en-GB" sz="1600" b="1" dirty="0" smtClean="0">
                <a:effectLst/>
                <a:latin typeface="Arial" panose="020B0604020202020204" pitchFamily="34" charset="0"/>
                <a:ea typeface="Calibri" panose="020F0502020204030204" pitchFamily="34" charset="0"/>
                <a:cs typeface="Times New Roman" panose="02020603050405020304" pitchFamily="18" charset="0"/>
              </a:rPr>
              <a:t>Inspection Guides</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The inspection guides are designed for people carrying out biosecurity functions, as quick-glance check sheets to guide the inspection of six different items or commodities. They can also be used as a training tool. </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In each case, the guide provides guidance on where to look, what to look for and then what to do about it. Some examples are given as suggestions, and these templates can be edited and adapted for use by any Overseas Territory or border force. You can also customise them by adding images of the main invasive non-native species to look out for in your Territory. </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The six commodities are:</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Bef>
                <a:spcPts val="1200"/>
              </a:spcBef>
              <a:spcAft>
                <a:spcPts val="0"/>
              </a:spcAft>
              <a:buFont typeface="Symbol" panose="05050102010706020507" pitchFamily="18" charset="2"/>
              <a:buChar char=""/>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Passengers’ luggage</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Fresh produce for human consumption</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Live plants</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Shipping containers</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Vehicles &amp; machinery</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Sand &amp; aggregate</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These guides complement a pack of editable generic Import Health Standards for these 6 commodities plus composts &amp; peat, and sawdust &amp; wood chippings, together with more detailed inspection protocols for fresh produce, live plants, and vehicles &amp; machinery, all of which can be found at </a:t>
            </a:r>
            <a:r>
              <a:rPr lang="en-GB" sz="1200" u="sng" dirty="0" smtClean="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http://www.nonnativespecies.org/index.cfm?pageid=639</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A </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free online e-learning module on Biosecurity Inspections can be found at </a:t>
            </a:r>
            <a:r>
              <a:rPr lang="en-GB" sz="1200" u="sng" dirty="0" smtClean="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www.nonnativespecies.org/elearning</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8703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685683"/>
            <a:ext cx="6096000" cy="818686"/>
          </a:xfrm>
          <a:prstGeom prst="rect">
            <a:avLst/>
          </a:prstGeom>
        </p:spPr>
        <p:txBody>
          <a:bodyPr wrap="square">
            <a:spAutoFit/>
          </a:bodyPr>
          <a:lstStyle/>
          <a:p>
            <a:pPr algn="ctr">
              <a:lnSpc>
                <a:spcPct val="115000"/>
              </a:lnSpc>
              <a:spcBef>
                <a:spcPts val="1200"/>
              </a:spcBef>
              <a:spcAft>
                <a:spcPts val="600"/>
              </a:spcAft>
            </a:pPr>
            <a:r>
              <a:rPr lang="en-GB" sz="1600" b="1" dirty="0" smtClean="0">
                <a:latin typeface="Arial" panose="020B0604020202020204" pitchFamily="34" charset="0"/>
                <a:ea typeface="Calibri" panose="020F0502020204030204" pitchFamily="34" charset="0"/>
                <a:cs typeface="Times New Roman" panose="02020603050405020304" pitchFamily="18" charset="0"/>
              </a:rPr>
              <a:t>Notes on customising i</a:t>
            </a:r>
            <a:r>
              <a:rPr lang="en-GB" sz="1600" b="1" dirty="0" smtClean="0">
                <a:effectLst/>
                <a:latin typeface="Arial" panose="020B0604020202020204" pitchFamily="34" charset="0"/>
                <a:ea typeface="Calibri" panose="020F0502020204030204" pitchFamily="34" charset="0"/>
                <a:cs typeface="Times New Roman" panose="02020603050405020304" pitchFamily="18" charset="0"/>
              </a:rPr>
              <a:t>nspection </a:t>
            </a:r>
            <a:r>
              <a:rPr lang="en-GB" sz="1600" b="1" dirty="0">
                <a:latin typeface="Arial" panose="020B0604020202020204" pitchFamily="34" charset="0"/>
                <a:ea typeface="Calibri" panose="020F0502020204030204" pitchFamily="34" charset="0"/>
                <a:cs typeface="Times New Roman" panose="02020603050405020304" pitchFamily="18" charset="0"/>
              </a:rPr>
              <a:t>g</a:t>
            </a:r>
            <a:r>
              <a:rPr lang="en-GB" sz="1600" b="1" dirty="0" smtClean="0">
                <a:effectLst/>
                <a:latin typeface="Arial" panose="020B0604020202020204" pitchFamily="34" charset="0"/>
                <a:ea typeface="Calibri" panose="020F0502020204030204" pitchFamily="34" charset="0"/>
                <a:cs typeface="Times New Roman" panose="02020603050405020304" pitchFamily="18" charset="0"/>
              </a:rPr>
              <a:t>uides</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400050" y="1504369"/>
            <a:ext cx="5276850" cy="4185761"/>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These content of these slides is given as an example and can be adapted to suit individual users.</a:t>
            </a:r>
          </a:p>
          <a:p>
            <a:endParaRPr lang="en-GB" sz="1400" dirty="0">
              <a:latin typeface="Arial" panose="020B0604020202020204" pitchFamily="34" charset="0"/>
              <a:cs typeface="Arial" panose="020B0604020202020204" pitchFamily="34" charset="0"/>
            </a:endParaRPr>
          </a:p>
          <a:p>
            <a:pPr marL="514350" indent="-514350">
              <a:buFont typeface="Arial" panose="020B0604020202020204" pitchFamily="34" charset="0"/>
              <a:buChar char="•"/>
            </a:pPr>
            <a:r>
              <a:rPr lang="en-NZ" sz="1400" dirty="0" smtClean="0">
                <a:latin typeface="Arial" panose="020B0604020202020204" pitchFamily="34" charset="0"/>
                <a:cs typeface="Arial" panose="020B0604020202020204" pitchFamily="34" charset="0"/>
              </a:rPr>
              <a:t>Edit text and details as required</a:t>
            </a:r>
          </a:p>
          <a:p>
            <a:pPr marL="514350" indent="-514350">
              <a:buFont typeface="Arial" panose="020B0604020202020204" pitchFamily="34" charset="0"/>
              <a:buChar char="•"/>
            </a:pPr>
            <a:endParaRPr lang="en-NZ" sz="1400" dirty="0">
              <a:latin typeface="Arial" panose="020B0604020202020204" pitchFamily="34" charset="0"/>
              <a:cs typeface="Arial" panose="020B0604020202020204" pitchFamily="34" charset="0"/>
            </a:endParaRPr>
          </a:p>
          <a:p>
            <a:pPr marL="514350" indent="-514350">
              <a:buFont typeface="Arial" panose="020B0604020202020204" pitchFamily="34" charset="0"/>
              <a:buChar char="•"/>
            </a:pPr>
            <a:r>
              <a:rPr lang="en-NZ" sz="1400" dirty="0" smtClean="0">
                <a:latin typeface="Arial" panose="020B0604020202020204" pitchFamily="34" charset="0"/>
                <a:cs typeface="Arial" panose="020B0604020202020204" pitchFamily="34" charset="0"/>
              </a:rPr>
              <a:t>Add organisation logo and contact details </a:t>
            </a:r>
          </a:p>
          <a:p>
            <a:endParaRPr lang="en-NZ" sz="1400" dirty="0">
              <a:latin typeface="Arial" panose="020B0604020202020204" pitchFamily="34" charset="0"/>
              <a:cs typeface="Arial" panose="020B0604020202020204" pitchFamily="34" charset="0"/>
            </a:endParaRPr>
          </a:p>
          <a:p>
            <a:pPr marL="514350" indent="-514350">
              <a:buFont typeface="Arial" panose="020B0604020202020204" pitchFamily="34" charset="0"/>
              <a:buChar char="•"/>
            </a:pPr>
            <a:r>
              <a:rPr lang="en-NZ" sz="1400" dirty="0" smtClean="0">
                <a:latin typeface="Arial" panose="020B0604020202020204" pitchFamily="34" charset="0"/>
                <a:cs typeface="Arial" panose="020B0604020202020204" pitchFamily="34" charset="0"/>
              </a:rPr>
              <a:t>These slides are formatted for printing on A4</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To add new slides:</a:t>
            </a:r>
          </a:p>
          <a:p>
            <a:endParaRPr lang="en-GB" sz="1400" dirty="0">
              <a:latin typeface="Arial" panose="020B0604020202020204" pitchFamily="34" charset="0"/>
              <a:cs typeface="Arial" panose="020B0604020202020204" pitchFamily="34" charset="0"/>
            </a:endParaRPr>
          </a:p>
          <a:p>
            <a:r>
              <a:rPr lang="en-NZ" sz="1400" dirty="0" smtClean="0">
                <a:latin typeface="Arial" panose="020B0604020202020204" pitchFamily="34" charset="0"/>
                <a:cs typeface="Arial" panose="020B0604020202020204" pitchFamily="34" charset="0"/>
              </a:rPr>
              <a:t>Choose </a:t>
            </a:r>
            <a:r>
              <a:rPr lang="en-NZ" sz="1400" dirty="0">
                <a:latin typeface="Arial" panose="020B0604020202020204" pitchFamily="34" charset="0"/>
                <a:cs typeface="Arial" panose="020B0604020202020204" pitchFamily="34" charset="0"/>
              </a:rPr>
              <a:t>a layout:</a:t>
            </a:r>
          </a:p>
          <a:p>
            <a:pPr lvl="1"/>
            <a:r>
              <a:rPr lang="en-NZ" sz="1400" dirty="0">
                <a:latin typeface="Arial" panose="020B0604020202020204" pitchFamily="34" charset="0"/>
                <a:cs typeface="Arial" panose="020B0604020202020204" pitchFamily="34" charset="0"/>
              </a:rPr>
              <a:t>Insert </a:t>
            </a:r>
            <a:r>
              <a:rPr lang="en-NZ" sz="1400" dirty="0">
                <a:latin typeface="Arial" panose="020B0604020202020204" pitchFamily="34" charset="0"/>
                <a:cs typeface="Arial" panose="020B0604020202020204" pitchFamily="34" charset="0"/>
                <a:sym typeface="Wingdings" panose="05000000000000000000" pitchFamily="2" charset="2"/>
              </a:rPr>
              <a:t> New Slide [drop down] </a:t>
            </a:r>
            <a:r>
              <a:rPr lang="en-NZ" sz="1400" dirty="0" smtClean="0">
                <a:latin typeface="Arial" panose="020B0604020202020204" pitchFamily="34" charset="0"/>
                <a:cs typeface="Arial" panose="020B0604020202020204" pitchFamily="34" charset="0"/>
                <a:sym typeface="Wingdings" panose="05000000000000000000" pitchFamily="2" charset="2"/>
              </a:rPr>
              <a:t></a:t>
            </a:r>
          </a:p>
          <a:p>
            <a:pPr lvl="1"/>
            <a:r>
              <a:rPr lang="en-NZ" sz="1400" dirty="0">
                <a:latin typeface="Arial" panose="020B0604020202020204" pitchFamily="34" charset="0"/>
                <a:cs typeface="Arial" panose="020B0604020202020204" pitchFamily="34" charset="0"/>
                <a:sym typeface="Wingdings" panose="05000000000000000000" pitchFamily="2" charset="2"/>
              </a:rPr>
              <a:t>	</a:t>
            </a:r>
            <a:r>
              <a:rPr lang="en-NZ" sz="1400" dirty="0" smtClean="0">
                <a:latin typeface="Arial" panose="020B0604020202020204" pitchFamily="34" charset="0"/>
                <a:cs typeface="Arial" panose="020B0604020202020204" pitchFamily="34" charset="0"/>
                <a:sym typeface="Wingdings" panose="05000000000000000000" pitchFamily="2" charset="2"/>
              </a:rPr>
              <a:t>- </a:t>
            </a:r>
            <a:r>
              <a:rPr lang="en-NZ" sz="1400" dirty="0">
                <a:latin typeface="Arial" panose="020B0604020202020204" pitchFamily="34" charset="0"/>
                <a:cs typeface="Arial" panose="020B0604020202020204" pitchFamily="34" charset="0"/>
                <a:sym typeface="Wingdings" panose="05000000000000000000" pitchFamily="2" charset="2"/>
              </a:rPr>
              <a:t>Inspection </a:t>
            </a:r>
            <a:r>
              <a:rPr lang="en-NZ" sz="1400" dirty="0" smtClean="0">
                <a:latin typeface="Arial" panose="020B0604020202020204" pitchFamily="34" charset="0"/>
                <a:cs typeface="Arial" panose="020B0604020202020204" pitchFamily="34" charset="0"/>
                <a:sym typeface="Wingdings" panose="05000000000000000000" pitchFamily="2" charset="2"/>
              </a:rPr>
              <a:t>Guide Layout</a:t>
            </a:r>
          </a:p>
          <a:p>
            <a:pPr lvl="1"/>
            <a:r>
              <a:rPr lang="en-NZ" sz="1400" dirty="0">
                <a:latin typeface="Arial" panose="020B0604020202020204" pitchFamily="34" charset="0"/>
                <a:cs typeface="Arial" panose="020B0604020202020204" pitchFamily="34" charset="0"/>
                <a:sym typeface="Wingdings" panose="05000000000000000000" pitchFamily="2" charset="2"/>
              </a:rPr>
              <a:t>	</a:t>
            </a:r>
            <a:r>
              <a:rPr lang="en-NZ" sz="1400" dirty="0" smtClean="0">
                <a:latin typeface="Arial" panose="020B0604020202020204" pitchFamily="34" charset="0"/>
                <a:cs typeface="Arial" panose="020B0604020202020204" pitchFamily="34" charset="0"/>
                <a:sym typeface="Wingdings" panose="05000000000000000000" pitchFamily="2" charset="2"/>
              </a:rPr>
              <a:t>- Plain Formatted Layout</a:t>
            </a:r>
          </a:p>
          <a:p>
            <a:pPr lvl="1"/>
            <a:r>
              <a:rPr lang="en-NZ" sz="1400" dirty="0">
                <a:latin typeface="Arial" panose="020B0604020202020204" pitchFamily="34" charset="0"/>
                <a:cs typeface="Arial" panose="020B0604020202020204" pitchFamily="34" charset="0"/>
                <a:sym typeface="Wingdings" panose="05000000000000000000" pitchFamily="2" charset="2"/>
              </a:rPr>
              <a:t>	</a:t>
            </a:r>
            <a:r>
              <a:rPr lang="en-NZ" sz="1400" dirty="0" smtClean="0">
                <a:latin typeface="Arial" panose="020B0604020202020204" pitchFamily="34" charset="0"/>
                <a:cs typeface="Arial" panose="020B0604020202020204" pitchFamily="34" charset="0"/>
                <a:sym typeface="Wingdings" panose="05000000000000000000" pitchFamily="2" charset="2"/>
              </a:rPr>
              <a:t>- Blank Page</a:t>
            </a:r>
            <a:endParaRPr lang="en-NZ" sz="1400" dirty="0">
              <a:latin typeface="Arial" panose="020B0604020202020204" pitchFamily="34" charset="0"/>
              <a:cs typeface="Arial" panose="020B0604020202020204" pitchFamily="34" charset="0"/>
              <a:sym typeface="Wingdings" panose="05000000000000000000" pitchFamily="2" charset="2"/>
            </a:endParaRPr>
          </a:p>
          <a:p>
            <a:pPr lvl="1"/>
            <a:endParaRPr lang="en-NZ" sz="1400" dirty="0">
              <a:latin typeface="Arial" panose="020B0604020202020204" pitchFamily="34" charset="0"/>
              <a:cs typeface="Arial" panose="020B0604020202020204" pitchFamily="34" charset="0"/>
              <a:sym typeface="Wingdings" panose="05000000000000000000" pitchFamily="2" charset="2"/>
            </a:endParaRPr>
          </a:p>
          <a:p>
            <a:r>
              <a:rPr lang="en-GB" sz="1400"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clrChange>
              <a:clrFrom>
                <a:srgbClr val="3F48CC"/>
              </a:clrFrom>
              <a:clrTo>
                <a:srgbClr val="3F48CC">
                  <a:alpha val="0"/>
                </a:srgbClr>
              </a:clrTo>
            </a:clrChange>
          </a:blip>
          <a:stretch>
            <a:fillRect/>
          </a:stretch>
        </p:blipFill>
        <p:spPr>
          <a:xfrm>
            <a:off x="4472940" y="179420"/>
            <a:ext cx="1008562" cy="827021"/>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135710834"/>
              </p:ext>
            </p:extLst>
          </p:nvPr>
        </p:nvGraphicFramePr>
        <p:xfrm>
          <a:off x="364881" y="1383404"/>
          <a:ext cx="6112119" cy="7338566"/>
        </p:xfrm>
        <a:graphic>
          <a:graphicData uri="http://schemas.openxmlformats.org/drawingml/2006/table">
            <a:tbl>
              <a:tblPr/>
              <a:tblGrid>
                <a:gridCol w="1053513"/>
                <a:gridCol w="1743906"/>
                <a:gridCol w="3314700"/>
              </a:tblGrid>
              <a:tr h="356278">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Where</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What to look for</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Action</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518155">
                <a:tc rowSpan="3">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Suitcase, rucksacks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Fruit with any signs of rot, maggots or other infestation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Confiscate and secure them for disposal by double-bagging.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09352">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plants from the banned list</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Confiscate the plants and secure them in a container or by double bagging for disposal.</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11400">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invertebrates (stowaways): specifically large beetles and mosquitoes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Close the luggage immediately to contain the insects. Remove it to a closed room and treat by placing it inside a large plastic bag (such as a bin bag) and spray a good squirt of aerosol insecticide inside. Leave for at least 1 hour before opening the bag and carefully checking the luggage for live and dead insects. If live insects are spotted, repeat the treatment with more spray and leaving for 1 hour again.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Collect specimens for identification.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57300">
                <a:tc>
                  <a:txBody>
                    <a:bodyPr/>
                    <a:lstStyle/>
                    <a:p>
                      <a:pPr>
                        <a:lnSpc>
                          <a:spcPct val="115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Clothes – Velcro fastenings</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Weed seeds stuck on the Velcro</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Passenger to clean the item to customs / biosecurity satisfaction, after which item can be released.</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Weeds collected to be safely stored in a container or by double bagging for disposal.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70000">
                <a:tc>
                  <a:txBody>
                    <a:bodyPr/>
                    <a:lstStyle/>
                    <a:p>
                      <a:pPr>
                        <a:lnSpc>
                          <a:spcPct val="115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Shoes</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Mud, dirt </a:t>
                      </a: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etc. </a:t>
                      </a:r>
                      <a:r>
                        <a:rPr lang="en-GB" sz="1200" dirty="0">
                          <a:effectLst/>
                          <a:latin typeface="Arial" panose="020B0604020202020204" pitchFamily="34" charset="0"/>
                          <a:ea typeface="Calibri" panose="020F0502020204030204" pitchFamily="34" charset="0"/>
                          <a:cs typeface="Times New Roman" panose="02020603050405020304" pitchFamily="18" charset="0"/>
                        </a:rPr>
                        <a:t>in the treads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Passenger to clean the item to customs / biosecurity satisfaction, after which item can be released.</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Mud and dirt to be secured in a container or by double-bagging for disposal.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17711">
                <a:tc>
                  <a:txBody>
                    <a:bodyPr/>
                    <a:lstStyle/>
                    <a:p>
                      <a:pPr>
                        <a:lnSpc>
                          <a:spcPct val="115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Palm handicrafts</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Mites or other live invertebrates</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Confiscate the handicrafts and secure them for disposal by double-bagging.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5589">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Cut flowers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Mites or other live invertebrates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Confiscate the flowers and secure them for disposal by double-bagging.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1" name="Content Placeholder 10"/>
          <p:cNvSpPr>
            <a:spLocks noGrp="1"/>
          </p:cNvSpPr>
          <p:nvPr>
            <p:ph sz="quarter" idx="10"/>
          </p:nvPr>
        </p:nvSpPr>
        <p:spPr/>
        <p:txBody>
          <a:bodyPr/>
          <a:lstStyle/>
          <a:p>
            <a:r>
              <a:rPr lang="en-GB" dirty="0" smtClean="0"/>
              <a:t>Passengers’ luggage - stowaways</a:t>
            </a:r>
            <a:endParaRPr lang="en-GB" dirty="0"/>
          </a:p>
        </p:txBody>
      </p:sp>
      <p:sp>
        <p:nvSpPr>
          <p:cNvPr id="14" name="Picture Placeholder 13"/>
          <p:cNvSpPr>
            <a:spLocks noGrp="1"/>
          </p:cNvSpPr>
          <p:nvPr>
            <p:ph type="pic" sz="quarter" idx="12"/>
          </p:nvPr>
        </p:nvSpPr>
        <p:spPr/>
      </p:sp>
      <p:sp>
        <p:nvSpPr>
          <p:cNvPr id="15" name="Text Placeholder 14"/>
          <p:cNvSpPr>
            <a:spLocks noGrp="1"/>
          </p:cNvSpPr>
          <p:nvPr>
            <p:ph type="body" sz="quarter" idx="13"/>
          </p:nvPr>
        </p:nvSpPr>
        <p:spPr/>
        <p:txBody>
          <a:bodyPr/>
          <a:lstStyle/>
          <a:p>
            <a:endParaRPr lang="en-GB"/>
          </a:p>
        </p:txBody>
      </p:sp>
      <p:sp>
        <p:nvSpPr>
          <p:cNvPr id="16" name="Text Placeholder 15"/>
          <p:cNvSpPr>
            <a:spLocks noGrp="1"/>
          </p:cNvSpPr>
          <p:nvPr>
            <p:ph type="body" sz="quarter" idx="14"/>
          </p:nvPr>
        </p:nvSpPr>
        <p:spPr>
          <a:xfrm>
            <a:off x="300038" y="8885238"/>
            <a:ext cx="6281737" cy="338137"/>
          </a:xfrm>
        </p:spPr>
        <p:txBody>
          <a:bodyPr>
            <a:normAutofit/>
          </a:bodyPr>
          <a:lstStyle/>
          <a:p>
            <a:r>
              <a:rPr lang="en-GB" dirty="0">
                <a:latin typeface="Arial" panose="020B0604020202020204" pitchFamily="34" charset="0"/>
                <a:cs typeface="Arial" panose="020B0604020202020204" pitchFamily="34" charset="0"/>
              </a:rPr>
              <a:t>Record all interceptions: date, pathway of entry, provisional identification.</a:t>
            </a:r>
          </a:p>
          <a:p>
            <a:endParaRPr lang="en-GB" dirty="0"/>
          </a:p>
        </p:txBody>
      </p:sp>
    </p:spTree>
    <p:extLst>
      <p:ext uri="{BB962C8B-B14F-4D97-AF65-F5344CB8AC3E}">
        <p14:creationId xmlns:p14="http://schemas.microsoft.com/office/powerpoint/2010/main" val="2023802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0" y="671513"/>
            <a:ext cx="5116908" cy="400050"/>
          </a:xfrm>
        </p:spPr>
        <p:txBody>
          <a:bodyPr/>
          <a:lstStyle/>
          <a:p>
            <a:r>
              <a:rPr lang="en-GB" dirty="0" smtClean="0"/>
              <a:t>Fresh produce for human consumption</a:t>
            </a:r>
            <a:endParaRPr lang="en-GB" dirty="0"/>
          </a:p>
        </p:txBody>
      </p:sp>
      <p:sp>
        <p:nvSpPr>
          <p:cNvPr id="6" name="Picture Placeholder 5"/>
          <p:cNvSpPr>
            <a:spLocks noGrp="1"/>
          </p:cNvSpPr>
          <p:nvPr>
            <p:ph type="pic" sz="quarter" idx="12"/>
          </p:nvPr>
        </p:nvSpPr>
        <p:spPr/>
      </p:sp>
      <p:sp>
        <p:nvSpPr>
          <p:cNvPr id="8" name="Text Placeholder 7"/>
          <p:cNvSpPr>
            <a:spLocks noGrp="1"/>
          </p:cNvSpPr>
          <p:nvPr>
            <p:ph type="body" sz="quarter" idx="13"/>
          </p:nvPr>
        </p:nvSpPr>
        <p:spPr/>
        <p:txBody>
          <a:bodyPr>
            <a:normAutofit/>
          </a:bodyPr>
          <a:lstStyle/>
          <a:p>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739571571"/>
              </p:ext>
            </p:extLst>
          </p:nvPr>
        </p:nvGraphicFramePr>
        <p:xfrm>
          <a:off x="342898" y="1531116"/>
          <a:ext cx="6197601" cy="7079629"/>
        </p:xfrm>
        <a:graphic>
          <a:graphicData uri="http://schemas.openxmlformats.org/drawingml/2006/table">
            <a:tbl>
              <a:tblPr/>
              <a:tblGrid>
                <a:gridCol w="1587502"/>
                <a:gridCol w="2247900"/>
                <a:gridCol w="2362199"/>
              </a:tblGrid>
              <a:tr h="389606">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Where</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a:ln>
                            <a:noFill/>
                          </a:ln>
                          <a:solidFill>
                            <a:srgbClr val="FFFFFF"/>
                          </a:solidFill>
                          <a:effectLst/>
                          <a:latin typeface="Arial" panose="020B0604020202020204" pitchFamily="34" charset="0"/>
                        </a:rPr>
                        <a:t>What to look for</a:t>
                      </a:r>
                      <a:endParaRPr lang="en-GB" sz="900" kern="140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Action</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1109328">
                <a:tc>
                  <a:txBody>
                    <a:bodyPr/>
                    <a:lstStyle/>
                    <a:p>
                      <a:pPr>
                        <a:lnSpc>
                          <a:spcPct val="115000"/>
                        </a:lnSpc>
                        <a:spcBef>
                          <a:spcPts val="1200"/>
                        </a:spcBef>
                        <a:spcAft>
                          <a:spcPts val="600"/>
                        </a:spcAft>
                      </a:pPr>
                      <a:r>
                        <a:rPr lang="en-GB" sz="1200">
                          <a:effectLst/>
                          <a:latin typeface="Tahoma" panose="020B0604030504040204" pitchFamily="34" charset="0"/>
                          <a:ea typeface="Calibri" panose="020F0502020204030204" pitchFamily="34" charset="0"/>
                          <a:cs typeface="Times New Roman" panose="02020603050405020304" pitchFamily="18" charset="0"/>
                        </a:rPr>
                        <a:t>Potatoes</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Externally: presence of soil, surface bumps, rot, entry holes, bad smell.</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Internally: maggots or other infestation.</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Isolate the entire “lot” (all the cartons, sacks </a:t>
                      </a: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etc. </a:t>
                      </a:r>
                      <a:r>
                        <a:rPr lang="en-GB" sz="1200" dirty="0">
                          <a:effectLst/>
                          <a:latin typeface="Arial" panose="020B0604020202020204" pitchFamily="34" charset="0"/>
                          <a:ea typeface="Calibri" panose="020F0502020204030204" pitchFamily="34" charset="0"/>
                          <a:cs typeface="Times New Roman" panose="02020603050405020304" pitchFamily="18" charset="0"/>
                        </a:rPr>
                        <a:t>of the affected produce) from other produce, by double-bagging for disposal.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Carry out a thorough inspection of the entire “lot” to locate and remove all infested produce. </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If intercepted on-board: destroy by maceration and disposal at sea. </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If intercepted on-shore: destroy by incineration.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Collect specimens for identification.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42518">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Tomatoes, peppers, sweet potatoes, corn-on-the-cob</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Externally: signs of whitefly, rot, entry holes, bad smell.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Internally: caterpillars, maggots or other infestation.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7525">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Cabbage, broccoli, cauliflower</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Holes in the leaves, “windows” in the leaves, small blue-green caterpillars or other caterpillars and pupae enclosed in white webbing stuck to the underside of leaves.  </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14653">
                <a:tc>
                  <a:txBody>
                    <a:bodyPr/>
                    <a:lstStyle/>
                    <a:p>
                      <a:pPr>
                        <a:lnSpc>
                          <a:spcPct val="107000"/>
                        </a:lnSpc>
                        <a:spcBef>
                          <a:spcPts val="1200"/>
                        </a:spcBef>
                        <a:spcAft>
                          <a:spcPts val="800"/>
                        </a:spcAft>
                      </a:pPr>
                      <a:r>
                        <a:rPr lang="en-GB" sz="1200">
                          <a:effectLst/>
                          <a:latin typeface="Tahoma" panose="020B0604030504040204" pitchFamily="34" charset="0"/>
                          <a:ea typeface="Calibri" panose="020F0502020204030204" pitchFamily="34" charset="0"/>
                          <a:cs typeface="Times New Roman" panose="02020603050405020304" pitchFamily="18" charset="0"/>
                        </a:rPr>
                        <a:t>Fresh fruit and vegetables, generally</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Signs of rot, entry holes, maggots or other infestation.</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1000"/>
                        </a:spcAft>
                      </a:pPr>
                      <a:r>
                        <a:rPr lang="en-GB" sz="1200">
                          <a:effectLst/>
                          <a:latin typeface="Arial" panose="020B0604020202020204" pitchFamily="34" charset="0"/>
                          <a:ea typeface="Calibri" panose="020F0502020204030204" pitchFamily="34" charset="0"/>
                          <a:cs typeface="Times New Roman" panose="02020603050405020304" pitchFamily="18" charset="0"/>
                        </a:rPr>
                        <a:t>Live invertebrates (stowaways)</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90820">
                <a:tc>
                  <a:txBody>
                    <a:bodyPr/>
                    <a:lstStyle/>
                    <a:p>
                      <a:pPr>
                        <a:lnSpc>
                          <a:spcPct val="107000"/>
                        </a:lnSpc>
                        <a:spcBef>
                          <a:spcPts val="1200"/>
                        </a:spcBef>
                        <a:spcAft>
                          <a:spcPts val="800"/>
                        </a:spcAft>
                      </a:pPr>
                      <a:r>
                        <a:rPr lang="en-GB" sz="1200" dirty="0">
                          <a:effectLst/>
                          <a:latin typeface="Tahoma" panose="020B0604030504040204" pitchFamily="34" charset="0"/>
                          <a:ea typeface="Calibri" panose="020F0502020204030204" pitchFamily="34" charset="0"/>
                          <a:cs typeface="Times New Roman" panose="02020603050405020304" pitchFamily="18" charset="0"/>
                        </a:rPr>
                        <a:t>In boxes and packaging of fresh produce</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invertebrates (stowaways)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Contain the invertebrates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Clean the packaging or dispose by securing in a container for disposal.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10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Collect specimens for identification.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16" name="Group 15"/>
          <p:cNvGrpSpPr/>
          <p:nvPr/>
        </p:nvGrpSpPr>
        <p:grpSpPr>
          <a:xfrm>
            <a:off x="4616052" y="31581"/>
            <a:ext cx="995234" cy="907925"/>
            <a:chOff x="4685902" y="18881"/>
            <a:chExt cx="995234" cy="907925"/>
          </a:xfrm>
        </p:grpSpPr>
        <p:pic>
          <p:nvPicPr>
            <p:cNvPr id="9" name="Picture 8"/>
            <p:cNvPicPr>
              <a:picLocks noChangeAspect="1"/>
            </p:cNvPicPr>
            <p:nvPr/>
          </p:nvPicPr>
          <p:blipFill>
            <a:blip r:embed="rId3">
              <a:clrChange>
                <a:clrFrom>
                  <a:srgbClr val="000000"/>
                </a:clrFrom>
                <a:clrTo>
                  <a:srgbClr val="000000">
                    <a:alpha val="0"/>
                  </a:srgbClr>
                </a:clrTo>
              </a:clrChange>
            </a:blip>
            <a:stretch>
              <a:fillRect/>
            </a:stretch>
          </p:blipFill>
          <p:spPr>
            <a:xfrm>
              <a:off x="4685902" y="18881"/>
              <a:ext cx="685007" cy="762718"/>
            </a:xfrm>
            <a:prstGeom prst="rect">
              <a:avLst/>
            </a:prstGeom>
          </p:spPr>
        </p:pic>
        <p:pic>
          <p:nvPicPr>
            <p:cNvPr id="15" name="Picture 14"/>
            <p:cNvPicPr>
              <a:picLocks noChangeAspect="1"/>
            </p:cNvPicPr>
            <p:nvPr/>
          </p:nvPicPr>
          <p:blipFill>
            <a:blip r:embed="rId4">
              <a:clrChange>
                <a:clrFrom>
                  <a:srgbClr val="000000"/>
                </a:clrFrom>
                <a:clrTo>
                  <a:srgbClr val="000000">
                    <a:alpha val="0"/>
                  </a:srgbClr>
                </a:clrTo>
              </a:clrChange>
            </a:blip>
            <a:stretch>
              <a:fillRect/>
            </a:stretch>
          </p:blipFill>
          <p:spPr>
            <a:xfrm rot="19396156" flipH="1">
              <a:off x="4756009" y="190028"/>
              <a:ext cx="925127" cy="736778"/>
            </a:xfrm>
            <a:prstGeom prst="rect">
              <a:avLst/>
            </a:prstGeom>
          </p:spPr>
        </p:pic>
      </p:grpSp>
    </p:spTree>
    <p:extLst>
      <p:ext uri="{BB962C8B-B14F-4D97-AF65-F5344CB8AC3E}">
        <p14:creationId xmlns:p14="http://schemas.microsoft.com/office/powerpoint/2010/main" val="2213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200" y="608013"/>
            <a:ext cx="5116908" cy="400050"/>
          </a:xfrm>
        </p:spPr>
        <p:txBody>
          <a:bodyPr/>
          <a:lstStyle/>
          <a:p>
            <a:r>
              <a:rPr lang="en-GB" dirty="0" smtClean="0"/>
              <a:t>Live plants </a:t>
            </a:r>
            <a:r>
              <a:rPr lang="en-GB" dirty="0"/>
              <a:t>– pests, contaminants and </a:t>
            </a:r>
            <a:r>
              <a:rPr lang="en-GB" dirty="0" smtClean="0"/>
              <a:t>stowaways</a:t>
            </a:r>
            <a:endParaRPr lang="en-GB" dirty="0"/>
          </a:p>
        </p:txBody>
      </p:sp>
      <p:sp>
        <p:nvSpPr>
          <p:cNvPr id="6" name="Picture Placeholder 5"/>
          <p:cNvSpPr>
            <a:spLocks noGrp="1"/>
          </p:cNvSpPr>
          <p:nvPr>
            <p:ph type="pic" sz="quarter" idx="12"/>
          </p:nvPr>
        </p:nvSpPr>
        <p:spPr/>
      </p:sp>
      <p:sp>
        <p:nvSpPr>
          <p:cNvPr id="8" name="Text Placeholder 7"/>
          <p:cNvSpPr>
            <a:spLocks noGrp="1"/>
          </p:cNvSpPr>
          <p:nvPr>
            <p:ph type="body" sz="quarter" idx="13"/>
          </p:nvPr>
        </p:nvSpPr>
        <p:spPr/>
        <p:txBody>
          <a:bodyPr>
            <a:normAutofit/>
          </a:bodyPr>
          <a:lstStyle/>
          <a:p>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667062762"/>
              </p:ext>
            </p:extLst>
          </p:nvPr>
        </p:nvGraphicFramePr>
        <p:xfrm>
          <a:off x="342899" y="1531116"/>
          <a:ext cx="6108702" cy="6948013"/>
        </p:xfrm>
        <a:graphic>
          <a:graphicData uri="http://schemas.openxmlformats.org/drawingml/2006/table">
            <a:tbl>
              <a:tblPr/>
              <a:tblGrid>
                <a:gridCol w="1644645"/>
                <a:gridCol w="2279656"/>
                <a:gridCol w="2184401"/>
              </a:tblGrid>
              <a:tr h="180360">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Where</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a:ln>
                            <a:noFill/>
                          </a:ln>
                          <a:solidFill>
                            <a:srgbClr val="FFFFFF"/>
                          </a:solidFill>
                          <a:effectLst/>
                          <a:latin typeface="Arial" panose="020B0604020202020204" pitchFamily="34" charset="0"/>
                        </a:rPr>
                        <a:t>What to look for</a:t>
                      </a:r>
                      <a:endParaRPr lang="en-GB" sz="900" kern="140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Action</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67265">
                <a:tc rowSpan="4">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Whole plant, generally</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invertebrates flying or crawling around</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10">
                  <a:txBody>
                    <a:bodyPr/>
                    <a:lstStyle/>
                    <a:p>
                      <a:pPr>
                        <a:lnSpc>
                          <a:spcPct val="115000"/>
                        </a:lnSpc>
                        <a:spcBef>
                          <a:spcPts val="1200"/>
                        </a:spcBef>
                        <a:spcAft>
                          <a:spcPts val="600"/>
                        </a:spcAf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Isolate the affected plant or plants; where appropriate secure the plants in a container or bag for disposal.</a:t>
                      </a:r>
                    </a:p>
                    <a:p>
                      <a:pPr>
                        <a:lnSpc>
                          <a:spcPct val="115000"/>
                        </a:lnSpc>
                        <a:spcBef>
                          <a:spcPts val="1200"/>
                        </a:spcBef>
                        <a:spcAft>
                          <a:spcPts val="600"/>
                        </a:spcAf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Isolate the entire consignment for thorough inspection.</a:t>
                      </a:r>
                    </a:p>
                    <a:p>
                      <a:pPr>
                        <a:lnSpc>
                          <a:spcPct val="115000"/>
                        </a:lnSpc>
                        <a:spcBef>
                          <a:spcPts val="1200"/>
                        </a:spcBef>
                        <a:spcAft>
                          <a:spcPts val="600"/>
                        </a:spcAf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Treat plants by spraying a general insecticide, following label instructions.</a:t>
                      </a:r>
                    </a:p>
                    <a:p>
                      <a:r>
                        <a:rPr lang="en-GB" sz="1200" dirty="0" smtClean="0">
                          <a:effectLst/>
                          <a:latin typeface="Arial" panose="020B0604020202020204" pitchFamily="34" charset="0"/>
                          <a:ea typeface="Calibri" panose="020F0502020204030204" pitchFamily="34" charset="0"/>
                          <a:cs typeface="Times New Roman" panose="02020603050405020304" pitchFamily="18" charset="0"/>
                        </a:rPr>
                        <a:t>Collect specimens for identification.</a:t>
                      </a:r>
                      <a:endParaRPr lang="en-GB" sz="1200" kern="1400" dirty="0">
                        <a:ln>
                          <a:noFill/>
                        </a:ln>
                        <a:solidFill>
                          <a:srgbClr val="000000"/>
                        </a:solidFill>
                        <a:effectLst/>
                        <a:latin typeface="Arial" panose="020B0604020202020204" pitchFamily="34" charset="0"/>
                        <a:cs typeface="Arial" panose="020B060402020202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13493">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Adult snails in plants from infested areas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R="0" indent="0" algn="l" rtl="0">
                        <a:lnSpc>
                          <a:spcPct val="119000"/>
                        </a:lnSpc>
                        <a:spcBef>
                          <a:spcPts val="0"/>
                        </a:spcBef>
                        <a:spcAft>
                          <a:spcPts val="600"/>
                        </a:spcAft>
                      </a:pPr>
                      <a:endParaRPr lang="en-GB" sz="8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2100">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Lizards and geckoes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dirty="0"/>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7500">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adult mosquitoes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dirty="0"/>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15407">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Leaves</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invertebrates: mites, weevils, psyllids, </a:t>
                      </a: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etc. </a:t>
                      </a:r>
                      <a:r>
                        <a:rPr lang="en-GB" sz="1200" dirty="0">
                          <a:effectLst/>
                          <a:latin typeface="Arial" panose="020B0604020202020204" pitchFamily="34" charset="0"/>
                          <a:ea typeface="Calibri" panose="020F0502020204030204" pitchFamily="34" charset="0"/>
                          <a:cs typeface="Times New Roman" panose="02020603050405020304" pitchFamily="18" charset="0"/>
                        </a:rPr>
                        <a:t>on or under the leaves.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On tomato plants (and their relatives): leaf mines.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On citrus: twisted shoots, curled leaves, may be covered in sooty mould.</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dirty="0"/>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92912">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Flowers, fruit</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invertebrates, particularly mites, on fruit or amongst flower structures.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dirty="0"/>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99970">
                <a:tc rowSpan="2">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Soil</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Snail eggs in the soil in plants from infested areas.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dirty="0"/>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018">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Fire ants moving on the surface of the soil, mounds indicating fire ant colonies in the soil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dirty="0"/>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99970">
                <a:tc rowSpan="2">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Associated nursery material</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Snails, adults and eggs in plants from infested areas.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dirty="0"/>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99970">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Fire ants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dirty="0"/>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7" name="Picture 6"/>
          <p:cNvPicPr>
            <a:picLocks noChangeAspect="1"/>
          </p:cNvPicPr>
          <p:nvPr/>
        </p:nvPicPr>
        <p:blipFill>
          <a:blip r:embed="rId3">
            <a:clrChange>
              <a:clrFrom>
                <a:srgbClr val="000000"/>
              </a:clrFrom>
              <a:clrTo>
                <a:srgbClr val="000000">
                  <a:alpha val="0"/>
                </a:srgbClr>
              </a:clrTo>
            </a:clrChange>
          </a:blip>
          <a:stretch>
            <a:fillRect/>
          </a:stretch>
        </p:blipFill>
        <p:spPr>
          <a:xfrm>
            <a:off x="4839691" y="73780"/>
            <a:ext cx="650875" cy="1038301"/>
          </a:xfrm>
          <a:prstGeom prst="rect">
            <a:avLst/>
          </a:prstGeom>
        </p:spPr>
      </p:pic>
    </p:spTree>
    <p:extLst>
      <p:ext uri="{BB962C8B-B14F-4D97-AF65-F5344CB8AC3E}">
        <p14:creationId xmlns:p14="http://schemas.microsoft.com/office/powerpoint/2010/main" val="651721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200" y="658813"/>
            <a:ext cx="5116908" cy="400050"/>
          </a:xfrm>
        </p:spPr>
        <p:txBody>
          <a:bodyPr/>
          <a:lstStyle/>
          <a:p>
            <a:r>
              <a:rPr lang="en-GB" dirty="0" smtClean="0"/>
              <a:t>Shipping containers - stowaways</a:t>
            </a:r>
            <a:endParaRPr lang="en-GB" dirty="0"/>
          </a:p>
        </p:txBody>
      </p:sp>
      <p:sp>
        <p:nvSpPr>
          <p:cNvPr id="6" name="Picture Placeholder 5"/>
          <p:cNvSpPr>
            <a:spLocks noGrp="1"/>
          </p:cNvSpPr>
          <p:nvPr>
            <p:ph type="pic" sz="quarter" idx="12"/>
          </p:nvPr>
        </p:nvSpPr>
        <p:spPr/>
      </p:sp>
      <p:sp>
        <p:nvSpPr>
          <p:cNvPr id="8" name="Text Placeholder 7"/>
          <p:cNvSpPr>
            <a:spLocks noGrp="1"/>
          </p:cNvSpPr>
          <p:nvPr>
            <p:ph type="body" sz="quarter" idx="13"/>
          </p:nvPr>
        </p:nvSpPr>
        <p:spPr/>
        <p:txBody>
          <a:bodyPr>
            <a:normAutofit/>
          </a:bodyPr>
          <a:lstStyle/>
          <a:p>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311564074"/>
              </p:ext>
            </p:extLst>
          </p:nvPr>
        </p:nvGraphicFramePr>
        <p:xfrm>
          <a:off x="342898" y="1366016"/>
          <a:ext cx="6273801" cy="7282205"/>
        </p:xfrm>
        <a:graphic>
          <a:graphicData uri="http://schemas.openxmlformats.org/drawingml/2006/table">
            <a:tbl>
              <a:tblPr/>
              <a:tblGrid>
                <a:gridCol w="1879602"/>
                <a:gridCol w="1892300"/>
                <a:gridCol w="2501899"/>
              </a:tblGrid>
              <a:tr h="323084">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Where</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a:ln>
                            <a:noFill/>
                          </a:ln>
                          <a:solidFill>
                            <a:srgbClr val="FFFFFF"/>
                          </a:solidFill>
                          <a:effectLst/>
                          <a:latin typeface="Arial" panose="020B0604020202020204" pitchFamily="34" charset="0"/>
                        </a:rPr>
                        <a:t>What to look for</a:t>
                      </a:r>
                      <a:endParaRPr lang="en-GB" sz="900" kern="140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Action</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1690351">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Generally throughout the container: floor level:</a:t>
                      </a:r>
                    </a:p>
                    <a:p>
                      <a:pPr marL="342900" lvl="0" indent="-342900">
                        <a:lnSpc>
                          <a:spcPct val="115000"/>
                        </a:lnSpc>
                        <a:spcBef>
                          <a:spcPts val="1200"/>
                        </a:spcBef>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Floor of the container</a:t>
                      </a:r>
                    </a:p>
                    <a:p>
                      <a:pPr marL="342900" lvl="0" indent="-342900">
                        <a:lnSpc>
                          <a:spcPct val="115000"/>
                        </a:lnSpc>
                        <a:spcAft>
                          <a:spcPts val="60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Under cartons, boxes, bags, and goods, </a:t>
                      </a: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etc.</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Live invertebrates of any sort: snails (young and adults) and spiders. </a:t>
                      </a:r>
                    </a:p>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Rats</a:t>
                      </a:r>
                    </a:p>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Any sightings or suspected sightings of live rats or birds: </a:t>
                      </a:r>
                    </a:p>
                    <a:p>
                      <a:pPr marL="342900" lvl="0" indent="-342900">
                        <a:lnSpc>
                          <a:spcPct val="115000"/>
                        </a:lnSpc>
                        <a:spcBef>
                          <a:spcPts val="1200"/>
                        </a:spcBef>
                        <a:spcAft>
                          <a:spcPts val="0"/>
                        </a:spcAft>
                        <a:buFont typeface="Symbol" panose="05050102010706020507" pitchFamily="18" charset="2"/>
                        <a:buChar char=""/>
                      </a:pPr>
                      <a:r>
                        <a:rPr lang="en-GB" sz="1200">
                          <a:effectLst/>
                          <a:latin typeface="Arial" panose="020B0604020202020204" pitchFamily="34" charset="0"/>
                          <a:ea typeface="Calibri" panose="020F0502020204030204" pitchFamily="34" charset="0"/>
                          <a:cs typeface="Times New Roman" panose="02020603050405020304" pitchFamily="18" charset="0"/>
                        </a:rPr>
                        <a:t>Close the container door immediately to stop them escaping.  </a:t>
                      </a:r>
                    </a:p>
                    <a:p>
                      <a:pPr marL="342900" lvl="0" indent="-342900">
                        <a:lnSpc>
                          <a:spcPct val="115000"/>
                        </a:lnSpc>
                        <a:spcAft>
                          <a:spcPts val="0"/>
                        </a:spcAft>
                        <a:buFont typeface="Symbol" panose="05050102010706020507" pitchFamily="18" charset="2"/>
                        <a:buChar char=""/>
                      </a:pPr>
                      <a:r>
                        <a:rPr lang="en-GB" sz="1200">
                          <a:effectLst/>
                          <a:latin typeface="Arial" panose="020B0604020202020204" pitchFamily="34" charset="0"/>
                          <a:ea typeface="Calibri" panose="020F0502020204030204" pitchFamily="34" charset="0"/>
                          <a:cs typeface="Times New Roman" panose="02020603050405020304" pitchFamily="18" charset="0"/>
                        </a:rPr>
                        <a:t>Place poison bait to kill rats.</a:t>
                      </a:r>
                    </a:p>
                    <a:p>
                      <a:pPr marL="342900" lvl="0" indent="-342900">
                        <a:lnSpc>
                          <a:spcPct val="115000"/>
                        </a:lnSpc>
                        <a:spcAft>
                          <a:spcPts val="600"/>
                        </a:spcAft>
                        <a:buFont typeface="Symbol" panose="05050102010706020507" pitchFamily="18" charset="2"/>
                        <a:buChar char=""/>
                      </a:pPr>
                      <a:r>
                        <a:rPr lang="en-GB" sz="1200">
                          <a:effectLst/>
                          <a:latin typeface="Arial" panose="020B0604020202020204" pitchFamily="34" charset="0"/>
                          <a:ea typeface="Calibri" panose="020F0502020204030204" pitchFamily="34" charset="0"/>
                          <a:cs typeface="Times New Roman" panose="02020603050405020304" pitchFamily="18" charset="0"/>
                        </a:rPr>
                        <a:t>Catch birds with nets and euthanase.</a:t>
                      </a:r>
                    </a:p>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Any sightings or suspected sightings of invertebrates: </a:t>
                      </a:r>
                    </a:p>
                    <a:p>
                      <a:pPr marL="342900" lvl="0" indent="-342900">
                        <a:lnSpc>
                          <a:spcPct val="115000"/>
                        </a:lnSpc>
                        <a:spcBef>
                          <a:spcPts val="1200"/>
                        </a:spcBef>
                        <a:spcAft>
                          <a:spcPts val="0"/>
                        </a:spcAft>
                        <a:buFont typeface="Symbol" panose="05050102010706020507" pitchFamily="18" charset="2"/>
                        <a:buChar char=""/>
                      </a:pPr>
                      <a:r>
                        <a:rPr lang="en-GB" sz="1200">
                          <a:effectLst/>
                          <a:latin typeface="Arial" panose="020B0604020202020204" pitchFamily="34" charset="0"/>
                          <a:ea typeface="Calibri" panose="020F0502020204030204" pitchFamily="34" charset="0"/>
                          <a:cs typeface="Times New Roman" panose="02020603050405020304" pitchFamily="18" charset="0"/>
                        </a:rPr>
                        <a:t>Try and contain the specimen and catch it. Live spiders, mosquitoes or moths can be immobilised by spraying with insecticide. </a:t>
                      </a:r>
                    </a:p>
                    <a:p>
                      <a:pPr marL="342900" lvl="0" indent="-342900">
                        <a:lnSpc>
                          <a:spcPct val="115000"/>
                        </a:lnSpc>
                        <a:spcAft>
                          <a:spcPts val="600"/>
                        </a:spcAft>
                        <a:buFont typeface="Symbol" panose="05050102010706020507" pitchFamily="18" charset="2"/>
                        <a:buChar char=""/>
                      </a:pPr>
                      <a:r>
                        <a:rPr lang="en-GB" sz="1200">
                          <a:effectLst/>
                          <a:latin typeface="Arial" panose="020B0604020202020204" pitchFamily="34" charset="0"/>
                          <a:ea typeface="Calibri" panose="020F0502020204030204" pitchFamily="34" charset="0"/>
                          <a:cs typeface="Times New Roman" panose="02020603050405020304" pitchFamily="18" charset="0"/>
                        </a:rPr>
                        <a:t>Carry out a thorough inspection to locate all specimens.</a:t>
                      </a:r>
                    </a:p>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Collect all specimens for identification.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85838">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Generally throughout the container: above floor level:</a:t>
                      </a:r>
                    </a:p>
                    <a:p>
                      <a:pPr marL="342900" lvl="0" indent="-342900">
                        <a:lnSpc>
                          <a:spcPct val="115000"/>
                        </a:lnSpc>
                        <a:spcBef>
                          <a:spcPts val="1200"/>
                        </a:spcBef>
                        <a:spcAft>
                          <a:spcPts val="0"/>
                        </a:spcAft>
                        <a:buFont typeface="Symbol" panose="05050102010706020507" pitchFamily="18" charset="2"/>
                        <a:buChar char=""/>
                      </a:pPr>
                      <a:r>
                        <a:rPr lang="en-GB" sz="1200">
                          <a:effectLst/>
                          <a:latin typeface="Tahoma" panose="020B0604030504040204" pitchFamily="34" charset="0"/>
                          <a:ea typeface="Calibri" panose="020F0502020204030204" pitchFamily="34" charset="0"/>
                          <a:cs typeface="Times New Roman" panose="02020603050405020304" pitchFamily="18" charset="0"/>
                        </a:rPr>
                        <a:t>Walls of the container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a:effectLst/>
                          <a:latin typeface="Tahoma" panose="020B0604030504040204" pitchFamily="34" charset="0"/>
                          <a:ea typeface="Calibri" panose="020F0502020204030204" pitchFamily="34" charset="0"/>
                          <a:cs typeface="Times New Roman" panose="02020603050405020304" pitchFamily="18" charset="0"/>
                        </a:rPr>
                        <a:t>Sides and surfaces of cartons, boxes, bags and goods, etc.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1200">
                          <a:effectLst/>
                          <a:latin typeface="Tahoma" panose="020B0604030504040204" pitchFamily="34" charset="0"/>
                          <a:ea typeface="Calibri" panose="020F0502020204030204" pitchFamily="34" charset="0"/>
                          <a:cs typeface="Times New Roman" panose="02020603050405020304" pitchFamily="18" charset="0"/>
                        </a:rPr>
                        <a:t>Sides of dunnage (wooden or cardboard packaging material)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invertebrates of any sort, including mosquitoes, wasps, moths and spiders.</a:t>
                      </a: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Birds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95748">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Floor level: mud, dirt or plant debris.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Seeds, plant parts capable of growth.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Sweep up all dirt and collect securely in a bag for disposal.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14698">
                <a:tc>
                  <a:txBody>
                    <a:bodyPr/>
                    <a:lstStyle/>
                    <a:p>
                      <a:pPr>
                        <a:lnSpc>
                          <a:spcPct val="115000"/>
                        </a:lnSpc>
                        <a:spcBef>
                          <a:spcPts val="1200"/>
                        </a:spcBef>
                        <a:spcAft>
                          <a:spcPts val="600"/>
                        </a:spcAft>
                      </a:pPr>
                      <a:r>
                        <a:rPr lang="en-GB" sz="1200">
                          <a:effectLst/>
                          <a:latin typeface="Tahoma" panose="020B0604030504040204" pitchFamily="34" charset="0"/>
                          <a:ea typeface="Calibri" panose="020F0502020204030204" pitchFamily="34" charset="0"/>
                          <a:cs typeface="Times New Roman" panose="02020603050405020304" pitchFamily="18" charset="0"/>
                        </a:rPr>
                        <a:t>Dunnage (wooden packaging material) and any other wooden fittings or material.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Signs of termites such as shot-holes in holes in wooden fittings, or accumulation of frass below holes or on surfaces.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Isolate the affected material, if possible secure it in a container or bag for disposal.</a:t>
                      </a:r>
                    </a:p>
                    <a:p>
                      <a:pPr>
                        <a:lnSpc>
                          <a:spcPct val="115000"/>
                        </a:lnSpc>
                        <a:spcBef>
                          <a:spcPts val="12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Collect specimen for identification.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4" name="Picture 3"/>
          <p:cNvPicPr>
            <a:picLocks noChangeAspect="1"/>
          </p:cNvPicPr>
          <p:nvPr/>
        </p:nvPicPr>
        <p:blipFill>
          <a:blip r:embed="rId3">
            <a:clrChange>
              <a:clrFrom>
                <a:srgbClr val="000000"/>
              </a:clrFrom>
              <a:clrTo>
                <a:srgbClr val="000000">
                  <a:alpha val="0"/>
                </a:srgbClr>
              </a:clrTo>
            </a:clrChange>
          </a:blip>
          <a:stretch>
            <a:fillRect/>
          </a:stretch>
        </p:blipFill>
        <p:spPr>
          <a:xfrm>
            <a:off x="4137527" y="22144"/>
            <a:ext cx="1426157" cy="1039973"/>
          </a:xfrm>
          <a:prstGeom prst="rect">
            <a:avLst/>
          </a:prstGeom>
        </p:spPr>
      </p:pic>
    </p:spTree>
    <p:extLst>
      <p:ext uri="{BB962C8B-B14F-4D97-AF65-F5344CB8AC3E}">
        <p14:creationId xmlns:p14="http://schemas.microsoft.com/office/powerpoint/2010/main" val="1078409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p:sp>
      <p:sp>
        <p:nvSpPr>
          <p:cNvPr id="8" name="Text Placeholder 7"/>
          <p:cNvSpPr>
            <a:spLocks noGrp="1"/>
          </p:cNvSpPr>
          <p:nvPr>
            <p:ph type="body" sz="quarter" idx="13"/>
          </p:nvPr>
        </p:nvSpPr>
        <p:spPr/>
        <p:txBody>
          <a:bodyPr>
            <a:normAutofit/>
          </a:bodyPr>
          <a:lstStyle/>
          <a:p>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208819865"/>
              </p:ext>
            </p:extLst>
          </p:nvPr>
        </p:nvGraphicFramePr>
        <p:xfrm>
          <a:off x="253999" y="1340616"/>
          <a:ext cx="6350002" cy="7447784"/>
        </p:xfrm>
        <a:graphic>
          <a:graphicData uri="http://schemas.openxmlformats.org/drawingml/2006/table">
            <a:tbl>
              <a:tblPr/>
              <a:tblGrid>
                <a:gridCol w="2476502"/>
                <a:gridCol w="1917700"/>
                <a:gridCol w="1955800"/>
              </a:tblGrid>
              <a:tr h="359018">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Where</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What to look for</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Action</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808360">
                <a:tc>
                  <a:txBody>
                    <a:bodyPr/>
                    <a:lstStyle/>
                    <a:p>
                      <a:pPr>
                        <a:lnSpc>
                          <a:spcPct val="115000"/>
                        </a:lnSpc>
                        <a:spcBef>
                          <a:spcPts val="1200"/>
                        </a:spcBef>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Machinery and equipment: external checks:</a:t>
                      </a:r>
                    </a:p>
                    <a:p>
                      <a:pPr marL="342900" lvl="0" indent="-342900">
                        <a:lnSpc>
                          <a:spcPct val="115000"/>
                        </a:lnSpc>
                        <a:spcBef>
                          <a:spcPts val="1200"/>
                        </a:spcBef>
                        <a:spcAft>
                          <a:spcPts val="600"/>
                        </a:spcAft>
                        <a:buFont typeface="Symbol" panose="05050102010706020507" pitchFamily="18" charset="2"/>
                        <a:buChar char=""/>
                      </a:pPr>
                      <a:r>
                        <a:rPr lang="en-GB" sz="1100" dirty="0">
                          <a:effectLst/>
                          <a:latin typeface="Tahoma" panose="020B0604030504040204" pitchFamily="34" charset="0"/>
                          <a:ea typeface="Calibri" panose="020F0502020204030204" pitchFamily="34" charset="0"/>
                          <a:cs typeface="Times New Roman" panose="02020603050405020304" pitchFamily="18" charset="0"/>
                        </a:rPr>
                        <a:t>Any nooks and crannies</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Dirt and debris, may contain plant seeds</a:t>
                      </a:r>
                    </a:p>
                    <a:p>
                      <a:pPr>
                        <a:lnSpc>
                          <a:spcPct val="115000"/>
                        </a:lnSpc>
                        <a:spcBef>
                          <a:spcPts val="12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Webbing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Clean and collect all dirt for disposal.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96852">
                <a:tc>
                  <a:txBody>
                    <a:bodyPr/>
                    <a:lstStyle/>
                    <a:p>
                      <a:pPr>
                        <a:lnSpc>
                          <a:spcPct val="115000"/>
                        </a:lnSpc>
                        <a:spcBef>
                          <a:spcPts val="1200"/>
                        </a:spcBef>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Machinery and equipment: internal checks:</a:t>
                      </a:r>
                    </a:p>
                    <a:p>
                      <a:pPr marL="342900" lvl="0" indent="-342900">
                        <a:lnSpc>
                          <a:spcPct val="115000"/>
                        </a:lnSpc>
                        <a:spcBef>
                          <a:spcPts val="1200"/>
                        </a:spcBef>
                        <a:spcAft>
                          <a:spcPts val="600"/>
                        </a:spcAft>
                        <a:buFont typeface="Symbol" panose="05050102010706020507" pitchFamily="18" charset="2"/>
                        <a:buChar char=""/>
                      </a:pPr>
                      <a:r>
                        <a:rPr lang="en-GB" sz="1100" dirty="0">
                          <a:effectLst/>
                          <a:latin typeface="Tahoma" panose="020B0604030504040204" pitchFamily="34" charset="0"/>
                          <a:ea typeface="Calibri" panose="020F0502020204030204" pitchFamily="34" charset="0"/>
                          <a:cs typeface="Times New Roman" panose="02020603050405020304" pitchFamily="18" charset="0"/>
                        </a:rPr>
                        <a:t>Any nooks and crannies</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Dirt and debris, may contain plant seeds</a:t>
                      </a:r>
                    </a:p>
                    <a:p>
                      <a:pPr>
                        <a:lnSpc>
                          <a:spcPct val="115000"/>
                        </a:lnSpc>
                        <a:spcBef>
                          <a:spcPts val="1200"/>
                        </a:spcBef>
                        <a:spcAft>
                          <a:spcPts val="6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Webbing</a:t>
                      </a:r>
                    </a:p>
                    <a:p>
                      <a:pPr>
                        <a:lnSpc>
                          <a:spcPct val="115000"/>
                        </a:lnSpc>
                        <a:spcBef>
                          <a:spcPts val="1200"/>
                        </a:spcBef>
                        <a:spcAft>
                          <a:spcPts val="6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Live or dead invertebrates, especially ants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Any sightings or suspected sightings of live invertebrates: isolate the machinery or equipment and spray with an insecticide. </a:t>
                      </a:r>
                    </a:p>
                    <a:p>
                      <a:pPr>
                        <a:lnSpc>
                          <a:spcPct val="115000"/>
                        </a:lnSpc>
                        <a:spcBef>
                          <a:spcPts val="12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Clean and collect all dirt for disposal.</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98574">
                <a:tc gridSpan="3">
                  <a:txBody>
                    <a:bodyPr/>
                    <a:lstStyle/>
                    <a:p>
                      <a:pPr>
                        <a:lnSpc>
                          <a:spcPct val="115000"/>
                        </a:lnSpc>
                        <a:spcBef>
                          <a:spcPts val="1200"/>
                        </a:spcBef>
                        <a:spcAft>
                          <a:spcPts val="6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Vehicles: external checks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r>
              <a:tr h="1502186">
                <a:tc>
                  <a:txBody>
                    <a:bodyPr/>
                    <a:lstStyle/>
                    <a:p>
                      <a:pPr marL="342900" lvl="0" indent="-342900">
                        <a:lnSpc>
                          <a:spcPct val="107000"/>
                        </a:lnSpc>
                        <a:spcBef>
                          <a:spcPts val="1200"/>
                        </a:spcBef>
                        <a:spcAft>
                          <a:spcPts val="800"/>
                        </a:spcAft>
                        <a:buFont typeface="Symbol" panose="05050102010706020507" pitchFamily="18" charset="2"/>
                        <a:buChar char=""/>
                      </a:pPr>
                      <a:r>
                        <a:rPr lang="en-GB" sz="1100" dirty="0">
                          <a:effectLst/>
                          <a:latin typeface="Tahoma" panose="020B0604030504040204" pitchFamily="34" charset="0"/>
                          <a:ea typeface="Calibri" panose="020F0502020204030204" pitchFamily="34" charset="0"/>
                          <a:cs typeface="Times New Roman" panose="02020603050405020304" pitchFamily="18" charset="0"/>
                        </a:rPr>
                        <a:t>Wing mirrors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dirty="0">
                          <a:effectLst/>
                          <a:latin typeface="Tahoma" panose="020B0604030504040204" pitchFamily="34" charset="0"/>
                          <a:ea typeface="Calibri" panose="020F0502020204030204" pitchFamily="34" charset="0"/>
                          <a:cs typeface="Times New Roman" panose="02020603050405020304" pitchFamily="18" charset="0"/>
                        </a:rPr>
                        <a:t>Around the edges of tyres on the back of the vehicle</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dirty="0">
                          <a:effectLst/>
                          <a:latin typeface="Tahoma" panose="020B0604030504040204" pitchFamily="34" charset="0"/>
                          <a:ea typeface="Calibri" panose="020F0502020204030204" pitchFamily="34" charset="0"/>
                          <a:cs typeface="Times New Roman" panose="02020603050405020304" pitchFamily="18" charset="0"/>
                        </a:rPr>
                        <a:t>Around number plates</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dirty="0">
                          <a:effectLst/>
                          <a:latin typeface="Tahoma" panose="020B0604030504040204" pitchFamily="34" charset="0"/>
                          <a:ea typeface="Calibri" panose="020F0502020204030204" pitchFamily="34" charset="0"/>
                          <a:cs typeface="Times New Roman" panose="02020603050405020304" pitchFamily="18" charset="0"/>
                        </a:rPr>
                        <a:t>Under wheel arches</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dirty="0">
                          <a:effectLst/>
                          <a:latin typeface="Tahoma" panose="020B0604030504040204" pitchFamily="34" charset="0"/>
                          <a:ea typeface="Calibri" panose="020F0502020204030204" pitchFamily="34" charset="0"/>
                          <a:cs typeface="Times New Roman" panose="02020603050405020304" pitchFamily="18" charset="0"/>
                        </a:rPr>
                        <a:t>Any other nooks and crannies</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1000"/>
                        </a:spcAft>
                      </a:pPr>
                      <a:r>
                        <a:rPr lang="en-GB" sz="1100" dirty="0">
                          <a:effectLst/>
                          <a:latin typeface="Tahoma" panose="020B0604030504040204" pitchFamily="34" charset="0"/>
                          <a:ea typeface="Calibri" panose="020F0502020204030204" pitchFamily="34" charset="0"/>
                          <a:cs typeface="Times New Roman" panose="02020603050405020304" pitchFamily="18" charset="0"/>
                        </a:rPr>
                        <a:t>Webbing and live spiders</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Any sightings or suspected sightings of live invertebrates: isolate the machinery or equipment and spray with an insecticide. </a:t>
                      </a:r>
                    </a:p>
                    <a:p>
                      <a:pPr>
                        <a:lnSpc>
                          <a:spcPct val="115000"/>
                        </a:lnSpc>
                        <a:spcBef>
                          <a:spcPts val="1200"/>
                        </a:spcBef>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444760">
                <a:tc>
                  <a:txBody>
                    <a:bodyPr/>
                    <a:lstStyle/>
                    <a:p>
                      <a:pPr>
                        <a:lnSpc>
                          <a:spcPct val="107000"/>
                        </a:lnSpc>
                        <a:spcBef>
                          <a:spcPts val="1200"/>
                        </a:spcBef>
                        <a:spcAft>
                          <a:spcPts val="800"/>
                        </a:spcAft>
                      </a:pPr>
                      <a:r>
                        <a:rPr lang="en-GB" sz="1100">
                          <a:effectLst/>
                          <a:latin typeface="Tahoma" panose="020B0604030504040204" pitchFamily="34" charset="0"/>
                          <a:ea typeface="Calibri" panose="020F0502020204030204" pitchFamily="34" charset="0"/>
                          <a:cs typeface="Times New Roman" panose="02020603050405020304" pitchFamily="18" charset="0"/>
                        </a:rPr>
                        <a:t>Under wheel arches &amp; chassis</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1000"/>
                        </a:spcAft>
                      </a:pPr>
                      <a:r>
                        <a:rPr lang="en-GB" sz="1100" dirty="0">
                          <a:effectLst/>
                          <a:latin typeface="Tahoma" panose="020B0604030504040204" pitchFamily="34" charset="0"/>
                          <a:ea typeface="Calibri" panose="020F0502020204030204" pitchFamily="34" charset="0"/>
                          <a:cs typeface="Times New Roman" panose="02020603050405020304" pitchFamily="18" charset="0"/>
                        </a:rPr>
                        <a:t>Compacted mud and debris</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Clean and collect all dirt for disposal.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7485">
                <a:tc>
                  <a:txBody>
                    <a:bodyPr/>
                    <a:lstStyle/>
                    <a:p>
                      <a:pPr>
                        <a:lnSpc>
                          <a:spcPct val="107000"/>
                        </a:lnSpc>
                        <a:spcBef>
                          <a:spcPts val="1200"/>
                        </a:spcBef>
                        <a:spcAft>
                          <a:spcPts val="800"/>
                        </a:spcAft>
                      </a:pPr>
                      <a:r>
                        <a:rPr lang="en-GB" sz="1100">
                          <a:effectLst/>
                          <a:latin typeface="Tahoma" panose="020B0604030504040204" pitchFamily="34" charset="0"/>
                          <a:ea typeface="Calibri" panose="020F0502020204030204" pitchFamily="34" charset="0"/>
                          <a:cs typeface="Times New Roman" panose="02020603050405020304" pitchFamily="18" charset="0"/>
                        </a:rPr>
                        <a:t>Around the hood and windscreen area</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1000"/>
                        </a:spcAft>
                      </a:pPr>
                      <a:r>
                        <a:rPr lang="en-GB" sz="1100">
                          <a:effectLst/>
                          <a:latin typeface="Tahoma" panose="020B0604030504040204" pitchFamily="34" charset="0"/>
                          <a:ea typeface="Calibri" panose="020F0502020204030204" pitchFamily="34" charset="0"/>
                          <a:cs typeface="Times New Roman" panose="02020603050405020304" pitchFamily="18" charset="0"/>
                        </a:rPr>
                        <a:t>Debris such as dried leaves</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10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Clean and collect all dirt for disposal.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4940">
                <a:tc gridSpan="3">
                  <a:txBody>
                    <a:bodyPr/>
                    <a:lstStyle/>
                    <a:p>
                      <a:pPr>
                        <a:lnSpc>
                          <a:spcPct val="115000"/>
                        </a:lnSpc>
                        <a:spcBef>
                          <a:spcPts val="1200"/>
                        </a:spcBef>
                        <a:spcAft>
                          <a:spcPts val="10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Vehicles: internal checks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r>
              <a:tr h="1685609">
                <a:tc>
                  <a:txBody>
                    <a:bodyPr/>
                    <a:lstStyle/>
                    <a:p>
                      <a:pPr marL="342900" lvl="0" indent="-342900">
                        <a:lnSpc>
                          <a:spcPct val="107000"/>
                        </a:lnSpc>
                        <a:spcBef>
                          <a:spcPts val="1200"/>
                        </a:spcBef>
                        <a:spcAft>
                          <a:spcPts val="800"/>
                        </a:spcAft>
                        <a:buFont typeface="Symbol" panose="05050102010706020507" pitchFamily="18" charset="2"/>
                        <a:buChar char=""/>
                      </a:pPr>
                      <a:r>
                        <a:rPr lang="en-GB" sz="1100">
                          <a:effectLst/>
                          <a:latin typeface="Tahoma" panose="020B0604030504040204" pitchFamily="34" charset="0"/>
                          <a:ea typeface="Calibri" panose="020F0502020204030204" pitchFamily="34" charset="0"/>
                          <a:cs typeface="Times New Roman" panose="02020603050405020304" pitchFamily="18" charset="0"/>
                        </a:rPr>
                        <a:t>Under floor mats</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a:effectLst/>
                          <a:latin typeface="Tahoma" panose="020B0604030504040204" pitchFamily="34" charset="0"/>
                          <a:ea typeface="Calibri" panose="020F0502020204030204" pitchFamily="34" charset="0"/>
                          <a:cs typeface="Times New Roman" panose="02020603050405020304" pitchFamily="18" charset="0"/>
                        </a:rPr>
                        <a:t>Door pockets</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a:effectLst/>
                          <a:latin typeface="Tahoma" panose="020B0604030504040204" pitchFamily="34" charset="0"/>
                          <a:ea typeface="Calibri" panose="020F0502020204030204" pitchFamily="34" charset="0"/>
                          <a:cs typeface="Times New Roman" panose="02020603050405020304" pitchFamily="18" charset="0"/>
                        </a:rPr>
                        <a:t>Down the sides and below the front seats</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a:effectLst/>
                          <a:latin typeface="Tahoma" panose="020B0604030504040204" pitchFamily="34" charset="0"/>
                          <a:ea typeface="Calibri" panose="020F0502020204030204" pitchFamily="34" charset="0"/>
                          <a:cs typeface="Times New Roman" panose="02020603050405020304" pitchFamily="18" charset="0"/>
                        </a:rPr>
                        <a:t>The trunk</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100">
                          <a:effectLst/>
                          <a:latin typeface="Tahoma" panose="020B0604030504040204" pitchFamily="34" charset="0"/>
                          <a:ea typeface="Calibri" panose="020F0502020204030204" pitchFamily="34" charset="0"/>
                          <a:cs typeface="Times New Roman" panose="02020603050405020304" pitchFamily="18" charset="0"/>
                        </a:rPr>
                        <a:t>Under the spare tyre where this is stored inside the vehicle.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1000"/>
                        </a:spcAft>
                      </a:pPr>
                      <a:r>
                        <a:rPr lang="en-GB" sz="1100">
                          <a:effectLst/>
                          <a:latin typeface="Tahoma" panose="020B0604030504040204" pitchFamily="34" charset="0"/>
                          <a:ea typeface="Calibri" panose="020F0502020204030204" pitchFamily="34" charset="0"/>
                          <a:cs typeface="Times New Roman" panose="02020603050405020304" pitchFamily="18" charset="0"/>
                        </a:rPr>
                        <a:t>Webbing</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1000"/>
                        </a:spcAft>
                      </a:pPr>
                      <a:r>
                        <a:rPr lang="en-GB" sz="1100">
                          <a:effectLst/>
                          <a:latin typeface="Tahoma" panose="020B0604030504040204" pitchFamily="34" charset="0"/>
                          <a:ea typeface="Calibri" panose="020F0502020204030204" pitchFamily="34" charset="0"/>
                          <a:cs typeface="Times New Roman" panose="02020603050405020304" pitchFamily="18" charset="0"/>
                        </a:rPr>
                        <a:t>Live or dead invertebrates, especially ants</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1000"/>
                        </a:spcAft>
                      </a:pPr>
                      <a:r>
                        <a:rPr lang="en-GB" sz="1100">
                          <a:effectLst/>
                          <a:latin typeface="Tahoma" panose="020B0604030504040204" pitchFamily="34" charset="0"/>
                          <a:ea typeface="Calibri" panose="020F0502020204030204" pitchFamily="34" charset="0"/>
                          <a:cs typeface="Times New Roman" panose="02020603050405020304" pitchFamily="18" charset="0"/>
                        </a:rPr>
                        <a:t>Debris such as dried leaves</a:t>
                      </a:r>
                      <a:r>
                        <a:rPr lang="en-GB" sz="1100">
                          <a:effectLst/>
                          <a:latin typeface="Arial" panose="020B0604020202020204" pitchFamily="34" charset="0"/>
                          <a:ea typeface="Calibri" panose="020F0502020204030204" pitchFamily="34" charset="0"/>
                          <a:cs typeface="Times New Roman" panose="02020603050405020304" pitchFamily="18" charset="0"/>
                        </a:rPr>
                        <a:t>, may contain plant seeds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Bef>
                          <a:spcPts val="1200"/>
                        </a:spcBef>
                        <a:spcAft>
                          <a:spcPts val="10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Any sightings or suspected sightings: close the vehicle doors and spray inside with an insecticide. Keep the doors closed for at least 1 hour after spraying and check for live invertebrates.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Content Placeholder 2"/>
          <p:cNvSpPr>
            <a:spLocks noGrp="1"/>
          </p:cNvSpPr>
          <p:nvPr>
            <p:ph sz="quarter" idx="10"/>
          </p:nvPr>
        </p:nvSpPr>
        <p:spPr>
          <a:xfrm>
            <a:off x="107383" y="583080"/>
            <a:ext cx="4513263" cy="400050"/>
          </a:xfrm>
        </p:spPr>
        <p:txBody>
          <a:bodyPr/>
          <a:lstStyle/>
          <a:p>
            <a:r>
              <a:rPr lang="en-GB" dirty="0"/>
              <a:t>Machinery, equipment and vehicles - stowaways</a:t>
            </a:r>
          </a:p>
        </p:txBody>
      </p:sp>
      <p:pic>
        <p:nvPicPr>
          <p:cNvPr id="4" name="Picture 3"/>
          <p:cNvPicPr>
            <a:picLocks noChangeAspect="1"/>
          </p:cNvPicPr>
          <p:nvPr/>
        </p:nvPicPr>
        <p:blipFill>
          <a:blip r:embed="rId3">
            <a:clrChange>
              <a:clrFrom>
                <a:srgbClr val="000000"/>
              </a:clrFrom>
              <a:clrTo>
                <a:srgbClr val="000000">
                  <a:alpha val="0"/>
                </a:srgbClr>
              </a:clrTo>
            </a:clrChange>
          </a:blip>
          <a:stretch>
            <a:fillRect/>
          </a:stretch>
        </p:blipFill>
        <p:spPr>
          <a:xfrm>
            <a:off x="4527151" y="254000"/>
            <a:ext cx="1108474" cy="757263"/>
          </a:xfrm>
          <a:prstGeom prst="rect">
            <a:avLst/>
          </a:prstGeom>
        </p:spPr>
      </p:pic>
    </p:spTree>
    <p:extLst>
      <p:ext uri="{BB962C8B-B14F-4D97-AF65-F5344CB8AC3E}">
        <p14:creationId xmlns:p14="http://schemas.microsoft.com/office/powerpoint/2010/main" val="3830753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200" y="582613"/>
            <a:ext cx="3657600" cy="400050"/>
          </a:xfrm>
        </p:spPr>
        <p:txBody>
          <a:bodyPr/>
          <a:lstStyle/>
          <a:p>
            <a:r>
              <a:rPr lang="en-GB" dirty="0"/>
              <a:t>Sand, gravel, aggregate etc. - stowaways</a:t>
            </a:r>
          </a:p>
        </p:txBody>
      </p:sp>
      <p:sp>
        <p:nvSpPr>
          <p:cNvPr id="6" name="Picture Placeholder 5"/>
          <p:cNvSpPr>
            <a:spLocks noGrp="1"/>
          </p:cNvSpPr>
          <p:nvPr>
            <p:ph type="pic" sz="quarter" idx="12"/>
          </p:nvPr>
        </p:nvSpPr>
        <p:spPr/>
      </p:sp>
      <p:sp>
        <p:nvSpPr>
          <p:cNvPr id="8" name="Text Placeholder 7"/>
          <p:cNvSpPr>
            <a:spLocks noGrp="1"/>
          </p:cNvSpPr>
          <p:nvPr>
            <p:ph type="body" sz="quarter" idx="13"/>
          </p:nvPr>
        </p:nvSpPr>
        <p:spPr/>
        <p:txBody>
          <a:bodyPr>
            <a:normAutofit/>
          </a:bodyPr>
          <a:lstStyle/>
          <a:p>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2550085035"/>
              </p:ext>
            </p:extLst>
          </p:nvPr>
        </p:nvGraphicFramePr>
        <p:xfrm>
          <a:off x="342896" y="1397000"/>
          <a:ext cx="6273802" cy="7277100"/>
        </p:xfrm>
        <a:graphic>
          <a:graphicData uri="http://schemas.openxmlformats.org/drawingml/2006/table">
            <a:tbl>
              <a:tblPr/>
              <a:tblGrid>
                <a:gridCol w="1434758"/>
                <a:gridCol w="2791254"/>
                <a:gridCol w="2047790"/>
              </a:tblGrid>
              <a:tr h="367713">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Where</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a:ln>
                            <a:noFill/>
                          </a:ln>
                          <a:solidFill>
                            <a:srgbClr val="FFFFFF"/>
                          </a:solidFill>
                          <a:effectLst/>
                          <a:latin typeface="Arial" panose="020B0604020202020204" pitchFamily="34" charset="0"/>
                        </a:rPr>
                        <a:t>What to look for</a:t>
                      </a:r>
                      <a:endParaRPr lang="en-GB" sz="900" kern="140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R="0" indent="0" algn="ctr" rtl="0">
                        <a:lnSpc>
                          <a:spcPct val="119000"/>
                        </a:lnSpc>
                        <a:spcBef>
                          <a:spcPts val="0"/>
                        </a:spcBef>
                        <a:spcAft>
                          <a:spcPts val="600"/>
                        </a:spcAft>
                      </a:pPr>
                      <a:r>
                        <a:rPr lang="en-GB" sz="1600" b="1" kern="1400" dirty="0">
                          <a:ln>
                            <a:noFill/>
                          </a:ln>
                          <a:solidFill>
                            <a:srgbClr val="FFFFFF"/>
                          </a:solidFill>
                          <a:effectLst/>
                          <a:latin typeface="Arial" panose="020B0604020202020204" pitchFamily="34" charset="0"/>
                        </a:rPr>
                        <a:t>Action</a:t>
                      </a:r>
                      <a:endParaRPr lang="en-GB" sz="900" kern="1400" dirty="0">
                        <a:ln>
                          <a:noFill/>
                        </a:ln>
                        <a:solidFill>
                          <a:srgbClr val="000000"/>
                        </a:solidFill>
                        <a:effectLst/>
                        <a:latin typeface="Calibri" panose="020F0502020204030204" pitchFamily="34" charset="0"/>
                      </a:endParaRPr>
                    </a:p>
                  </a:txBody>
                  <a:tcPr marL="30462" marR="30462" marT="30462" marB="3046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2716511">
                <a:tc>
                  <a:txBody>
                    <a:bodyPr/>
                    <a:lstStyle/>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Generally, in and around the cargo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Juvenile or adult geckos or lizards moving around.</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ants moving around, accumulated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frasse</a:t>
                      </a:r>
                      <a:r>
                        <a:rPr lang="en-GB" sz="1200" dirty="0">
                          <a:effectLst/>
                          <a:latin typeface="Arial" panose="020B0604020202020204" pitchFamily="34" charset="0"/>
                          <a:ea typeface="Calibri" panose="020F0502020204030204" pitchFamily="34" charset="0"/>
                          <a:cs typeface="Times New Roman" panose="02020603050405020304" pitchFamily="18" charset="0"/>
                        </a:rPr>
                        <a:t>.</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Any other live invertebrate.</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Snail shells in cargo from infested areas.</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Webbing. </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plants or plant debris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Any sightings or suspected sightings: isolate the consignment, if in a shipping container close the container doors. </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Call the Biosecurity Officer for treatment.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03129">
                <a:tc>
                  <a:txBody>
                    <a:bodyPr/>
                    <a:lstStyle/>
                    <a:p>
                      <a:pPr>
                        <a:lnSpc>
                          <a:spcPct val="100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Around the outside and edges of bags, sacks, etc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Gecko eggs, juvenile or adult geckos or lizards moving around.</a:t>
                      </a:r>
                    </a:p>
                    <a:p>
                      <a:pPr>
                        <a:lnSpc>
                          <a:spcPct val="100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Snail shells in cargo from infested areas.</a:t>
                      </a:r>
                    </a:p>
                    <a:p>
                      <a:pPr>
                        <a:lnSpc>
                          <a:spcPct val="100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Live ants moving around, accumulated frasse.</a:t>
                      </a:r>
                    </a:p>
                    <a:p>
                      <a:pPr>
                        <a:lnSpc>
                          <a:spcPct val="100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Any other live invertebrate.</a:t>
                      </a:r>
                    </a:p>
                    <a:p>
                      <a:pPr>
                        <a:lnSpc>
                          <a:spcPct val="100000"/>
                        </a:lnSpc>
                        <a:spcBef>
                          <a:spcPts val="600"/>
                        </a:spcBef>
                        <a:spcAft>
                          <a:spcPts val="600"/>
                        </a:spcAft>
                      </a:pPr>
                      <a:r>
                        <a:rPr lang="en-GB" sz="1200">
                          <a:effectLst/>
                          <a:latin typeface="Arial" panose="020B0604020202020204" pitchFamily="34" charset="0"/>
                          <a:ea typeface="Calibri" panose="020F0502020204030204" pitchFamily="34" charset="0"/>
                          <a:cs typeface="Times New Roman" panose="02020603050405020304" pitchFamily="18" charset="0"/>
                        </a:rPr>
                        <a:t>Webbing.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89747">
                <a:tc>
                  <a:txBody>
                    <a:bodyPr/>
                    <a:lstStyle/>
                    <a:p>
                      <a:pPr>
                        <a:lnSpc>
                          <a:spcPct val="100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On or near the surface of sand or soil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Gecko eggs, juvenile or adult geckos or lizards moving around.</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Snail shells in cargo from infested areas.</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Live ants moving around, accumulated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frasse</a:t>
                      </a:r>
                      <a:r>
                        <a:rPr lang="en-GB" sz="1200" dirty="0">
                          <a:effectLst/>
                          <a:latin typeface="Arial" panose="020B0604020202020204" pitchFamily="34" charset="0"/>
                          <a:ea typeface="Calibri" panose="020F0502020204030204" pitchFamily="34" charset="0"/>
                          <a:cs typeface="Times New Roman" panose="02020603050405020304" pitchFamily="18" charset="0"/>
                        </a:rPr>
                        <a:t>.</a:t>
                      </a:r>
                    </a:p>
                    <a:p>
                      <a:pPr>
                        <a:lnSpc>
                          <a:spcPct val="100000"/>
                        </a:lnSpc>
                        <a:spcBef>
                          <a:spcPts val="600"/>
                        </a:spcBef>
                        <a:spcAft>
                          <a:spcPts val="6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Any other live invertebrate.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2" name="Picture 11"/>
          <p:cNvPicPr>
            <a:picLocks noChangeAspect="1"/>
          </p:cNvPicPr>
          <p:nvPr/>
        </p:nvPicPr>
        <p:blipFill>
          <a:blip r:embed="rId3">
            <a:clrChange>
              <a:clrFrom>
                <a:srgbClr val="000000"/>
              </a:clrFrom>
              <a:clrTo>
                <a:srgbClr val="000000">
                  <a:alpha val="0"/>
                </a:srgbClr>
              </a:clrTo>
            </a:clrChange>
          </a:blip>
          <a:stretch>
            <a:fillRect/>
          </a:stretch>
        </p:blipFill>
        <p:spPr>
          <a:xfrm>
            <a:off x="4274442" y="154782"/>
            <a:ext cx="1259583" cy="942181"/>
          </a:xfrm>
          <a:prstGeom prst="rect">
            <a:avLst/>
          </a:prstGeom>
        </p:spPr>
      </p:pic>
    </p:spTree>
    <p:extLst>
      <p:ext uri="{BB962C8B-B14F-4D97-AF65-F5344CB8AC3E}">
        <p14:creationId xmlns:p14="http://schemas.microsoft.com/office/powerpoint/2010/main" val="4167191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07383" y="573024"/>
            <a:ext cx="5220521" cy="523390"/>
          </a:xfrm>
        </p:spPr>
        <p:txBody>
          <a:bodyPr/>
          <a:lstStyle/>
          <a:p>
            <a:r>
              <a:rPr lang="en-GB" dirty="0" smtClean="0"/>
              <a:t>Layout example – specific species to look out for</a:t>
            </a:r>
            <a:endParaRPr lang="en-GB" dirty="0"/>
          </a:p>
        </p:txBody>
      </p:sp>
      <p:sp>
        <p:nvSpPr>
          <p:cNvPr id="3" name="Picture Placeholder 2"/>
          <p:cNvSpPr>
            <a:spLocks noGrp="1"/>
          </p:cNvSpPr>
          <p:nvPr>
            <p:ph type="pic" sz="quarter" idx="12"/>
          </p:nvPr>
        </p:nvSpPr>
        <p:spPr/>
      </p:sp>
      <p:sp>
        <p:nvSpPr>
          <p:cNvPr id="4" name="Text Placeholder 3"/>
          <p:cNvSpPr>
            <a:spLocks noGrp="1"/>
          </p:cNvSpPr>
          <p:nvPr>
            <p:ph type="body" sz="quarter" idx="13"/>
          </p:nvPr>
        </p:nvSpPr>
        <p:spPr/>
        <p:txBody>
          <a:bodyPr/>
          <a:lstStyle/>
          <a:p>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506608801"/>
              </p:ext>
            </p:extLst>
          </p:nvPr>
        </p:nvGraphicFramePr>
        <p:xfrm>
          <a:off x="446057" y="1487423"/>
          <a:ext cx="5965887" cy="7117710"/>
        </p:xfrm>
        <a:graphic>
          <a:graphicData uri="http://schemas.openxmlformats.org/drawingml/2006/table">
            <a:tbl>
              <a:tblPr firstRow="1" firstCol="1" bandRow="1"/>
              <a:tblGrid>
                <a:gridCol w="1776528"/>
                <a:gridCol w="1778753"/>
                <a:gridCol w="2410606"/>
              </a:tblGrid>
              <a:tr h="487681">
                <a:tc>
                  <a:txBody>
                    <a:bodyPr/>
                    <a:lstStyle/>
                    <a:p>
                      <a:pPr algn="ctr">
                        <a:lnSpc>
                          <a:spcPct val="100000"/>
                        </a:lnSpc>
                        <a:spcAft>
                          <a:spcPts val="0"/>
                        </a:spcAft>
                      </a:pPr>
                      <a:r>
                        <a:rPr lang="en-GB" sz="1700" b="1" kern="14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GB" sz="1700" b="1" kern="14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Scientific name</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700" b="1" kern="14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Common name</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700" b="1" kern="14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Example photograph</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56901">
                <a:tc>
                  <a:txBody>
                    <a:bodyPr/>
                    <a:lstStyle/>
                    <a:p>
                      <a:pPr algn="ctr">
                        <a:lnSpc>
                          <a:spcPct val="118000"/>
                        </a:lnSpc>
                        <a:spcAft>
                          <a:spcPts val="600"/>
                        </a:spcAft>
                      </a:pPr>
                      <a:r>
                        <a:rPr lang="en-GB" sz="1400"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en-GB" sz="14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en-GB" sz="1400"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1594">
                <a:tc>
                  <a:txBody>
                    <a:bodyPr/>
                    <a:lstStyle/>
                    <a:p>
                      <a:pPr algn="ctr">
                        <a:lnSpc>
                          <a:spcPct val="118000"/>
                        </a:lnSpc>
                        <a:spcAft>
                          <a:spcPts val="600"/>
                        </a:spcAft>
                      </a:pPr>
                      <a:r>
                        <a:rPr lang="en-GB" sz="1400" i="1"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en-GB" sz="14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en-GB" sz="14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5695">
                <a:tc>
                  <a:txBody>
                    <a:bodyPr/>
                    <a:lstStyle/>
                    <a:p>
                      <a:pPr algn="ctr">
                        <a:lnSpc>
                          <a:spcPct val="118000"/>
                        </a:lnSpc>
                        <a:spcAft>
                          <a:spcPts val="600"/>
                        </a:spcAft>
                      </a:pPr>
                      <a:r>
                        <a:rPr lang="en-GB" sz="1400" i="1"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en-GB" sz="1400"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en-GB" sz="14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839">
                <a:tc>
                  <a:txBody>
                    <a:bodyPr/>
                    <a:lstStyle/>
                    <a:p>
                      <a:pPr algn="ctr">
                        <a:lnSpc>
                          <a:spcPct val="118000"/>
                        </a:lnSpc>
                        <a:spcAft>
                          <a:spcPts val="600"/>
                        </a:spcAft>
                      </a:pPr>
                      <a:r>
                        <a:rPr lang="en-GB" sz="1400" i="1"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en-GB" sz="1400" kern="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985" marR="31985" marT="31985" marB="319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8000"/>
                        </a:lnSpc>
                        <a:spcAft>
                          <a:spcPts val="600"/>
                        </a:spcAft>
                      </a:pPr>
                      <a:r>
                        <a:rPr lang="en-GB" sz="14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9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48568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513</TotalTime>
  <Words>1544</Words>
  <Application>Microsoft Office PowerPoint</Application>
  <PresentationFormat>A4 Paper (210x297 mm)</PresentationFormat>
  <Paragraphs>234</Paragraphs>
  <Slides>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Symbol</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Defra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Pinkham, Rebecca (APHA)</dc:creator>
  <cp:lastModifiedBy>Key, Gillian (APHA)</cp:lastModifiedBy>
  <cp:revision>34</cp:revision>
  <cp:lastPrinted>2020-02-20T15:54:17Z</cp:lastPrinted>
  <dcterms:created xsi:type="dcterms:W3CDTF">2020-02-13T10:06:09Z</dcterms:created>
  <dcterms:modified xsi:type="dcterms:W3CDTF">2020-02-21T09:54:33Z</dcterms:modified>
</cp:coreProperties>
</file>