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304" r:id="rId2"/>
    <p:sldId id="256" r:id="rId3"/>
    <p:sldId id="305" r:id="rId4"/>
    <p:sldId id="257" r:id="rId5"/>
    <p:sldId id="313" r:id="rId6"/>
    <p:sldId id="314" r:id="rId7"/>
    <p:sldId id="315" r:id="rId8"/>
    <p:sldId id="307" r:id="rId9"/>
    <p:sldId id="260" r:id="rId10"/>
    <p:sldId id="263" r:id="rId11"/>
    <p:sldId id="308" r:id="rId12"/>
    <p:sldId id="264" r:id="rId13"/>
    <p:sldId id="291" r:id="rId14"/>
    <p:sldId id="292" r:id="rId15"/>
    <p:sldId id="267" r:id="rId16"/>
    <p:sldId id="268" r:id="rId17"/>
    <p:sldId id="270" r:id="rId18"/>
    <p:sldId id="309" r:id="rId19"/>
    <p:sldId id="293" r:id="rId20"/>
    <p:sldId id="310" r:id="rId21"/>
    <p:sldId id="311" r:id="rId22"/>
    <p:sldId id="296" r:id="rId23"/>
    <p:sldId id="301" r:id="rId24"/>
    <p:sldId id="297" r:id="rId25"/>
    <p:sldId id="298" r:id="rId26"/>
    <p:sldId id="279" r:id="rId27"/>
    <p:sldId id="281" r:id="rId28"/>
    <p:sldId id="283" r:id="rId29"/>
    <p:sldId id="302" r:id="rId30"/>
    <p:sldId id="303" r:id="rId31"/>
    <p:sldId id="289" r:id="rId32"/>
    <p:sldId id="316"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51" autoAdjust="0"/>
    <p:restoredTop sz="74107" autoAdjust="0"/>
  </p:normalViewPr>
  <p:slideViewPr>
    <p:cSldViewPr snapToGrid="0">
      <p:cViewPr varScale="1">
        <p:scale>
          <a:sx n="78" d="100"/>
          <a:sy n="78" d="100"/>
        </p:scale>
        <p:origin x="60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rah\Documents\C2W\APHA\Toolkit%20Presentations\Cos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GB"/>
              <a:t>Estimated Cost of Marine Invasive Species in GB</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Sheet1!$E$2</c:f>
              <c:strCache>
                <c:ptCount val="1"/>
                <c:pt idx="0">
                  <c:v>England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Sheet1!$D$3:$D$11</c:f>
              <c:strCache>
                <c:ptCount val="9"/>
                <c:pt idx="0">
                  <c:v>Hull fouling (Aquaculture)</c:v>
                </c:pt>
                <c:pt idx="1">
                  <c:v>Fouling (shellfish)</c:v>
                </c:pt>
                <c:pt idx="2">
                  <c:v>Slipper limpet (oysters)</c:v>
                </c:pt>
                <c:pt idx="3">
                  <c:v>Slipper limpet (scallops)</c:v>
                </c:pt>
                <c:pt idx="4">
                  <c:v>Recreational Boating</c:v>
                </c:pt>
                <c:pt idx="5">
                  <c:v>Hull Fouling (vessels)</c:v>
                </c:pt>
                <c:pt idx="6">
                  <c:v>Shipping</c:v>
                </c:pt>
                <c:pt idx="7">
                  <c:v>Biodiversity</c:v>
                </c:pt>
                <c:pt idx="8">
                  <c:v>Total</c:v>
                </c:pt>
              </c:strCache>
            </c:strRef>
          </c:cat>
          <c:val>
            <c:numRef>
              <c:f>Sheet1!$E$3:$E$11</c:f>
              <c:numCache>
                <c:formatCode>"£"#,##0_);[Red]\("£"#,##0\)</c:formatCode>
                <c:ptCount val="9"/>
                <c:pt idx="0">
                  <c:v>361000</c:v>
                </c:pt>
                <c:pt idx="1">
                  <c:v>448000</c:v>
                </c:pt>
                <c:pt idx="2">
                  <c:v>1040000</c:v>
                </c:pt>
                <c:pt idx="3">
                  <c:v>2471000</c:v>
                </c:pt>
                <c:pt idx="4">
                  <c:v>28101000</c:v>
                </c:pt>
                <c:pt idx="5">
                  <c:v>18441000</c:v>
                </c:pt>
                <c:pt idx="6">
                  <c:v>27000000</c:v>
                </c:pt>
                <c:pt idx="7">
                  <c:v>11176000</c:v>
                </c:pt>
                <c:pt idx="8">
                  <c:v>89038000</c:v>
                </c:pt>
              </c:numCache>
            </c:numRef>
          </c:val>
          <c:extLst xmlns:c16r2="http://schemas.microsoft.com/office/drawing/2015/06/chart">
            <c:ext xmlns:c16="http://schemas.microsoft.com/office/drawing/2014/chart" uri="{C3380CC4-5D6E-409C-BE32-E72D297353CC}">
              <c16:uniqueId val="{00000000-E96A-40F9-B783-DC4395565AEF}"/>
            </c:ext>
          </c:extLst>
        </c:ser>
        <c:ser>
          <c:idx val="1"/>
          <c:order val="1"/>
          <c:tx>
            <c:strRef>
              <c:f>Sheet1!$F$2</c:f>
              <c:strCache>
                <c:ptCount val="1"/>
                <c:pt idx="0">
                  <c:v>GB</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Sheet1!$D$3:$D$11</c:f>
              <c:strCache>
                <c:ptCount val="9"/>
                <c:pt idx="0">
                  <c:v>Hull fouling (Aquaculture)</c:v>
                </c:pt>
                <c:pt idx="1">
                  <c:v>Fouling (shellfish)</c:v>
                </c:pt>
                <c:pt idx="2">
                  <c:v>Slipper limpet (oysters)</c:v>
                </c:pt>
                <c:pt idx="3">
                  <c:v>Slipper limpet (scallops)</c:v>
                </c:pt>
                <c:pt idx="4">
                  <c:v>Recreational Boating</c:v>
                </c:pt>
                <c:pt idx="5">
                  <c:v>Hull Fouling (vessels)</c:v>
                </c:pt>
                <c:pt idx="6">
                  <c:v>Shipping</c:v>
                </c:pt>
                <c:pt idx="7">
                  <c:v>Biodiversity</c:v>
                </c:pt>
                <c:pt idx="8">
                  <c:v>Total</c:v>
                </c:pt>
              </c:strCache>
            </c:strRef>
          </c:cat>
          <c:val>
            <c:numRef>
              <c:f>Sheet1!$F$3:$F$11</c:f>
              <c:numCache>
                <c:formatCode>"£"#,##0_);[Red]\("£"#,##0\)</c:formatCode>
                <c:ptCount val="9"/>
                <c:pt idx="0">
                  <c:v>721000</c:v>
                </c:pt>
                <c:pt idx="1">
                  <c:v>864000</c:v>
                </c:pt>
                <c:pt idx="2">
                  <c:v>1430000</c:v>
                </c:pt>
                <c:pt idx="3">
                  <c:v>3530000</c:v>
                </c:pt>
                <c:pt idx="4">
                  <c:v>30451000</c:v>
                </c:pt>
                <c:pt idx="5">
                  <c:v>21368000</c:v>
                </c:pt>
                <c:pt idx="6">
                  <c:v>32750000</c:v>
                </c:pt>
                <c:pt idx="7">
                  <c:v>40583000</c:v>
                </c:pt>
                <c:pt idx="8">
                  <c:v>131697000</c:v>
                </c:pt>
              </c:numCache>
            </c:numRef>
          </c:val>
          <c:extLst xmlns:c16r2="http://schemas.microsoft.com/office/drawing/2015/06/chart">
            <c:ext xmlns:c16="http://schemas.microsoft.com/office/drawing/2014/chart" uri="{C3380CC4-5D6E-409C-BE32-E72D297353CC}">
              <c16:uniqueId val="{00000001-E96A-40F9-B783-DC4395565AEF}"/>
            </c:ext>
          </c:extLst>
        </c:ser>
        <c:dLbls>
          <c:showLegendKey val="0"/>
          <c:showVal val="0"/>
          <c:showCatName val="0"/>
          <c:showSerName val="0"/>
          <c:showPercent val="0"/>
          <c:showBubbleSize val="0"/>
        </c:dLbls>
        <c:gapWidth val="115"/>
        <c:overlap val="-20"/>
        <c:axId val="128392744"/>
        <c:axId val="126546304"/>
      </c:barChart>
      <c:catAx>
        <c:axId val="128392744"/>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6546304"/>
        <c:crosses val="autoZero"/>
        <c:auto val="1"/>
        <c:lblAlgn val="ctr"/>
        <c:lblOffset val="100"/>
        <c:noMultiLvlLbl val="0"/>
      </c:catAx>
      <c:valAx>
        <c:axId val="126546304"/>
        <c:scaling>
          <c:orientation val="minMax"/>
        </c:scaling>
        <c:delete val="0"/>
        <c:axPos val="b"/>
        <c:majorGridlines>
          <c:spPr>
            <a:ln w="9525" cap="flat" cmpd="sng" algn="ctr">
              <a:solidFill>
                <a:schemeClr val="lt1">
                  <a:lumMod val="95000"/>
                  <a:alpha val="10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8392744"/>
        <c:crosses val="autoZero"/>
        <c:crossBetween val="between"/>
        <c:dispUnits>
          <c:builtInUnit val="millions"/>
          <c:dispUnitsLbl>
            <c:layout/>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image" Target="../media/image54.jpeg"/><Relationship Id="rId5" Type="http://schemas.openxmlformats.org/officeDocument/2006/relationships/image" Target="../media/image58.jpeg"/><Relationship Id="rId4" Type="http://schemas.openxmlformats.org/officeDocument/2006/relationships/image" Target="../media/image5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image" Target="../media/image54.jpeg"/><Relationship Id="rId5" Type="http://schemas.openxmlformats.org/officeDocument/2006/relationships/image" Target="../media/image58.jpeg"/><Relationship Id="rId4" Type="http://schemas.openxmlformats.org/officeDocument/2006/relationships/image" Target="../media/image5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79C7CA-42F2-407E-B89D-B3E59AC8E3B7}"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79019484-0B5C-4E81-90E0-A96E98DC16BE}">
      <dgm:prSet phldrT="[Text]"/>
      <dgm:spPr/>
      <dgm:t>
        <a:bodyPr/>
        <a:lstStyle/>
        <a:p>
          <a:r>
            <a:rPr lang="en-GB" dirty="0"/>
            <a:t>Understand your site</a:t>
          </a:r>
        </a:p>
      </dgm:t>
    </dgm:pt>
    <dgm:pt modelId="{14B092EC-134D-46A8-A111-7EB35BCEB290}" type="parTrans" cxnId="{28CDCBCF-D784-4CC1-A4FE-F3F729ECBC30}">
      <dgm:prSet/>
      <dgm:spPr/>
      <dgm:t>
        <a:bodyPr/>
        <a:lstStyle/>
        <a:p>
          <a:endParaRPr lang="en-GB"/>
        </a:p>
      </dgm:t>
    </dgm:pt>
    <dgm:pt modelId="{3C0B7E44-467F-4663-8CBE-A0959FB8AC08}" type="sibTrans" cxnId="{28CDCBCF-D784-4CC1-A4FE-F3F729ECBC30}">
      <dgm:prSet/>
      <dgm:spPr/>
      <dgm:t>
        <a:bodyPr/>
        <a:lstStyle/>
        <a:p>
          <a:endParaRPr lang="en-GB"/>
        </a:p>
      </dgm:t>
    </dgm:pt>
    <dgm:pt modelId="{26C4A826-0791-4F3E-A579-38014D4E7F9E}">
      <dgm:prSet phldrT="[Text]"/>
      <dgm:spPr/>
      <dgm:t>
        <a:bodyPr/>
        <a:lstStyle/>
        <a:p>
          <a:r>
            <a:rPr lang="en-GB" dirty="0"/>
            <a:t>Understand how INNS are introduced to your site</a:t>
          </a:r>
        </a:p>
      </dgm:t>
    </dgm:pt>
    <dgm:pt modelId="{49D895DB-E53B-460C-8F65-D117A37BA928}" type="parTrans" cxnId="{CD9C17EE-D980-430D-BDAF-F3C4518B8B9A}">
      <dgm:prSet/>
      <dgm:spPr/>
      <dgm:t>
        <a:bodyPr/>
        <a:lstStyle/>
        <a:p>
          <a:endParaRPr lang="en-GB"/>
        </a:p>
      </dgm:t>
    </dgm:pt>
    <dgm:pt modelId="{F2FCC90A-C557-42CB-ACC7-F447338F8FF8}" type="sibTrans" cxnId="{CD9C17EE-D980-430D-BDAF-F3C4518B8B9A}">
      <dgm:prSet/>
      <dgm:spPr/>
      <dgm:t>
        <a:bodyPr/>
        <a:lstStyle/>
        <a:p>
          <a:endParaRPr lang="en-GB"/>
        </a:p>
      </dgm:t>
    </dgm:pt>
    <dgm:pt modelId="{E44EBFF2-580D-4CFB-AA8C-68C8CFCA5A8E}">
      <dgm:prSet phldrT="[Text]"/>
      <dgm:spPr/>
      <dgm:t>
        <a:bodyPr/>
        <a:lstStyle/>
        <a:p>
          <a:r>
            <a:rPr lang="en-GB" dirty="0"/>
            <a:t>List site activities</a:t>
          </a:r>
        </a:p>
      </dgm:t>
    </dgm:pt>
    <dgm:pt modelId="{547A6DFE-1CD2-4AF8-867D-92B08D27F5F0}" type="parTrans" cxnId="{533162C5-C1DE-4C30-BBDB-056E50B1CC25}">
      <dgm:prSet/>
      <dgm:spPr/>
      <dgm:t>
        <a:bodyPr/>
        <a:lstStyle/>
        <a:p>
          <a:endParaRPr lang="en-GB"/>
        </a:p>
      </dgm:t>
    </dgm:pt>
    <dgm:pt modelId="{230ACC9C-74BE-4EBB-B26D-31AA8A4E5385}" type="sibTrans" cxnId="{533162C5-C1DE-4C30-BBDB-056E50B1CC25}">
      <dgm:prSet/>
      <dgm:spPr/>
      <dgm:t>
        <a:bodyPr/>
        <a:lstStyle/>
        <a:p>
          <a:endParaRPr lang="en-GB"/>
        </a:p>
      </dgm:t>
    </dgm:pt>
    <dgm:pt modelId="{3CC4A1E3-4E0E-4104-A64C-783107B86356}">
      <dgm:prSet phldrT="[Text]"/>
      <dgm:spPr/>
      <dgm:t>
        <a:bodyPr/>
        <a:lstStyle/>
        <a:p>
          <a:r>
            <a:rPr lang="en-GB" dirty="0"/>
            <a:t>List </a:t>
          </a:r>
          <a:r>
            <a:rPr lang="en-GB"/>
            <a:t>biosecurity measure</a:t>
          </a:r>
          <a:endParaRPr lang="en-GB" dirty="0"/>
        </a:p>
      </dgm:t>
    </dgm:pt>
    <dgm:pt modelId="{AC891333-50C5-4206-9BA9-5700D2272958}" type="parTrans" cxnId="{502D2ECE-E8C6-40F3-AB77-12FE1BB389F1}">
      <dgm:prSet/>
      <dgm:spPr/>
      <dgm:t>
        <a:bodyPr/>
        <a:lstStyle/>
        <a:p>
          <a:endParaRPr lang="en-GB"/>
        </a:p>
      </dgm:t>
    </dgm:pt>
    <dgm:pt modelId="{60521175-2A61-494E-B723-1EC325B19FFB}" type="sibTrans" cxnId="{502D2ECE-E8C6-40F3-AB77-12FE1BB389F1}">
      <dgm:prSet/>
      <dgm:spPr/>
      <dgm:t>
        <a:bodyPr/>
        <a:lstStyle/>
        <a:p>
          <a:endParaRPr lang="en-GB"/>
        </a:p>
      </dgm:t>
    </dgm:pt>
    <dgm:pt modelId="{F73F7CB2-03CF-42BE-A643-C05C7F18F70A}">
      <dgm:prSet phldrT="[Text]"/>
      <dgm:spPr/>
      <dgm:t>
        <a:bodyPr/>
        <a:lstStyle/>
        <a:p>
          <a:r>
            <a:rPr lang="en-GB" dirty="0"/>
            <a:t>Contingency, monitoring and surveillance</a:t>
          </a:r>
        </a:p>
      </dgm:t>
    </dgm:pt>
    <dgm:pt modelId="{0F193E64-FB3B-41A6-B447-F7B445771713}" type="parTrans" cxnId="{ED77527E-1215-42A6-B63C-046F8ADD1C81}">
      <dgm:prSet/>
      <dgm:spPr/>
      <dgm:t>
        <a:bodyPr/>
        <a:lstStyle/>
        <a:p>
          <a:endParaRPr lang="en-GB"/>
        </a:p>
      </dgm:t>
    </dgm:pt>
    <dgm:pt modelId="{E9A2F4CF-9651-476A-9F4F-61C1D2145FBB}" type="sibTrans" cxnId="{ED77527E-1215-42A6-B63C-046F8ADD1C81}">
      <dgm:prSet/>
      <dgm:spPr/>
      <dgm:t>
        <a:bodyPr/>
        <a:lstStyle/>
        <a:p>
          <a:endParaRPr lang="en-GB"/>
        </a:p>
      </dgm:t>
    </dgm:pt>
    <dgm:pt modelId="{26846EED-D786-4ED6-98D4-42C5ABD507C2}" type="pres">
      <dgm:prSet presAssocID="{8679C7CA-42F2-407E-B89D-B3E59AC8E3B7}" presName="linearFlow" presStyleCnt="0">
        <dgm:presLayoutVars>
          <dgm:dir/>
          <dgm:resizeHandles val="exact"/>
        </dgm:presLayoutVars>
      </dgm:prSet>
      <dgm:spPr/>
    </dgm:pt>
    <dgm:pt modelId="{FEB3EEC1-E7CB-4FB9-8909-8E0BE8B1A198}" type="pres">
      <dgm:prSet presAssocID="{79019484-0B5C-4E81-90E0-A96E98DC16BE}" presName="comp" presStyleCnt="0"/>
      <dgm:spPr/>
    </dgm:pt>
    <dgm:pt modelId="{96A41093-18E0-4E7D-BA1A-D0E1A62D581D}" type="pres">
      <dgm:prSet presAssocID="{79019484-0B5C-4E81-90E0-A96E98DC16BE}" presName="rect2" presStyleLbl="node1" presStyleIdx="0" presStyleCnt="5">
        <dgm:presLayoutVars>
          <dgm:bulletEnabled val="1"/>
        </dgm:presLayoutVars>
      </dgm:prSet>
      <dgm:spPr/>
      <dgm:t>
        <a:bodyPr/>
        <a:lstStyle/>
        <a:p>
          <a:endParaRPr lang="en-GB"/>
        </a:p>
      </dgm:t>
    </dgm:pt>
    <dgm:pt modelId="{18854D8A-044B-489B-9F73-D74CE729D17F}" type="pres">
      <dgm:prSet presAssocID="{79019484-0B5C-4E81-90E0-A96E98DC16BE}" presName="rect1" presStyleLbl="lnNode1" presStyleIdx="0" presStyleCnt="5" custLinFactNeighborY="0"/>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5C7204D-4B05-4B88-BDE6-699CB8C7BCB5}" type="pres">
      <dgm:prSet presAssocID="{3C0B7E44-467F-4663-8CBE-A0959FB8AC08}" presName="sibTrans" presStyleCnt="0"/>
      <dgm:spPr/>
    </dgm:pt>
    <dgm:pt modelId="{2D908E47-F582-47C9-9A2D-C7D4C2AC6DAF}" type="pres">
      <dgm:prSet presAssocID="{26C4A826-0791-4F3E-A579-38014D4E7F9E}" presName="comp" presStyleCnt="0"/>
      <dgm:spPr/>
    </dgm:pt>
    <dgm:pt modelId="{1E206776-0993-42E6-A469-263061A02BD4}" type="pres">
      <dgm:prSet presAssocID="{26C4A826-0791-4F3E-A579-38014D4E7F9E}" presName="rect2" presStyleLbl="node1" presStyleIdx="1" presStyleCnt="5">
        <dgm:presLayoutVars>
          <dgm:bulletEnabled val="1"/>
        </dgm:presLayoutVars>
      </dgm:prSet>
      <dgm:spPr/>
      <dgm:t>
        <a:bodyPr/>
        <a:lstStyle/>
        <a:p>
          <a:endParaRPr lang="en-GB"/>
        </a:p>
      </dgm:t>
    </dgm:pt>
    <dgm:pt modelId="{43EDCF88-2829-4AA2-9699-E26A289CA4AE}" type="pres">
      <dgm:prSet presAssocID="{26C4A826-0791-4F3E-A579-38014D4E7F9E}" presName="rect1" presStyleLbl="lnNode1" presStyleIdx="1" presStyleCnt="5"/>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2EE9D675-646A-491C-8F1C-A565FD491479}" type="pres">
      <dgm:prSet presAssocID="{F2FCC90A-C557-42CB-ACC7-F447338F8FF8}" presName="sibTrans" presStyleCnt="0"/>
      <dgm:spPr/>
    </dgm:pt>
    <dgm:pt modelId="{B3C38464-F06B-4034-9C35-233465BC0729}" type="pres">
      <dgm:prSet presAssocID="{E44EBFF2-580D-4CFB-AA8C-68C8CFCA5A8E}" presName="comp" presStyleCnt="0"/>
      <dgm:spPr/>
    </dgm:pt>
    <dgm:pt modelId="{242E03D9-5503-412C-81C6-77EADF2BFCFC}" type="pres">
      <dgm:prSet presAssocID="{E44EBFF2-580D-4CFB-AA8C-68C8CFCA5A8E}" presName="rect2" presStyleLbl="node1" presStyleIdx="2" presStyleCnt="5">
        <dgm:presLayoutVars>
          <dgm:bulletEnabled val="1"/>
        </dgm:presLayoutVars>
      </dgm:prSet>
      <dgm:spPr/>
      <dgm:t>
        <a:bodyPr/>
        <a:lstStyle/>
        <a:p>
          <a:endParaRPr lang="en-GB"/>
        </a:p>
      </dgm:t>
    </dgm:pt>
    <dgm:pt modelId="{C4AE0D36-7644-47D3-892C-C9C9E5FD8522}" type="pres">
      <dgm:prSet presAssocID="{E44EBFF2-580D-4CFB-AA8C-68C8CFCA5A8E}" presName="rect1" presStyleLbl="lnNode1" presStyleIdx="2" presStyleCnt="5"/>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6279EDD1-AD6D-4C06-A8C3-FB31D53DD8AE}" type="pres">
      <dgm:prSet presAssocID="{230ACC9C-74BE-4EBB-B26D-31AA8A4E5385}" presName="sibTrans" presStyleCnt="0"/>
      <dgm:spPr/>
    </dgm:pt>
    <dgm:pt modelId="{B99201FB-8006-42EC-8DC5-D457D77C9675}" type="pres">
      <dgm:prSet presAssocID="{3CC4A1E3-4E0E-4104-A64C-783107B86356}" presName="comp" presStyleCnt="0"/>
      <dgm:spPr/>
    </dgm:pt>
    <dgm:pt modelId="{49AFE71B-7057-4DFF-90BB-C448AB9F245B}" type="pres">
      <dgm:prSet presAssocID="{3CC4A1E3-4E0E-4104-A64C-783107B86356}" presName="rect2" presStyleLbl="node1" presStyleIdx="3" presStyleCnt="5">
        <dgm:presLayoutVars>
          <dgm:bulletEnabled val="1"/>
        </dgm:presLayoutVars>
      </dgm:prSet>
      <dgm:spPr/>
      <dgm:t>
        <a:bodyPr/>
        <a:lstStyle/>
        <a:p>
          <a:endParaRPr lang="en-GB"/>
        </a:p>
      </dgm:t>
    </dgm:pt>
    <dgm:pt modelId="{DC7D5587-E921-443F-9F72-F0219C94C905}" type="pres">
      <dgm:prSet presAssocID="{3CC4A1E3-4E0E-4104-A64C-783107B86356}" presName="rect1" presStyleLbl="lnNode1" presStyleIdx="3" presStyleCnt="5"/>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D89A76E4-267F-4D08-9B2A-5E67952ED1A9}" type="pres">
      <dgm:prSet presAssocID="{60521175-2A61-494E-B723-1EC325B19FFB}" presName="sibTrans" presStyleCnt="0"/>
      <dgm:spPr/>
    </dgm:pt>
    <dgm:pt modelId="{5C566613-0D29-45BD-9189-95B3D2B11CF5}" type="pres">
      <dgm:prSet presAssocID="{F73F7CB2-03CF-42BE-A643-C05C7F18F70A}" presName="comp" presStyleCnt="0"/>
      <dgm:spPr/>
    </dgm:pt>
    <dgm:pt modelId="{E50D86CE-E08A-431F-BC84-0E93B7A393F0}" type="pres">
      <dgm:prSet presAssocID="{F73F7CB2-03CF-42BE-A643-C05C7F18F70A}" presName="rect2" presStyleLbl="node1" presStyleIdx="4" presStyleCnt="5">
        <dgm:presLayoutVars>
          <dgm:bulletEnabled val="1"/>
        </dgm:presLayoutVars>
      </dgm:prSet>
      <dgm:spPr/>
      <dgm:t>
        <a:bodyPr/>
        <a:lstStyle/>
        <a:p>
          <a:endParaRPr lang="en-GB"/>
        </a:p>
      </dgm:t>
    </dgm:pt>
    <dgm:pt modelId="{AB929EDB-C189-498C-B2C1-9A9A1765F26D}" type="pres">
      <dgm:prSet presAssocID="{F73F7CB2-03CF-42BE-A643-C05C7F18F70A}" presName="rect1" presStyleLbl="lnNode1" presStyleIdx="4" presStyleCnt="5"/>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Lst>
  <dgm:cxnLst>
    <dgm:cxn modelId="{28CDCBCF-D784-4CC1-A4FE-F3F729ECBC30}" srcId="{8679C7CA-42F2-407E-B89D-B3E59AC8E3B7}" destId="{79019484-0B5C-4E81-90E0-A96E98DC16BE}" srcOrd="0" destOrd="0" parTransId="{14B092EC-134D-46A8-A111-7EB35BCEB290}" sibTransId="{3C0B7E44-467F-4663-8CBE-A0959FB8AC08}"/>
    <dgm:cxn modelId="{ED77527E-1215-42A6-B63C-046F8ADD1C81}" srcId="{8679C7CA-42F2-407E-B89D-B3E59AC8E3B7}" destId="{F73F7CB2-03CF-42BE-A643-C05C7F18F70A}" srcOrd="4" destOrd="0" parTransId="{0F193E64-FB3B-41A6-B447-F7B445771713}" sibTransId="{E9A2F4CF-9651-476A-9F4F-61C1D2145FBB}"/>
    <dgm:cxn modelId="{533162C5-C1DE-4C30-BBDB-056E50B1CC25}" srcId="{8679C7CA-42F2-407E-B89D-B3E59AC8E3B7}" destId="{E44EBFF2-580D-4CFB-AA8C-68C8CFCA5A8E}" srcOrd="2" destOrd="0" parTransId="{547A6DFE-1CD2-4AF8-867D-92B08D27F5F0}" sibTransId="{230ACC9C-74BE-4EBB-B26D-31AA8A4E5385}"/>
    <dgm:cxn modelId="{3583007B-CA92-4B3F-A77C-870AD9459AF4}" type="presOf" srcId="{3CC4A1E3-4E0E-4104-A64C-783107B86356}" destId="{49AFE71B-7057-4DFF-90BB-C448AB9F245B}" srcOrd="0" destOrd="0" presId="urn:microsoft.com/office/officeart/2008/layout/AlternatingPictureBlocks"/>
    <dgm:cxn modelId="{F7E3336B-9048-4FA5-97AB-45CE10DF2E3C}" type="presOf" srcId="{E44EBFF2-580D-4CFB-AA8C-68C8CFCA5A8E}" destId="{242E03D9-5503-412C-81C6-77EADF2BFCFC}" srcOrd="0" destOrd="0" presId="urn:microsoft.com/office/officeart/2008/layout/AlternatingPictureBlocks"/>
    <dgm:cxn modelId="{8AB4C41A-C78E-4C98-BBD1-6C80D547B1C9}" type="presOf" srcId="{26C4A826-0791-4F3E-A579-38014D4E7F9E}" destId="{1E206776-0993-42E6-A469-263061A02BD4}" srcOrd="0" destOrd="0" presId="urn:microsoft.com/office/officeart/2008/layout/AlternatingPictureBlocks"/>
    <dgm:cxn modelId="{2DF91854-A6FB-4EAE-A39E-97B164A12B12}" type="presOf" srcId="{F73F7CB2-03CF-42BE-A643-C05C7F18F70A}" destId="{E50D86CE-E08A-431F-BC84-0E93B7A393F0}" srcOrd="0" destOrd="0" presId="urn:microsoft.com/office/officeart/2008/layout/AlternatingPictureBlocks"/>
    <dgm:cxn modelId="{114BEEAE-AD83-4EBB-8841-6B76C5C444DC}" type="presOf" srcId="{79019484-0B5C-4E81-90E0-A96E98DC16BE}" destId="{96A41093-18E0-4E7D-BA1A-D0E1A62D581D}" srcOrd="0" destOrd="0" presId="urn:microsoft.com/office/officeart/2008/layout/AlternatingPictureBlocks"/>
    <dgm:cxn modelId="{DCC06ED7-898F-47B9-8657-D9ADCD74161A}" type="presOf" srcId="{8679C7CA-42F2-407E-B89D-B3E59AC8E3B7}" destId="{26846EED-D786-4ED6-98D4-42C5ABD507C2}" srcOrd="0" destOrd="0" presId="urn:microsoft.com/office/officeart/2008/layout/AlternatingPictureBlocks"/>
    <dgm:cxn modelId="{CD9C17EE-D980-430D-BDAF-F3C4518B8B9A}" srcId="{8679C7CA-42F2-407E-B89D-B3E59AC8E3B7}" destId="{26C4A826-0791-4F3E-A579-38014D4E7F9E}" srcOrd="1" destOrd="0" parTransId="{49D895DB-E53B-460C-8F65-D117A37BA928}" sibTransId="{F2FCC90A-C557-42CB-ACC7-F447338F8FF8}"/>
    <dgm:cxn modelId="{502D2ECE-E8C6-40F3-AB77-12FE1BB389F1}" srcId="{8679C7CA-42F2-407E-B89D-B3E59AC8E3B7}" destId="{3CC4A1E3-4E0E-4104-A64C-783107B86356}" srcOrd="3" destOrd="0" parTransId="{AC891333-50C5-4206-9BA9-5700D2272958}" sibTransId="{60521175-2A61-494E-B723-1EC325B19FFB}"/>
    <dgm:cxn modelId="{DBFB7E2C-0ABB-4993-B770-5483823364FA}" type="presParOf" srcId="{26846EED-D786-4ED6-98D4-42C5ABD507C2}" destId="{FEB3EEC1-E7CB-4FB9-8909-8E0BE8B1A198}" srcOrd="0" destOrd="0" presId="urn:microsoft.com/office/officeart/2008/layout/AlternatingPictureBlocks"/>
    <dgm:cxn modelId="{3750451C-D3FD-479E-82D3-DFE15DE87213}" type="presParOf" srcId="{FEB3EEC1-E7CB-4FB9-8909-8E0BE8B1A198}" destId="{96A41093-18E0-4E7D-BA1A-D0E1A62D581D}" srcOrd="0" destOrd="0" presId="urn:microsoft.com/office/officeart/2008/layout/AlternatingPictureBlocks"/>
    <dgm:cxn modelId="{0207BFB3-13F5-458C-AB61-8E88060A198A}" type="presParOf" srcId="{FEB3EEC1-E7CB-4FB9-8909-8E0BE8B1A198}" destId="{18854D8A-044B-489B-9F73-D74CE729D17F}" srcOrd="1" destOrd="0" presId="urn:microsoft.com/office/officeart/2008/layout/AlternatingPictureBlocks"/>
    <dgm:cxn modelId="{FF1478EE-EDF4-4FEB-8607-5A8BF6D943C0}" type="presParOf" srcId="{26846EED-D786-4ED6-98D4-42C5ABD507C2}" destId="{55C7204D-4B05-4B88-BDE6-699CB8C7BCB5}" srcOrd="1" destOrd="0" presId="urn:microsoft.com/office/officeart/2008/layout/AlternatingPictureBlocks"/>
    <dgm:cxn modelId="{469F3B30-BFA1-468B-BB50-9E73A7F02439}" type="presParOf" srcId="{26846EED-D786-4ED6-98D4-42C5ABD507C2}" destId="{2D908E47-F582-47C9-9A2D-C7D4C2AC6DAF}" srcOrd="2" destOrd="0" presId="urn:microsoft.com/office/officeart/2008/layout/AlternatingPictureBlocks"/>
    <dgm:cxn modelId="{3E6B3FB1-85DC-4224-86E9-4211914C45E3}" type="presParOf" srcId="{2D908E47-F582-47C9-9A2D-C7D4C2AC6DAF}" destId="{1E206776-0993-42E6-A469-263061A02BD4}" srcOrd="0" destOrd="0" presId="urn:microsoft.com/office/officeart/2008/layout/AlternatingPictureBlocks"/>
    <dgm:cxn modelId="{B1818E7B-2BD9-4317-B5C7-A4B9E9746E52}" type="presParOf" srcId="{2D908E47-F582-47C9-9A2D-C7D4C2AC6DAF}" destId="{43EDCF88-2829-4AA2-9699-E26A289CA4AE}" srcOrd="1" destOrd="0" presId="urn:microsoft.com/office/officeart/2008/layout/AlternatingPictureBlocks"/>
    <dgm:cxn modelId="{0AA0E6A7-965A-4BE9-8757-919A6BA7E0E6}" type="presParOf" srcId="{26846EED-D786-4ED6-98D4-42C5ABD507C2}" destId="{2EE9D675-646A-491C-8F1C-A565FD491479}" srcOrd="3" destOrd="0" presId="urn:microsoft.com/office/officeart/2008/layout/AlternatingPictureBlocks"/>
    <dgm:cxn modelId="{7381EDC5-3BA3-40EA-B8B6-40364D08BC82}" type="presParOf" srcId="{26846EED-D786-4ED6-98D4-42C5ABD507C2}" destId="{B3C38464-F06B-4034-9C35-233465BC0729}" srcOrd="4" destOrd="0" presId="urn:microsoft.com/office/officeart/2008/layout/AlternatingPictureBlocks"/>
    <dgm:cxn modelId="{D13BE5FF-6335-459F-A709-53C438417799}" type="presParOf" srcId="{B3C38464-F06B-4034-9C35-233465BC0729}" destId="{242E03D9-5503-412C-81C6-77EADF2BFCFC}" srcOrd="0" destOrd="0" presId="urn:microsoft.com/office/officeart/2008/layout/AlternatingPictureBlocks"/>
    <dgm:cxn modelId="{59DE0EF5-5402-41FA-89D6-DE2944351CF9}" type="presParOf" srcId="{B3C38464-F06B-4034-9C35-233465BC0729}" destId="{C4AE0D36-7644-47D3-892C-C9C9E5FD8522}" srcOrd="1" destOrd="0" presId="urn:microsoft.com/office/officeart/2008/layout/AlternatingPictureBlocks"/>
    <dgm:cxn modelId="{B5EA7365-D93B-4CAB-98AC-D33665173AF7}" type="presParOf" srcId="{26846EED-D786-4ED6-98D4-42C5ABD507C2}" destId="{6279EDD1-AD6D-4C06-A8C3-FB31D53DD8AE}" srcOrd="5" destOrd="0" presId="urn:microsoft.com/office/officeart/2008/layout/AlternatingPictureBlocks"/>
    <dgm:cxn modelId="{B571D4C6-1A87-4BAA-BE71-ADF255B5BCB0}" type="presParOf" srcId="{26846EED-D786-4ED6-98D4-42C5ABD507C2}" destId="{B99201FB-8006-42EC-8DC5-D457D77C9675}" srcOrd="6" destOrd="0" presId="urn:microsoft.com/office/officeart/2008/layout/AlternatingPictureBlocks"/>
    <dgm:cxn modelId="{B9F04828-A445-418E-913A-E23B1BA83DEF}" type="presParOf" srcId="{B99201FB-8006-42EC-8DC5-D457D77C9675}" destId="{49AFE71B-7057-4DFF-90BB-C448AB9F245B}" srcOrd="0" destOrd="0" presId="urn:microsoft.com/office/officeart/2008/layout/AlternatingPictureBlocks"/>
    <dgm:cxn modelId="{653FEE17-CE16-4722-A293-D91A42A81F80}" type="presParOf" srcId="{B99201FB-8006-42EC-8DC5-D457D77C9675}" destId="{DC7D5587-E921-443F-9F72-F0219C94C905}" srcOrd="1" destOrd="0" presId="urn:microsoft.com/office/officeart/2008/layout/AlternatingPictureBlocks"/>
    <dgm:cxn modelId="{83AB83A4-CE86-4FE5-91DB-1DA4381E9705}" type="presParOf" srcId="{26846EED-D786-4ED6-98D4-42C5ABD507C2}" destId="{D89A76E4-267F-4D08-9B2A-5E67952ED1A9}" srcOrd="7" destOrd="0" presId="urn:microsoft.com/office/officeart/2008/layout/AlternatingPictureBlocks"/>
    <dgm:cxn modelId="{FFFB1D38-8A3D-47F0-A34A-F7DEF0CB8584}" type="presParOf" srcId="{26846EED-D786-4ED6-98D4-42C5ABD507C2}" destId="{5C566613-0D29-45BD-9189-95B3D2B11CF5}" srcOrd="8" destOrd="0" presId="urn:microsoft.com/office/officeart/2008/layout/AlternatingPictureBlocks"/>
    <dgm:cxn modelId="{71C55931-59D7-4C07-8830-0178481C29EB}" type="presParOf" srcId="{5C566613-0D29-45BD-9189-95B3D2B11CF5}" destId="{E50D86CE-E08A-431F-BC84-0E93B7A393F0}" srcOrd="0" destOrd="0" presId="urn:microsoft.com/office/officeart/2008/layout/AlternatingPictureBlocks"/>
    <dgm:cxn modelId="{95151FA3-8F61-4D94-A867-1F1F10F9D730}" type="presParOf" srcId="{5C566613-0D29-45BD-9189-95B3D2B11CF5}" destId="{AB929EDB-C189-498C-B2C1-9A9A1765F26D}"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024236-E0E3-4003-AFAD-C0B1777E7552}" type="doc">
      <dgm:prSet loTypeId="urn:microsoft.com/office/officeart/2005/8/layout/equation1" loCatId="process" qsTypeId="urn:microsoft.com/office/officeart/2005/8/quickstyle/simple5" qsCatId="simple" csTypeId="urn:microsoft.com/office/officeart/2005/8/colors/accent2_2" csCatId="accent2" phldr="1"/>
      <dgm:spPr/>
      <dgm:t>
        <a:bodyPr/>
        <a:lstStyle/>
        <a:p>
          <a:endParaRPr lang="en-GB"/>
        </a:p>
      </dgm:t>
    </dgm:pt>
    <dgm:pt modelId="{C3E817D9-5B11-4911-8AE3-332655F11969}">
      <dgm:prSet phldrT="[Text]" custT="1"/>
      <dgm:spPr>
        <a:xfrm>
          <a:off x="4567209" y="291531"/>
          <a:ext cx="1339023" cy="786264"/>
        </a:xfrm>
      </dgm:spPr>
      <dgm:t>
        <a:bodyPr/>
        <a:lstStyle/>
        <a:p>
          <a:pPr algn="ctr"/>
          <a:r>
            <a:rPr lang="en-GB" sz="1100" b="1">
              <a:latin typeface="Calibri"/>
              <a:ea typeface="+mn-ea"/>
              <a:cs typeface="+mn-cs"/>
            </a:rPr>
            <a:t>Likelihood of establishment and spread</a:t>
          </a:r>
        </a:p>
      </dgm:t>
    </dgm:pt>
    <dgm:pt modelId="{6D3A8646-3B71-4EE7-A123-65BFF4993A3D}" type="parTrans" cxnId="{389EC5AA-5725-41FE-B454-4C0C173A1D27}">
      <dgm:prSet/>
      <dgm:spPr/>
      <dgm:t>
        <a:bodyPr/>
        <a:lstStyle/>
        <a:p>
          <a:pPr algn="ctr"/>
          <a:endParaRPr lang="en-GB"/>
        </a:p>
      </dgm:t>
    </dgm:pt>
    <dgm:pt modelId="{7F90B758-DFAC-4708-9059-A58DA983663A}" type="sibTrans" cxnId="{389EC5AA-5725-41FE-B454-4C0C173A1D27}">
      <dgm:prSet/>
      <dgm:spPr>
        <a:xfrm>
          <a:off x="4126445" y="473732"/>
          <a:ext cx="456033" cy="456033"/>
        </a:xfrm>
      </dgm:spPr>
      <dgm:t>
        <a:bodyPr/>
        <a:lstStyle/>
        <a:p>
          <a:pPr algn="ctr"/>
          <a:endParaRPr lang="en-GB">
            <a:solidFill>
              <a:sysClr val="window" lastClr="FFFFFF"/>
            </a:solidFill>
            <a:latin typeface="Calibri"/>
            <a:ea typeface="+mn-ea"/>
            <a:cs typeface="+mn-cs"/>
          </a:endParaRPr>
        </a:p>
      </dgm:t>
    </dgm:pt>
    <dgm:pt modelId="{818B4742-4114-4C47-B361-B160443F23CC}">
      <dgm:prSet phldrT="[Text]" custT="1"/>
      <dgm:spPr>
        <a:xfrm>
          <a:off x="2936890" y="288150"/>
          <a:ext cx="1207575" cy="786264"/>
        </a:xfrm>
      </dgm:spPr>
      <dgm:t>
        <a:bodyPr/>
        <a:lstStyle/>
        <a:p>
          <a:pPr algn="ctr"/>
          <a:r>
            <a:rPr lang="en-GB" sz="1100" b="1" dirty="0">
              <a:latin typeface="Calibri"/>
              <a:ea typeface="+mn-ea"/>
              <a:cs typeface="+mn-cs"/>
            </a:rPr>
            <a:t>Effectiveness of vector</a:t>
          </a:r>
        </a:p>
      </dgm:t>
    </dgm:pt>
    <dgm:pt modelId="{2C64CBC0-B807-43DE-9326-17ED98A1C03D}" type="parTrans" cxnId="{C6917430-10A7-428B-8BF2-BA9577291D9E}">
      <dgm:prSet/>
      <dgm:spPr/>
      <dgm:t>
        <a:bodyPr/>
        <a:lstStyle/>
        <a:p>
          <a:pPr algn="ctr"/>
          <a:endParaRPr lang="en-GB"/>
        </a:p>
      </dgm:t>
    </dgm:pt>
    <dgm:pt modelId="{CD86BA56-55F1-49A9-945B-ED8CF2223B64}" type="sibTrans" cxnId="{C6917430-10A7-428B-8BF2-BA9577291D9E}">
      <dgm:prSet/>
      <dgm:spPr>
        <a:xfrm>
          <a:off x="2341716" y="460334"/>
          <a:ext cx="456033" cy="456033"/>
        </a:xfrm>
      </dgm:spPr>
      <dgm:t>
        <a:bodyPr/>
        <a:lstStyle/>
        <a:p>
          <a:pPr algn="ctr"/>
          <a:endParaRPr lang="en-GB">
            <a:solidFill>
              <a:sysClr val="window" lastClr="FFFFFF"/>
            </a:solidFill>
            <a:latin typeface="Calibri"/>
            <a:ea typeface="+mn-ea"/>
            <a:cs typeface="+mn-cs"/>
          </a:endParaRPr>
        </a:p>
      </dgm:t>
    </dgm:pt>
    <dgm:pt modelId="{CA621B74-A596-4E31-A3DF-FD298A94DA34}">
      <dgm:prSet phldrT="[Text]" custT="1"/>
      <dgm:spPr>
        <a:xfrm>
          <a:off x="783" y="308616"/>
          <a:ext cx="786264" cy="786264"/>
        </a:xfrm>
      </dgm:spPr>
      <dgm:t>
        <a:bodyPr/>
        <a:lstStyle/>
        <a:p>
          <a:pPr algn="ctr"/>
          <a:r>
            <a:rPr lang="en-GB" sz="1200" b="1">
              <a:latin typeface="Calibri"/>
              <a:ea typeface="+mn-ea"/>
              <a:cs typeface="+mn-cs"/>
            </a:rPr>
            <a:t>Risk</a:t>
          </a:r>
        </a:p>
      </dgm:t>
    </dgm:pt>
    <dgm:pt modelId="{B3AD7739-697E-4C9A-B386-78B30877BBCE}" type="parTrans" cxnId="{6E56A0FF-80F1-426D-8CA9-1D1CEC0BA9DD}">
      <dgm:prSet/>
      <dgm:spPr/>
      <dgm:t>
        <a:bodyPr/>
        <a:lstStyle/>
        <a:p>
          <a:pPr algn="ctr"/>
          <a:endParaRPr lang="en-GB"/>
        </a:p>
      </dgm:t>
    </dgm:pt>
    <dgm:pt modelId="{9E8E70F8-9498-4D16-A74E-61061A0D73F3}" type="sibTrans" cxnId="{6E56A0FF-80F1-426D-8CA9-1D1CEC0BA9DD}">
      <dgm:prSet/>
      <dgm:spPr/>
      <dgm:t>
        <a:bodyPr/>
        <a:lstStyle/>
        <a:p>
          <a:pPr algn="ctr"/>
          <a:endParaRPr lang="en-GB"/>
        </a:p>
      </dgm:t>
    </dgm:pt>
    <dgm:pt modelId="{58D53751-6F43-42C4-9FCB-97FAEAEAE7AA}">
      <dgm:prSet custT="1"/>
      <dgm:spPr>
        <a:xfrm>
          <a:off x="1370770" y="308616"/>
          <a:ext cx="900531" cy="786264"/>
        </a:xfrm>
      </dgm:spPr>
      <dgm:t>
        <a:bodyPr/>
        <a:lstStyle/>
        <a:p>
          <a:pPr algn="ctr"/>
          <a:r>
            <a:rPr lang="en-GB" sz="1100" b="1">
              <a:latin typeface="Calibri"/>
              <a:ea typeface="+mn-ea"/>
              <a:cs typeface="+mn-cs"/>
            </a:rPr>
            <a:t>Vector association with NNS</a:t>
          </a:r>
        </a:p>
      </dgm:t>
    </dgm:pt>
    <dgm:pt modelId="{10D0349C-8ED6-4661-A56C-B246DDEC966C}" type="parTrans" cxnId="{2F97F77B-9F86-4D77-87FA-EE8260218514}">
      <dgm:prSet/>
      <dgm:spPr/>
      <dgm:t>
        <a:bodyPr/>
        <a:lstStyle/>
        <a:p>
          <a:pPr algn="ctr"/>
          <a:endParaRPr lang="en-GB"/>
        </a:p>
      </dgm:t>
    </dgm:pt>
    <dgm:pt modelId="{6FFF8A00-E777-4268-93EC-7755F7CC580A}" type="sibTrans" cxnId="{2F97F77B-9F86-4D77-87FA-EE8260218514}">
      <dgm:prSet/>
      <dgm:spPr>
        <a:xfrm>
          <a:off x="850892" y="473732"/>
          <a:ext cx="456033" cy="456033"/>
        </a:xfrm>
      </dgm:spPr>
      <dgm:t>
        <a:bodyPr/>
        <a:lstStyle/>
        <a:p>
          <a:pPr algn="ctr"/>
          <a:endParaRPr lang="en-GB">
            <a:solidFill>
              <a:sysClr val="window" lastClr="FFFFFF"/>
            </a:solidFill>
            <a:latin typeface="Calibri"/>
            <a:ea typeface="+mn-ea"/>
            <a:cs typeface="+mn-cs"/>
          </a:endParaRPr>
        </a:p>
      </dgm:t>
    </dgm:pt>
    <dgm:pt modelId="{61CF789C-FA50-4352-A75C-8BFB4F55D93D}" type="pres">
      <dgm:prSet presAssocID="{59024236-E0E3-4003-AFAD-C0B1777E7552}" presName="linearFlow" presStyleCnt="0">
        <dgm:presLayoutVars>
          <dgm:dir val="rev"/>
          <dgm:resizeHandles val="exact"/>
        </dgm:presLayoutVars>
      </dgm:prSet>
      <dgm:spPr/>
      <dgm:t>
        <a:bodyPr/>
        <a:lstStyle/>
        <a:p>
          <a:endParaRPr lang="en-GB"/>
        </a:p>
      </dgm:t>
    </dgm:pt>
    <dgm:pt modelId="{FB7BE3F8-1EB9-4B08-9CA3-28FF2948291F}" type="pres">
      <dgm:prSet presAssocID="{C3E817D9-5B11-4911-8AE3-332655F11969}" presName="node" presStyleLbl="node1" presStyleIdx="0" presStyleCnt="4" custScaleX="170302" custLinFactX="-1942" custLinFactNeighborX="-100000" custLinFactNeighborY="-2173">
        <dgm:presLayoutVars>
          <dgm:bulletEnabled val="1"/>
        </dgm:presLayoutVars>
      </dgm:prSet>
      <dgm:spPr>
        <a:prstGeom prst="ellipse">
          <a:avLst/>
        </a:prstGeom>
      </dgm:spPr>
      <dgm:t>
        <a:bodyPr/>
        <a:lstStyle/>
        <a:p>
          <a:endParaRPr lang="en-GB"/>
        </a:p>
      </dgm:t>
    </dgm:pt>
    <dgm:pt modelId="{EB66ED62-5052-42C7-AA64-3CA422876B2C}" type="pres">
      <dgm:prSet presAssocID="{7F90B758-DFAC-4708-9059-A58DA983663A}" presName="spacerL" presStyleCnt="0"/>
      <dgm:spPr/>
    </dgm:pt>
    <dgm:pt modelId="{B80F9A0E-6354-4BFD-A54A-4DCBFAC77B7F}" type="pres">
      <dgm:prSet presAssocID="{7F90B758-DFAC-4708-9059-A58DA983663A}" presName="sibTrans" presStyleLbl="sibTrans2D1" presStyleIdx="0" presStyleCnt="3"/>
      <dgm:spPr>
        <a:prstGeom prst="mathMultiply">
          <a:avLst/>
        </a:prstGeom>
      </dgm:spPr>
      <dgm:t>
        <a:bodyPr/>
        <a:lstStyle/>
        <a:p>
          <a:endParaRPr lang="en-GB"/>
        </a:p>
      </dgm:t>
    </dgm:pt>
    <dgm:pt modelId="{394342B3-EC62-4621-9BA2-822B7340E49A}" type="pres">
      <dgm:prSet presAssocID="{7F90B758-DFAC-4708-9059-A58DA983663A}" presName="spacerR" presStyleCnt="0"/>
      <dgm:spPr/>
    </dgm:pt>
    <dgm:pt modelId="{9CCBB4AE-B226-4B54-85EB-138D08CF9E94}" type="pres">
      <dgm:prSet presAssocID="{818B4742-4114-4C47-B361-B160443F23CC}" presName="node" presStyleLbl="node1" presStyleIdx="1" presStyleCnt="4" custScaleX="184133" custScaleY="75349" custLinFactNeighborX="67693" custLinFactNeighborY="-1784">
        <dgm:presLayoutVars>
          <dgm:bulletEnabled val="1"/>
        </dgm:presLayoutVars>
      </dgm:prSet>
      <dgm:spPr>
        <a:prstGeom prst="ellipse">
          <a:avLst/>
        </a:prstGeom>
      </dgm:spPr>
      <dgm:t>
        <a:bodyPr/>
        <a:lstStyle/>
        <a:p>
          <a:endParaRPr lang="en-GB"/>
        </a:p>
      </dgm:t>
    </dgm:pt>
    <dgm:pt modelId="{0AB7E848-8097-436D-9A5C-792DBBC991F4}" type="pres">
      <dgm:prSet presAssocID="{CD86BA56-55F1-49A9-945B-ED8CF2223B64}" presName="spacerL" presStyleCnt="0"/>
      <dgm:spPr/>
    </dgm:pt>
    <dgm:pt modelId="{08EC10F4-2616-47D6-8094-987940147B2F}" type="pres">
      <dgm:prSet presAssocID="{CD86BA56-55F1-49A9-945B-ED8CF2223B64}" presName="sibTrans" presStyleLbl="sibTrans2D1" presStyleIdx="1" presStyleCnt="3" custLinFactNeighborX="10290" custLinFactNeighborY="-2938"/>
      <dgm:spPr>
        <a:prstGeom prst="mathMultiply">
          <a:avLst/>
        </a:prstGeom>
      </dgm:spPr>
      <dgm:t>
        <a:bodyPr/>
        <a:lstStyle/>
        <a:p>
          <a:endParaRPr lang="en-GB"/>
        </a:p>
      </dgm:t>
    </dgm:pt>
    <dgm:pt modelId="{17C2E0D0-5397-488F-A494-BD855E1E0B95}" type="pres">
      <dgm:prSet presAssocID="{CD86BA56-55F1-49A9-945B-ED8CF2223B64}" presName="spacerR" presStyleCnt="0"/>
      <dgm:spPr/>
    </dgm:pt>
    <dgm:pt modelId="{239DF4A0-1004-463F-8523-047DCF169BE9}" type="pres">
      <dgm:prSet presAssocID="{58D53751-6F43-42C4-9FCB-97FAEAEAE7AA}" presName="node" presStyleLbl="node1" presStyleIdx="2" presStyleCnt="4" custScaleX="153979">
        <dgm:presLayoutVars>
          <dgm:bulletEnabled val="1"/>
        </dgm:presLayoutVars>
      </dgm:prSet>
      <dgm:spPr>
        <a:prstGeom prst="ellipse">
          <a:avLst/>
        </a:prstGeom>
      </dgm:spPr>
      <dgm:t>
        <a:bodyPr/>
        <a:lstStyle/>
        <a:p>
          <a:endParaRPr lang="en-GB"/>
        </a:p>
      </dgm:t>
    </dgm:pt>
    <dgm:pt modelId="{86E01E66-C7EA-4ADE-A00B-4BBCF5689C48}" type="pres">
      <dgm:prSet presAssocID="{6FFF8A00-E777-4268-93EC-7755F7CC580A}" presName="spacerL" presStyleCnt="0"/>
      <dgm:spPr/>
    </dgm:pt>
    <dgm:pt modelId="{374E327B-E496-401B-9506-984C8650D791}" type="pres">
      <dgm:prSet presAssocID="{6FFF8A00-E777-4268-93EC-7755F7CC580A}" presName="sibTrans" presStyleLbl="sibTrans2D1" presStyleIdx="2" presStyleCnt="3"/>
      <dgm:spPr>
        <a:prstGeom prst="mathEqual">
          <a:avLst/>
        </a:prstGeom>
      </dgm:spPr>
      <dgm:t>
        <a:bodyPr/>
        <a:lstStyle/>
        <a:p>
          <a:endParaRPr lang="en-GB"/>
        </a:p>
      </dgm:t>
    </dgm:pt>
    <dgm:pt modelId="{F2FC1DC3-1DD4-44BF-8D00-47AC304A3BCC}" type="pres">
      <dgm:prSet presAssocID="{6FFF8A00-E777-4268-93EC-7755F7CC580A}" presName="spacerR" presStyleCnt="0"/>
      <dgm:spPr/>
    </dgm:pt>
    <dgm:pt modelId="{CB072E75-0D1F-4706-9349-E6311A1D0E67}" type="pres">
      <dgm:prSet presAssocID="{CA621B74-A596-4E31-A3DF-FD298A94DA34}" presName="node" presStyleLbl="node1" presStyleIdx="3" presStyleCnt="4">
        <dgm:presLayoutVars>
          <dgm:bulletEnabled val="1"/>
        </dgm:presLayoutVars>
      </dgm:prSet>
      <dgm:spPr>
        <a:prstGeom prst="ellipse">
          <a:avLst/>
        </a:prstGeom>
      </dgm:spPr>
      <dgm:t>
        <a:bodyPr/>
        <a:lstStyle/>
        <a:p>
          <a:endParaRPr lang="en-GB"/>
        </a:p>
      </dgm:t>
    </dgm:pt>
  </dgm:ptLst>
  <dgm:cxnLst>
    <dgm:cxn modelId="{E263793F-BDA5-48C6-B790-5F22B32C9CE7}" type="presOf" srcId="{C3E817D9-5B11-4911-8AE3-332655F11969}" destId="{FB7BE3F8-1EB9-4B08-9CA3-28FF2948291F}" srcOrd="0" destOrd="0" presId="urn:microsoft.com/office/officeart/2005/8/layout/equation1"/>
    <dgm:cxn modelId="{6E56A0FF-80F1-426D-8CA9-1D1CEC0BA9DD}" srcId="{59024236-E0E3-4003-AFAD-C0B1777E7552}" destId="{CA621B74-A596-4E31-A3DF-FD298A94DA34}" srcOrd="3" destOrd="0" parTransId="{B3AD7739-697E-4C9A-B386-78B30877BBCE}" sibTransId="{9E8E70F8-9498-4D16-A74E-61061A0D73F3}"/>
    <dgm:cxn modelId="{389EC5AA-5725-41FE-B454-4C0C173A1D27}" srcId="{59024236-E0E3-4003-AFAD-C0B1777E7552}" destId="{C3E817D9-5B11-4911-8AE3-332655F11969}" srcOrd="0" destOrd="0" parTransId="{6D3A8646-3B71-4EE7-A123-65BFF4993A3D}" sibTransId="{7F90B758-DFAC-4708-9059-A58DA983663A}"/>
    <dgm:cxn modelId="{EF9427C6-91D1-469A-95C1-94B7938E1459}" type="presOf" srcId="{CA621B74-A596-4E31-A3DF-FD298A94DA34}" destId="{CB072E75-0D1F-4706-9349-E6311A1D0E67}" srcOrd="0" destOrd="0" presId="urn:microsoft.com/office/officeart/2005/8/layout/equation1"/>
    <dgm:cxn modelId="{C587E3F9-3B1B-4EF2-BA20-163B27C7A0D2}" type="presOf" srcId="{59024236-E0E3-4003-AFAD-C0B1777E7552}" destId="{61CF789C-FA50-4352-A75C-8BFB4F55D93D}" srcOrd="0" destOrd="0" presId="urn:microsoft.com/office/officeart/2005/8/layout/equation1"/>
    <dgm:cxn modelId="{C6917430-10A7-428B-8BF2-BA9577291D9E}" srcId="{59024236-E0E3-4003-AFAD-C0B1777E7552}" destId="{818B4742-4114-4C47-B361-B160443F23CC}" srcOrd="1" destOrd="0" parTransId="{2C64CBC0-B807-43DE-9326-17ED98A1C03D}" sibTransId="{CD86BA56-55F1-49A9-945B-ED8CF2223B64}"/>
    <dgm:cxn modelId="{7E06F0C4-BA5C-459E-BDA0-3AD018A32197}" type="presOf" srcId="{58D53751-6F43-42C4-9FCB-97FAEAEAE7AA}" destId="{239DF4A0-1004-463F-8523-047DCF169BE9}" srcOrd="0" destOrd="0" presId="urn:microsoft.com/office/officeart/2005/8/layout/equation1"/>
    <dgm:cxn modelId="{C5CFDEE5-A146-47BA-8C77-87009F85B1FA}" type="presOf" srcId="{CD86BA56-55F1-49A9-945B-ED8CF2223B64}" destId="{08EC10F4-2616-47D6-8094-987940147B2F}" srcOrd="0" destOrd="0" presId="urn:microsoft.com/office/officeart/2005/8/layout/equation1"/>
    <dgm:cxn modelId="{6BAE9D9E-32B3-4433-BF5C-0C02809A3068}" type="presOf" srcId="{7F90B758-DFAC-4708-9059-A58DA983663A}" destId="{B80F9A0E-6354-4BFD-A54A-4DCBFAC77B7F}" srcOrd="0" destOrd="0" presId="urn:microsoft.com/office/officeart/2005/8/layout/equation1"/>
    <dgm:cxn modelId="{2F97F77B-9F86-4D77-87FA-EE8260218514}" srcId="{59024236-E0E3-4003-AFAD-C0B1777E7552}" destId="{58D53751-6F43-42C4-9FCB-97FAEAEAE7AA}" srcOrd="2" destOrd="0" parTransId="{10D0349C-8ED6-4661-A56C-B246DDEC966C}" sibTransId="{6FFF8A00-E777-4268-93EC-7755F7CC580A}"/>
    <dgm:cxn modelId="{921289F1-39D4-4428-8AE7-F23AA18FDB63}" type="presOf" srcId="{6FFF8A00-E777-4268-93EC-7755F7CC580A}" destId="{374E327B-E496-401B-9506-984C8650D791}" srcOrd="0" destOrd="0" presId="urn:microsoft.com/office/officeart/2005/8/layout/equation1"/>
    <dgm:cxn modelId="{78AEB08B-0B36-4336-9E6A-F9440D7B539C}" type="presOf" srcId="{818B4742-4114-4C47-B361-B160443F23CC}" destId="{9CCBB4AE-B226-4B54-85EB-138D08CF9E94}" srcOrd="0" destOrd="0" presId="urn:microsoft.com/office/officeart/2005/8/layout/equation1"/>
    <dgm:cxn modelId="{10451380-DA9B-4BFC-B2A5-C2A0A2F98DA0}" type="presParOf" srcId="{61CF789C-FA50-4352-A75C-8BFB4F55D93D}" destId="{FB7BE3F8-1EB9-4B08-9CA3-28FF2948291F}" srcOrd="0" destOrd="0" presId="urn:microsoft.com/office/officeart/2005/8/layout/equation1"/>
    <dgm:cxn modelId="{4DC232AB-6411-4266-A591-1F401CDC1E28}" type="presParOf" srcId="{61CF789C-FA50-4352-A75C-8BFB4F55D93D}" destId="{EB66ED62-5052-42C7-AA64-3CA422876B2C}" srcOrd="1" destOrd="0" presId="urn:microsoft.com/office/officeart/2005/8/layout/equation1"/>
    <dgm:cxn modelId="{5D65C9B6-0798-4070-9C67-8650C5B382D1}" type="presParOf" srcId="{61CF789C-FA50-4352-A75C-8BFB4F55D93D}" destId="{B80F9A0E-6354-4BFD-A54A-4DCBFAC77B7F}" srcOrd="2" destOrd="0" presId="urn:microsoft.com/office/officeart/2005/8/layout/equation1"/>
    <dgm:cxn modelId="{3AAC995B-E6C3-4BBD-BC07-5A05EAEBC3EB}" type="presParOf" srcId="{61CF789C-FA50-4352-A75C-8BFB4F55D93D}" destId="{394342B3-EC62-4621-9BA2-822B7340E49A}" srcOrd="3" destOrd="0" presId="urn:microsoft.com/office/officeart/2005/8/layout/equation1"/>
    <dgm:cxn modelId="{83DBFF05-4E81-4820-92EC-69FFB89CF41E}" type="presParOf" srcId="{61CF789C-FA50-4352-A75C-8BFB4F55D93D}" destId="{9CCBB4AE-B226-4B54-85EB-138D08CF9E94}" srcOrd="4" destOrd="0" presId="urn:microsoft.com/office/officeart/2005/8/layout/equation1"/>
    <dgm:cxn modelId="{836D8248-DCEF-43EE-9793-02284C884B46}" type="presParOf" srcId="{61CF789C-FA50-4352-A75C-8BFB4F55D93D}" destId="{0AB7E848-8097-436D-9A5C-792DBBC991F4}" srcOrd="5" destOrd="0" presId="urn:microsoft.com/office/officeart/2005/8/layout/equation1"/>
    <dgm:cxn modelId="{78767DB0-A9F9-4E25-B191-F4F21C449437}" type="presParOf" srcId="{61CF789C-FA50-4352-A75C-8BFB4F55D93D}" destId="{08EC10F4-2616-47D6-8094-987940147B2F}" srcOrd="6" destOrd="0" presId="urn:microsoft.com/office/officeart/2005/8/layout/equation1"/>
    <dgm:cxn modelId="{E312EA7D-4C46-4466-AC4C-298DDC12F59E}" type="presParOf" srcId="{61CF789C-FA50-4352-A75C-8BFB4F55D93D}" destId="{17C2E0D0-5397-488F-A494-BD855E1E0B95}" srcOrd="7" destOrd="0" presId="urn:microsoft.com/office/officeart/2005/8/layout/equation1"/>
    <dgm:cxn modelId="{410F87CE-E2BF-4563-AC55-2F3CD7360CD7}" type="presParOf" srcId="{61CF789C-FA50-4352-A75C-8BFB4F55D93D}" destId="{239DF4A0-1004-463F-8523-047DCF169BE9}" srcOrd="8" destOrd="0" presId="urn:microsoft.com/office/officeart/2005/8/layout/equation1"/>
    <dgm:cxn modelId="{31BF7AB9-89FE-4953-937B-B0E93C4AE6FC}" type="presParOf" srcId="{61CF789C-FA50-4352-A75C-8BFB4F55D93D}" destId="{86E01E66-C7EA-4ADE-A00B-4BBCF5689C48}" srcOrd="9" destOrd="0" presId="urn:microsoft.com/office/officeart/2005/8/layout/equation1"/>
    <dgm:cxn modelId="{12F528B7-D94E-47A4-947C-17CAB205BFF6}" type="presParOf" srcId="{61CF789C-FA50-4352-A75C-8BFB4F55D93D}" destId="{374E327B-E496-401B-9506-984C8650D791}" srcOrd="10" destOrd="0" presId="urn:microsoft.com/office/officeart/2005/8/layout/equation1"/>
    <dgm:cxn modelId="{76993B3C-5719-459D-BDDC-2FBFAE554A6F}" type="presParOf" srcId="{61CF789C-FA50-4352-A75C-8BFB4F55D93D}" destId="{F2FC1DC3-1DD4-44BF-8D00-47AC304A3BCC}" srcOrd="11" destOrd="0" presId="urn:microsoft.com/office/officeart/2005/8/layout/equation1"/>
    <dgm:cxn modelId="{1F42C36E-E871-467E-9F96-9DAF5D4471B1}" type="presParOf" srcId="{61CF789C-FA50-4352-A75C-8BFB4F55D93D}" destId="{CB072E75-0D1F-4706-9349-E6311A1D0E67}"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41093-18E0-4E7D-BA1A-D0E1A62D581D}">
      <dsp:nvSpPr>
        <dsp:cNvPr id="0" name=""/>
        <dsp:cNvSpPr/>
      </dsp:nvSpPr>
      <dsp:spPr>
        <a:xfrm>
          <a:off x="1836825" y="588"/>
          <a:ext cx="1588684" cy="7185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Understand your site</a:t>
          </a:r>
        </a:p>
      </dsp:txBody>
      <dsp:txXfrm>
        <a:off x="1836825" y="588"/>
        <a:ext cx="1588684" cy="718536"/>
      </dsp:txXfrm>
    </dsp:sp>
    <dsp:sp modelId="{18854D8A-044B-489B-9F73-D74CE729D17F}">
      <dsp:nvSpPr>
        <dsp:cNvPr id="0" name=""/>
        <dsp:cNvSpPr/>
      </dsp:nvSpPr>
      <dsp:spPr>
        <a:xfrm>
          <a:off x="1054339" y="588"/>
          <a:ext cx="711351" cy="718536"/>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206776-0993-42E6-A469-263061A02BD4}">
      <dsp:nvSpPr>
        <dsp:cNvPr id="0" name=""/>
        <dsp:cNvSpPr/>
      </dsp:nvSpPr>
      <dsp:spPr>
        <a:xfrm>
          <a:off x="1054339" y="837683"/>
          <a:ext cx="1588684" cy="7185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Understand how INNS are introduced to your site</a:t>
          </a:r>
        </a:p>
      </dsp:txBody>
      <dsp:txXfrm>
        <a:off x="1054339" y="837683"/>
        <a:ext cx="1588684" cy="718536"/>
      </dsp:txXfrm>
    </dsp:sp>
    <dsp:sp modelId="{43EDCF88-2829-4AA2-9699-E26A289CA4AE}">
      <dsp:nvSpPr>
        <dsp:cNvPr id="0" name=""/>
        <dsp:cNvSpPr/>
      </dsp:nvSpPr>
      <dsp:spPr>
        <a:xfrm>
          <a:off x="2714159" y="837683"/>
          <a:ext cx="711351" cy="718536"/>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2E03D9-5503-412C-81C6-77EADF2BFCFC}">
      <dsp:nvSpPr>
        <dsp:cNvPr id="0" name=""/>
        <dsp:cNvSpPr/>
      </dsp:nvSpPr>
      <dsp:spPr>
        <a:xfrm>
          <a:off x="1836825" y="1674778"/>
          <a:ext cx="1588684" cy="7185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List site activities</a:t>
          </a:r>
        </a:p>
      </dsp:txBody>
      <dsp:txXfrm>
        <a:off x="1836825" y="1674778"/>
        <a:ext cx="1588684" cy="718536"/>
      </dsp:txXfrm>
    </dsp:sp>
    <dsp:sp modelId="{C4AE0D36-7644-47D3-892C-C9C9E5FD8522}">
      <dsp:nvSpPr>
        <dsp:cNvPr id="0" name=""/>
        <dsp:cNvSpPr/>
      </dsp:nvSpPr>
      <dsp:spPr>
        <a:xfrm>
          <a:off x="1054339" y="1674778"/>
          <a:ext cx="711351" cy="718536"/>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AFE71B-7057-4DFF-90BB-C448AB9F245B}">
      <dsp:nvSpPr>
        <dsp:cNvPr id="0" name=""/>
        <dsp:cNvSpPr/>
      </dsp:nvSpPr>
      <dsp:spPr>
        <a:xfrm>
          <a:off x="1054339" y="2511873"/>
          <a:ext cx="1588684" cy="7185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List </a:t>
          </a:r>
          <a:r>
            <a:rPr lang="en-GB" sz="1400" kern="1200"/>
            <a:t>biosecurity measure</a:t>
          </a:r>
          <a:endParaRPr lang="en-GB" sz="1400" kern="1200" dirty="0"/>
        </a:p>
      </dsp:txBody>
      <dsp:txXfrm>
        <a:off x="1054339" y="2511873"/>
        <a:ext cx="1588684" cy="718536"/>
      </dsp:txXfrm>
    </dsp:sp>
    <dsp:sp modelId="{DC7D5587-E921-443F-9F72-F0219C94C905}">
      <dsp:nvSpPr>
        <dsp:cNvPr id="0" name=""/>
        <dsp:cNvSpPr/>
      </dsp:nvSpPr>
      <dsp:spPr>
        <a:xfrm>
          <a:off x="2714159" y="2511873"/>
          <a:ext cx="711351" cy="718536"/>
        </a:xfrm>
        <a:prstGeom prst="rect">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D86CE-E08A-431F-BC84-0E93B7A393F0}">
      <dsp:nvSpPr>
        <dsp:cNvPr id="0" name=""/>
        <dsp:cNvSpPr/>
      </dsp:nvSpPr>
      <dsp:spPr>
        <a:xfrm>
          <a:off x="1836825" y="3348968"/>
          <a:ext cx="1588684" cy="7185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Contingency, monitoring and surveillance</a:t>
          </a:r>
        </a:p>
      </dsp:txBody>
      <dsp:txXfrm>
        <a:off x="1836825" y="3348968"/>
        <a:ext cx="1588684" cy="718536"/>
      </dsp:txXfrm>
    </dsp:sp>
    <dsp:sp modelId="{AB929EDB-C189-498C-B2C1-9A9A1765F26D}">
      <dsp:nvSpPr>
        <dsp:cNvPr id="0" name=""/>
        <dsp:cNvSpPr/>
      </dsp:nvSpPr>
      <dsp:spPr>
        <a:xfrm>
          <a:off x="1054339" y="3348968"/>
          <a:ext cx="711351" cy="718536"/>
        </a:xfrm>
        <a:prstGeom prst="rect">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BE3F8-1EB9-4B08-9CA3-28FF2948291F}">
      <dsp:nvSpPr>
        <dsp:cNvPr id="0" name=""/>
        <dsp:cNvSpPr/>
      </dsp:nvSpPr>
      <dsp:spPr>
        <a:xfrm>
          <a:off x="4905178" y="475902"/>
          <a:ext cx="1283117" cy="75343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b="1" kern="1200">
              <a:latin typeface="Calibri"/>
              <a:ea typeface="+mn-ea"/>
              <a:cs typeface="+mn-cs"/>
            </a:rPr>
            <a:t>Likelihood of establishment and spread</a:t>
          </a:r>
        </a:p>
      </dsp:txBody>
      <dsp:txXfrm>
        <a:off x="5093086" y="586240"/>
        <a:ext cx="907301" cy="532760"/>
      </dsp:txXfrm>
    </dsp:sp>
    <dsp:sp modelId="{B80F9A0E-6354-4BFD-A54A-4DCBFAC77B7F}">
      <dsp:nvSpPr>
        <dsp:cNvPr id="0" name=""/>
        <dsp:cNvSpPr/>
      </dsp:nvSpPr>
      <dsp:spPr>
        <a:xfrm>
          <a:off x="4482816" y="650496"/>
          <a:ext cx="436993" cy="436993"/>
        </a:xfrm>
        <a:prstGeom prst="mathMultiply">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solidFill>
              <a:sysClr val="window" lastClr="FFFFFF"/>
            </a:solidFill>
            <a:latin typeface="Calibri"/>
            <a:ea typeface="+mn-ea"/>
            <a:cs typeface="+mn-cs"/>
          </a:endParaRPr>
        </a:p>
      </dsp:txBody>
      <dsp:txXfrm>
        <a:off x="4551432" y="719112"/>
        <a:ext cx="299761" cy="299761"/>
      </dsp:txXfrm>
    </dsp:sp>
    <dsp:sp modelId="{9CCBB4AE-B226-4B54-85EB-138D08CF9E94}">
      <dsp:nvSpPr>
        <dsp:cNvPr id="0" name=""/>
        <dsp:cNvSpPr/>
      </dsp:nvSpPr>
      <dsp:spPr>
        <a:xfrm>
          <a:off x="3075725" y="571698"/>
          <a:ext cx="1387325" cy="56770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b="1" kern="1200" dirty="0">
              <a:latin typeface="Calibri"/>
              <a:ea typeface="+mn-ea"/>
              <a:cs typeface="+mn-cs"/>
            </a:rPr>
            <a:t>Effectiveness of vector</a:t>
          </a:r>
        </a:p>
      </dsp:txBody>
      <dsp:txXfrm>
        <a:off x="3278894" y="654837"/>
        <a:ext cx="980987" cy="401428"/>
      </dsp:txXfrm>
    </dsp:sp>
    <dsp:sp modelId="{08EC10F4-2616-47D6-8094-987940147B2F}">
      <dsp:nvSpPr>
        <dsp:cNvPr id="0" name=""/>
        <dsp:cNvSpPr/>
      </dsp:nvSpPr>
      <dsp:spPr>
        <a:xfrm>
          <a:off x="2542435" y="637657"/>
          <a:ext cx="436993" cy="436993"/>
        </a:xfrm>
        <a:prstGeom prst="mathMultiply">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solidFill>
              <a:sysClr val="window" lastClr="FFFFFF"/>
            </a:solidFill>
            <a:latin typeface="Calibri"/>
            <a:ea typeface="+mn-ea"/>
            <a:cs typeface="+mn-cs"/>
          </a:endParaRPr>
        </a:p>
      </dsp:txBody>
      <dsp:txXfrm>
        <a:off x="2611051" y="706273"/>
        <a:ext cx="299761" cy="299761"/>
      </dsp:txXfrm>
    </dsp:sp>
    <dsp:sp modelId="{239DF4A0-1004-463F-8523-047DCF169BE9}">
      <dsp:nvSpPr>
        <dsp:cNvPr id="0" name=""/>
        <dsp:cNvSpPr/>
      </dsp:nvSpPr>
      <dsp:spPr>
        <a:xfrm>
          <a:off x="1314826" y="492274"/>
          <a:ext cx="1160134" cy="75343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b="1" kern="1200">
              <a:latin typeface="Calibri"/>
              <a:ea typeface="+mn-ea"/>
              <a:cs typeface="+mn-cs"/>
            </a:rPr>
            <a:t>Vector association with NNS</a:t>
          </a:r>
        </a:p>
      </dsp:txBody>
      <dsp:txXfrm>
        <a:off x="1484724" y="602612"/>
        <a:ext cx="820338" cy="532760"/>
      </dsp:txXfrm>
    </dsp:sp>
    <dsp:sp modelId="{374E327B-E496-401B-9506-984C8650D791}">
      <dsp:nvSpPr>
        <dsp:cNvPr id="0" name=""/>
        <dsp:cNvSpPr/>
      </dsp:nvSpPr>
      <dsp:spPr>
        <a:xfrm>
          <a:off x="816654" y="650496"/>
          <a:ext cx="436993" cy="436993"/>
        </a:xfrm>
        <a:prstGeom prst="mathEqual">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solidFill>
              <a:sysClr val="window" lastClr="FFFFFF"/>
            </a:solidFill>
            <a:latin typeface="Calibri"/>
            <a:ea typeface="+mn-ea"/>
            <a:cs typeface="+mn-cs"/>
          </a:endParaRPr>
        </a:p>
      </dsp:txBody>
      <dsp:txXfrm>
        <a:off x="874577" y="740517"/>
        <a:ext cx="321147" cy="256951"/>
      </dsp:txXfrm>
    </dsp:sp>
    <dsp:sp modelId="{CB072E75-0D1F-4706-9349-E6311A1D0E67}">
      <dsp:nvSpPr>
        <dsp:cNvPr id="0" name=""/>
        <dsp:cNvSpPr/>
      </dsp:nvSpPr>
      <dsp:spPr>
        <a:xfrm>
          <a:off x="2038" y="492274"/>
          <a:ext cx="753436" cy="75343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a:latin typeface="Calibri"/>
              <a:ea typeface="+mn-ea"/>
              <a:cs typeface="+mn-cs"/>
            </a:rPr>
            <a:t>Risk</a:t>
          </a:r>
        </a:p>
      </dsp:txBody>
      <dsp:txXfrm>
        <a:off x="112376" y="602612"/>
        <a:ext cx="532760" cy="53276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D4133C-312B-43CE-8FC3-490BF5D3F4ED}" type="datetimeFigureOut">
              <a:rPr lang="en-GB" smtClean="0"/>
              <a:t>30/10/2019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00E297-FACF-46FD-9F10-B1F7F2A3A9E7}" type="slidenum">
              <a:rPr lang="en-GB" smtClean="0"/>
              <a:t>‹#›</a:t>
            </a:fld>
            <a:endParaRPr lang="en-GB"/>
          </a:p>
        </p:txBody>
      </p:sp>
    </p:spTree>
    <p:extLst>
      <p:ext uri="{BB962C8B-B14F-4D97-AF65-F5344CB8AC3E}">
        <p14:creationId xmlns:p14="http://schemas.microsoft.com/office/powerpoint/2010/main" val="727111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legislation.gov.uk/ukpga/1981/69" TargetMode="External"/><Relationship Id="rId7" Type="http://schemas.openxmlformats.org/officeDocument/2006/relationships/hyperlink" Target="http://ec.europa.eu/environment/water/water-framework/index_en.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ec.europa.eu/environment/nature/invasivealien/index_en.htm" TargetMode="External"/><Relationship Id="rId5" Type="http://schemas.openxmlformats.org/officeDocument/2006/relationships/hyperlink" Target="https://www.cbd.int/doc/external/cop-09/bern-01-en.pdf" TargetMode="External"/><Relationship Id="rId4" Type="http://schemas.openxmlformats.org/officeDocument/2006/relationships/hyperlink" Target="http://jncc.defra.gov.uk/PDF/waca1981_schedule9.pdf"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BE AWARE OF YOUR AUDIENCE: THIS PRESENTATION IS TARGETED AT COMMERCIAL FISHING. A MORE VARIED GROUP WILL REQUIRED AN </a:t>
            </a:r>
            <a:r>
              <a:rPr lang="en-GB" sz="1200" b="1"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ADAPTED </a:t>
            </a:r>
            <a:r>
              <a:rPr lang="en-GB" sz="1200" b="1"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PRESENTATION.</a:t>
            </a: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1</a:t>
            </a:fld>
            <a:endParaRPr lang="en-GB"/>
          </a:p>
        </p:txBody>
      </p:sp>
    </p:spTree>
    <p:extLst>
      <p:ext uri="{BB962C8B-B14F-4D97-AF65-F5344CB8AC3E}">
        <p14:creationId xmlns:p14="http://schemas.microsoft.com/office/powerpoint/2010/main" val="3829015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Unfortunately your sectors have the potential to import INNS from far afield, you can see from the map the shellfish hatcheries which may be importing to the UK. The movement of kit and stock around the UK also helps invasives to spread when they do get 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With new laws in place in many countries, you need to understand your responsibility to minimise the risk to your business from invasive non-native species.</a:t>
            </a:r>
          </a:p>
          <a:p>
            <a:endParaRPr lang="en-GB" dirty="0"/>
          </a:p>
        </p:txBody>
      </p:sp>
      <p:sp>
        <p:nvSpPr>
          <p:cNvPr id="4" name="Slide Number Placeholder 3"/>
          <p:cNvSpPr>
            <a:spLocks noGrp="1"/>
          </p:cNvSpPr>
          <p:nvPr>
            <p:ph type="sldNum" sz="quarter" idx="10"/>
          </p:nvPr>
        </p:nvSpPr>
        <p:spPr/>
        <p:txBody>
          <a:bodyPr/>
          <a:lstStyle/>
          <a:p>
            <a:fld id="{CC00E297-FACF-46FD-9F10-B1F7F2A3A9E7}" type="slidenum">
              <a:rPr lang="en-GB" smtClean="0"/>
              <a:t>10</a:t>
            </a:fld>
            <a:endParaRPr lang="en-GB"/>
          </a:p>
        </p:txBody>
      </p:sp>
    </p:spTree>
    <p:extLst>
      <p:ext uri="{BB962C8B-B14F-4D97-AF65-F5344CB8AC3E}">
        <p14:creationId xmlns:p14="http://schemas.microsoft.com/office/powerpoint/2010/main" val="1944036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law in the UK varies. In England and Wales The </a:t>
            </a:r>
            <a:r>
              <a:rPr lang="en-GB" sz="1200" u="sng" kern="1200" dirty="0">
                <a:solidFill>
                  <a:schemeClr val="tx1"/>
                </a:solidFill>
                <a:effectLst/>
                <a:latin typeface="+mn-lt"/>
                <a:ea typeface="+mn-ea"/>
                <a:cs typeface="+mn-cs"/>
                <a:hlinkClick r:id="rId3"/>
              </a:rPr>
              <a:t>Wildlife and Countryside Act 1981</a:t>
            </a:r>
            <a:r>
              <a:rPr lang="en-GB" sz="1200" kern="1200" dirty="0">
                <a:solidFill>
                  <a:schemeClr val="tx1"/>
                </a:solidFill>
                <a:effectLst/>
                <a:latin typeface="+mn-lt"/>
                <a:ea typeface="+mn-ea"/>
                <a:cs typeface="+mn-cs"/>
              </a:rPr>
              <a:t>, and its various amendments, is the most important piece of legislation dealing with INNS.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Act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makes it illegal</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release, plant or allow to escape into the wild any animal </a:t>
            </a:r>
            <a:r>
              <a:rPr lang="en-GB" sz="1200" kern="1200" dirty="0" smtClean="0">
                <a:solidFill>
                  <a:schemeClr val="tx1"/>
                </a:solidFill>
                <a:effectLst/>
                <a:latin typeface="+mn-lt"/>
                <a:ea typeface="+mn-ea"/>
                <a:cs typeface="+mn-cs"/>
              </a:rPr>
              <a:t>or plant which </a:t>
            </a:r>
            <a:r>
              <a:rPr lang="en-GB" sz="1200" kern="1200" dirty="0">
                <a:solidFill>
                  <a:schemeClr val="tx1"/>
                </a:solidFill>
                <a:effectLst/>
                <a:latin typeface="+mn-lt"/>
                <a:ea typeface="+mn-ea"/>
                <a:cs typeface="+mn-cs"/>
              </a:rPr>
              <a:t>is not ordinarily resident, or a regular visitor to Great Britain, or is listed in </a:t>
            </a:r>
            <a:r>
              <a:rPr lang="en-GB" sz="1200" u="sng" kern="1200" dirty="0">
                <a:solidFill>
                  <a:schemeClr val="tx1"/>
                </a:solidFill>
                <a:effectLst/>
                <a:latin typeface="+mn-lt"/>
                <a:ea typeface="+mn-ea"/>
                <a:cs typeface="+mn-cs"/>
                <a:hlinkClick r:id="rId4"/>
              </a:rPr>
              <a:t>Schedule 9</a:t>
            </a:r>
            <a:r>
              <a:rPr lang="en-GB" sz="1200" kern="1200" dirty="0">
                <a:solidFill>
                  <a:schemeClr val="tx1"/>
                </a:solidFill>
                <a:effectLst/>
                <a:latin typeface="+mn-lt"/>
                <a:ea typeface="+mn-ea"/>
                <a:cs typeface="+mn-cs"/>
              </a:rPr>
              <a:t> of the 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Although you don’t need a marine biology degree – identification of the species listed under Schedule 9 is useful and appointing a biosecurity manager for your site will be helpful so that they can spend some time becoming familiar with problem species.</a:t>
            </a:r>
            <a:endParaRPr lang="en-GB" dirty="0">
              <a:effectLst/>
            </a:endParaRPr>
          </a:p>
          <a:p>
            <a:endParaRPr lang="en-GB" sz="1200" u="sng"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Setting aside </a:t>
            </a:r>
            <a:r>
              <a:rPr lang="en-GB" sz="1200" i="0" u="sng" kern="1200" dirty="0">
                <a:solidFill>
                  <a:schemeClr val="tx1"/>
                </a:solidFill>
                <a:effectLst/>
                <a:latin typeface="+mn-lt"/>
                <a:ea typeface="+mn-ea"/>
                <a:cs typeface="+mn-cs"/>
              </a:rPr>
              <a:t>the </a:t>
            </a:r>
            <a:r>
              <a:rPr lang="en-GB" sz="1200" i="0" u="sng" kern="1200" dirty="0" smtClean="0">
                <a:solidFill>
                  <a:schemeClr val="tx1"/>
                </a:solidFill>
                <a:effectLst/>
                <a:latin typeface="+mn-lt"/>
                <a:ea typeface="+mn-ea"/>
                <a:cs typeface="+mn-cs"/>
              </a:rPr>
              <a:t>Pacific </a:t>
            </a:r>
            <a:r>
              <a:rPr lang="en-GB" sz="1200" i="0" u="sng" kern="1200" dirty="0">
                <a:solidFill>
                  <a:schemeClr val="tx1"/>
                </a:solidFill>
                <a:effectLst/>
                <a:latin typeface="+mn-lt"/>
                <a:ea typeface="+mn-ea"/>
                <a:cs typeface="+mn-cs"/>
              </a:rPr>
              <a:t>O</a:t>
            </a:r>
            <a:r>
              <a:rPr lang="en-GB" sz="1200" i="0" u="sng" kern="1200" dirty="0" smtClean="0">
                <a:solidFill>
                  <a:schemeClr val="tx1"/>
                </a:solidFill>
                <a:effectLst/>
                <a:latin typeface="+mn-lt"/>
                <a:ea typeface="+mn-ea"/>
                <a:cs typeface="+mn-cs"/>
              </a:rPr>
              <a:t>yster </a:t>
            </a:r>
            <a:r>
              <a:rPr lang="en-GB" sz="1200" u="sng" kern="1200" dirty="0">
                <a:solidFill>
                  <a:schemeClr val="tx1"/>
                </a:solidFill>
                <a:effectLst/>
                <a:latin typeface="+mn-lt"/>
                <a:ea typeface="+mn-ea"/>
                <a:cs typeface="+mn-cs"/>
              </a:rPr>
              <a:t>for now, the essence is that the principle of ‘polluter pays’ remains in force throughout the UK, you would be well advised to do what you can to protect yourself and your business.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may also be aware of other pieces of legislation such as The Marine Strategy Framework Directive, the </a:t>
            </a:r>
            <a:r>
              <a:rPr lang="en-GB" sz="1200" u="sng" kern="1200" dirty="0">
                <a:solidFill>
                  <a:schemeClr val="tx1"/>
                </a:solidFill>
                <a:effectLst/>
                <a:latin typeface="+mn-lt"/>
                <a:ea typeface="+mn-ea"/>
                <a:cs typeface="+mn-cs"/>
                <a:hlinkClick r:id="rId5"/>
              </a:rPr>
              <a:t>European Strategy for Invasive Alien Species</a:t>
            </a:r>
            <a:r>
              <a:rPr lang="en-GB" sz="1200" kern="1200" dirty="0">
                <a:solidFill>
                  <a:schemeClr val="tx1"/>
                </a:solidFill>
                <a:effectLst/>
                <a:latin typeface="+mn-lt"/>
                <a:ea typeface="+mn-ea"/>
                <a:cs typeface="+mn-cs"/>
              </a:rPr>
              <a:t>, the </a:t>
            </a:r>
            <a:r>
              <a:rPr lang="en-GB" sz="1200" u="sng" kern="1200" dirty="0">
                <a:solidFill>
                  <a:schemeClr val="tx1"/>
                </a:solidFill>
                <a:effectLst/>
                <a:latin typeface="+mn-lt"/>
                <a:ea typeface="+mn-ea"/>
                <a:cs typeface="+mn-cs"/>
                <a:hlinkClick r:id="rId6"/>
              </a:rPr>
              <a:t>EU Invasive Alien Species regulation</a:t>
            </a:r>
            <a:r>
              <a:rPr lang="en-GB" sz="1200" kern="1200" dirty="0">
                <a:solidFill>
                  <a:schemeClr val="tx1"/>
                </a:solidFill>
                <a:effectLst/>
                <a:latin typeface="+mn-lt"/>
                <a:ea typeface="+mn-ea"/>
                <a:cs typeface="+mn-cs"/>
              </a:rPr>
              <a:t>  or the </a:t>
            </a:r>
            <a:r>
              <a:rPr lang="en-GB" sz="1200" u="sng" kern="1200" dirty="0">
                <a:solidFill>
                  <a:schemeClr val="tx1"/>
                </a:solidFill>
                <a:effectLst/>
                <a:latin typeface="+mn-lt"/>
                <a:ea typeface="+mn-ea"/>
                <a:cs typeface="+mn-cs"/>
                <a:hlinkClick r:id="rId7"/>
              </a:rPr>
              <a:t>European Water Framework Directive</a:t>
            </a:r>
            <a:r>
              <a:rPr lang="en-GB" sz="1200" kern="1200" dirty="0">
                <a:solidFill>
                  <a:schemeClr val="tx1"/>
                </a:solidFill>
                <a:effectLst/>
                <a:latin typeface="+mn-lt"/>
                <a:ea typeface="+mn-ea"/>
                <a:cs typeface="+mn-cs"/>
              </a:rPr>
              <a:t>. There is also the 2004 International Convention for the Control and Management of Ships’ Ballast Water and Sediment and other various legal regulations and standards.</a:t>
            </a: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11</a:t>
            </a:fld>
            <a:endParaRPr lang="en-GB"/>
          </a:p>
        </p:txBody>
      </p:sp>
    </p:spTree>
    <p:extLst>
      <p:ext uri="{BB962C8B-B14F-4D97-AF65-F5344CB8AC3E}">
        <p14:creationId xmlns:p14="http://schemas.microsoft.com/office/powerpoint/2010/main" val="1479063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Other drivers for change include the consumers of your </a:t>
            </a:r>
            <a:r>
              <a:rPr lang="en-GB" sz="1200" kern="1200" dirty="0" smtClean="0">
                <a:solidFill>
                  <a:schemeClr val="tx1"/>
                </a:solidFill>
                <a:effectLst/>
                <a:latin typeface="+mn-lt"/>
                <a:ea typeface="+mn-ea"/>
                <a:cs typeface="+mn-cs"/>
              </a:rPr>
              <a:t>product, </a:t>
            </a:r>
            <a:r>
              <a:rPr lang="en-GB" sz="1200" kern="1200" dirty="0">
                <a:solidFill>
                  <a:schemeClr val="tx1"/>
                </a:solidFill>
                <a:effectLst/>
                <a:latin typeface="+mn-lt"/>
                <a:ea typeface="+mn-ea"/>
                <a:cs typeface="+mn-cs"/>
              </a:rPr>
              <a:t>both the buying public and wholesalers or supermarkets are more interested in the heritage of a product these days and this includes the environment it comes from. Business partners will also want to see risks to their investments effectively managed.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reputational gains from being a sustainable, INNS free, organisation are significant and investors will be pleased to see you taking steps to reduce your risk.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Most of all an area free from invasive species will function better and therefore your harvest will be better protected.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all may seem complex and perhaps you feel, as a shellfish farmer in particular, that you are already compliant with a host of regulations, and we should say at this point that biosecurity planning for INNS is not a statutory requirement, however it is worthwhile investigating your existing systems to ensure that you are doing all that is practical to reduce your risk from INNS.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Avoiding the spread of INNS is not as difficult as you may at first suspect. Control of INNS is very difficult, particularly in the marine environment, and so the statutory agencies, such as Natural England, have avoided being too prescriptive about how to do it. Instead they request people ‘follow best practice’, mostly allowing users to define what is most appropriate for them. </a:t>
            </a:r>
          </a:p>
          <a:p>
            <a:endParaRPr lang="en-GB" dirty="0"/>
          </a:p>
        </p:txBody>
      </p:sp>
      <p:sp>
        <p:nvSpPr>
          <p:cNvPr id="4" name="Slide Number Placeholder 3"/>
          <p:cNvSpPr>
            <a:spLocks noGrp="1"/>
          </p:cNvSpPr>
          <p:nvPr>
            <p:ph type="sldNum" sz="quarter" idx="10"/>
          </p:nvPr>
        </p:nvSpPr>
        <p:spPr/>
        <p:txBody>
          <a:bodyPr/>
          <a:lstStyle/>
          <a:p>
            <a:fld id="{CC00E297-FACF-46FD-9F10-B1F7F2A3A9E7}" type="slidenum">
              <a:rPr lang="en-GB" smtClean="0"/>
              <a:t>12</a:t>
            </a:fld>
            <a:endParaRPr lang="en-GB"/>
          </a:p>
        </p:txBody>
      </p:sp>
    </p:spTree>
    <p:extLst>
      <p:ext uri="{BB962C8B-B14F-4D97-AF65-F5344CB8AC3E}">
        <p14:creationId xmlns:p14="http://schemas.microsoft.com/office/powerpoint/2010/main" val="1969843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essence of good biosecurity, that is reducing the likelihood of importing or spreading invasive species, is to identify the high-risk activities and then ensure that everyone plays their part in reducing the risk.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high risk activities are for you to decide and will depend on the way you operate but they will most likely focus on where you import stock from, how you prepare stock for movement (if you send on stock for growing on, rather than for consumption), and how you manage your vessels including how often you scrub the hull and antifoul.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low hanging fruit for mariculture managers and commercial fishermen include:</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Where practical, remove man-made structures from the water when they are not in use. In general INNS prefer artificial structures and removing what you can is an easy to do basic biosecurity measure. This could include temporary removal out of the preferred growth zone for example, removal of any movable trestles or other structures such as old fenders, warps, keep nets, oyster bags etc.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If possible, have spare bags or creels and pots so they can be used in rotation and be cleaned and air dried to remove any fouling. </a:t>
            </a: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13</a:t>
            </a:fld>
            <a:endParaRPr lang="en-GB"/>
          </a:p>
        </p:txBody>
      </p:sp>
    </p:spTree>
    <p:extLst>
      <p:ext uri="{BB962C8B-B14F-4D97-AF65-F5344CB8AC3E}">
        <p14:creationId xmlns:p14="http://schemas.microsoft.com/office/powerpoint/2010/main" val="1975063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Air dry what you can, when you can. Most, if not all, marine and aquatic INNS are killed by dehydration. Identify opportunities to dry out equipment or infrastructure as often as possible. This could mean a drying room/area for dive kit, PPE, oyster bags etc. </a:t>
            </a:r>
          </a:p>
        </p:txBody>
      </p:sp>
      <p:sp>
        <p:nvSpPr>
          <p:cNvPr id="4" name="Slide Number Placeholder 3"/>
          <p:cNvSpPr>
            <a:spLocks noGrp="1"/>
          </p:cNvSpPr>
          <p:nvPr>
            <p:ph type="sldNum" sz="quarter" idx="10"/>
          </p:nvPr>
        </p:nvSpPr>
        <p:spPr/>
        <p:txBody>
          <a:bodyPr/>
          <a:lstStyle/>
          <a:p>
            <a:fld id="{72493E50-8D34-41F0-83C4-753EBDDC208E}" type="slidenum">
              <a:rPr lang="en-GB" smtClean="0"/>
              <a:t>14</a:t>
            </a:fld>
            <a:endParaRPr lang="en-GB"/>
          </a:p>
        </p:txBody>
      </p:sp>
    </p:spTree>
    <p:extLst>
      <p:ext uri="{BB962C8B-B14F-4D97-AF65-F5344CB8AC3E}">
        <p14:creationId xmlns:p14="http://schemas.microsoft.com/office/powerpoint/2010/main" val="1029038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Making the most of any natural flows of freshwater into your site can be helpful. This won’t work for every shellfish type or every site as either the animals won’t tolerate it or you won't have access to the water, however immersion into freshwater for a marine invasive can reduce the speed of its growth or even kill it and it can be a useful biosecurity measure for shellfish moving off an aquaculture site in particular. Marine INNS adhering to a boat hull will likewise be disadvantaged by being placed in a freshwater flow so mooring a work boat in the river outflow can be a useful way of minimising hull fouling. </a:t>
            </a:r>
          </a:p>
          <a:p>
            <a:endParaRPr lang="en-GB" dirty="0"/>
          </a:p>
        </p:txBody>
      </p:sp>
      <p:sp>
        <p:nvSpPr>
          <p:cNvPr id="4" name="Slide Number Placeholder 3"/>
          <p:cNvSpPr>
            <a:spLocks noGrp="1"/>
          </p:cNvSpPr>
          <p:nvPr>
            <p:ph type="sldNum" sz="quarter" idx="10"/>
          </p:nvPr>
        </p:nvSpPr>
        <p:spPr/>
        <p:txBody>
          <a:bodyPr/>
          <a:lstStyle/>
          <a:p>
            <a:fld id="{CC00E297-FACF-46FD-9F10-B1F7F2A3A9E7}" type="slidenum">
              <a:rPr lang="en-GB" smtClean="0"/>
              <a:t>15</a:t>
            </a:fld>
            <a:endParaRPr lang="en-GB"/>
          </a:p>
        </p:txBody>
      </p:sp>
    </p:spTree>
    <p:extLst>
      <p:ext uri="{BB962C8B-B14F-4D97-AF65-F5344CB8AC3E}">
        <p14:creationId xmlns:p14="http://schemas.microsoft.com/office/powerpoint/2010/main" val="691936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Raise awareness. Many people are unaware of marine INNS and the threats associated with them and raising awareness often empowers people to take action. Whilst it is not necessary to become a marine biologist, some idea of what to look out for gets people interested and increases effective reporting. There are plenty of free or low cost ID guides available on the web, including on the marine pathways website, or you could do your own, site specific guide. Train your staff to be alert to unusual growth in the marine environment including on shellfish and supporting structures. Place visual aids in mess rooms and offices to aid familiarity.</a:t>
            </a:r>
          </a:p>
          <a:p>
            <a:endParaRPr lang="en-GB" dirty="0"/>
          </a:p>
        </p:txBody>
      </p:sp>
      <p:sp>
        <p:nvSpPr>
          <p:cNvPr id="4" name="Slide Number Placeholder 3"/>
          <p:cNvSpPr>
            <a:spLocks noGrp="1"/>
          </p:cNvSpPr>
          <p:nvPr>
            <p:ph type="sldNum" sz="quarter" idx="10"/>
          </p:nvPr>
        </p:nvSpPr>
        <p:spPr/>
        <p:txBody>
          <a:bodyPr/>
          <a:lstStyle/>
          <a:p>
            <a:fld id="{CC00E297-FACF-46FD-9F10-B1F7F2A3A9E7}" type="slidenum">
              <a:rPr lang="en-GB" smtClean="0"/>
              <a:t>16</a:t>
            </a:fld>
            <a:endParaRPr lang="en-GB"/>
          </a:p>
        </p:txBody>
      </p:sp>
    </p:spTree>
    <p:extLst>
      <p:ext uri="{BB962C8B-B14F-4D97-AF65-F5344CB8AC3E}">
        <p14:creationId xmlns:p14="http://schemas.microsoft.com/office/powerpoint/2010/main" val="1097776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Mariculture, in particular, is a heavily regulated sector and, as we said earlier, many biosecurity actions will already be in place under measures designed to maintain stock health and pathogen control. However following best practice will further lower risks associated with INNS.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Remember that it is just as important to stop alien species arriving in the area as it is to stop INNS leaving the site or boat. To slow or halt the arrival of alien species ensure that any suppliers also take their share of the responsibilities. Write into your contract with them that you expect stock to be INNS free and that all kit, infrastructure, staff etc., will arrive clean and INNS free too.</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Stopping INNS from leaving a site means checking your stock, kit, tractors/trailers, anchors and fishing gear for sediments and fragments of weed and sediment, and clean them off, preferably well away from the water’s edge, before they leave an area. Any raw water intakes for circulation around an onshore site, or vessel should also be filtered and treated before returning to the sea.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 the site it is important to have relevant cleaning facilitates set up for kit and vessels coming ashore – this will range from a simple fresh water wash down area, well away from the water’s edge, through to a full lift and scrub facility, or access to one, for larger vessels.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doing routine inspection of boats for any structural problems also inspect them for obvious fouling. A quick look is enough to gauge the cleanliness of a boat. Look to see if there is more than a low level of hull slime at the water line. If there is it is time to clean.</a:t>
            </a:r>
            <a:endParaRPr lang="en-GB" dirty="0">
              <a:effectLst/>
            </a:endParaRPr>
          </a:p>
          <a:p>
            <a:r>
              <a:rPr lang="en-GB" sz="1200" kern="1200" dirty="0">
                <a:solidFill>
                  <a:schemeClr val="tx1"/>
                </a:solidFill>
                <a:effectLst/>
                <a:latin typeface="+mn-lt"/>
                <a:ea typeface="+mn-ea"/>
                <a:cs typeface="+mn-cs"/>
              </a:rPr>
              <a:t> </a:t>
            </a:r>
            <a:endParaRPr lang="en-GB" dirty="0">
              <a:effectLst/>
            </a:endParaRPr>
          </a:p>
          <a:p>
            <a:r>
              <a:rPr lang="en-GB" sz="1200" kern="1200" dirty="0">
                <a:solidFill>
                  <a:schemeClr val="tx1"/>
                </a:solidFill>
                <a:effectLst/>
                <a:latin typeface="+mn-lt"/>
                <a:ea typeface="+mn-ea"/>
                <a:cs typeface="+mn-cs"/>
              </a:rPr>
              <a:t>Always reinforce the message that any concerns staff have can be escalated if necessary so that you can deal with them appropriately.  </a:t>
            </a:r>
            <a:endParaRPr lang="en-GB" dirty="0">
              <a:effectLst/>
            </a:endParaRPr>
          </a:p>
          <a:p>
            <a:endParaRPr lang="en-GB" dirty="0"/>
          </a:p>
        </p:txBody>
      </p:sp>
      <p:sp>
        <p:nvSpPr>
          <p:cNvPr id="4" name="Slide Number Placeholder 3"/>
          <p:cNvSpPr>
            <a:spLocks noGrp="1"/>
          </p:cNvSpPr>
          <p:nvPr>
            <p:ph type="sldNum" sz="quarter" idx="10"/>
          </p:nvPr>
        </p:nvSpPr>
        <p:spPr/>
        <p:txBody>
          <a:bodyPr/>
          <a:lstStyle/>
          <a:p>
            <a:fld id="{CC00E297-FACF-46FD-9F10-B1F7F2A3A9E7}" type="slidenum">
              <a:rPr lang="en-GB" smtClean="0"/>
              <a:t>17</a:t>
            </a:fld>
            <a:endParaRPr lang="en-GB"/>
          </a:p>
        </p:txBody>
      </p:sp>
    </p:spTree>
    <p:extLst>
      <p:ext uri="{BB962C8B-B14F-4D97-AF65-F5344CB8AC3E}">
        <p14:creationId xmlns:p14="http://schemas.microsoft.com/office/powerpoint/2010/main" val="2010989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how does all this relate to the legislation we discussed earlier?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essence, by undertaking a relevant set of biosecurity actions you are demonstrating ‘best practice’ and reducing the likelihood of introducing or spreading invasive species. By recording it all in one document – your biosecurity plan – you can show anyone who may have concerns about your activities that you are taking all reasonable steps to lower the risk of introducing or spreading invasive non-native species.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Biosecurity Planning</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You can take these actions to their logical conclusion and do a full biosecurity plan for your business. This involves a five step process. Templates and examples are available on the website to help you.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A45E305B-516D-4A3F-B7C5-0DDFBA8688AF}" type="slidenum">
              <a:rPr lang="en-GB" smtClean="0"/>
              <a:t>18</a:t>
            </a:fld>
            <a:endParaRPr lang="en-GB"/>
          </a:p>
        </p:txBody>
      </p:sp>
    </p:spTree>
    <p:extLst>
      <p:ext uri="{BB962C8B-B14F-4D97-AF65-F5344CB8AC3E}">
        <p14:creationId xmlns:p14="http://schemas.microsoft.com/office/powerpoint/2010/main" val="3157440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Section 1 – Introduction </a:t>
            </a:r>
          </a:p>
          <a:p>
            <a:r>
              <a:rPr lang="en-GB" sz="1200" kern="1200" dirty="0">
                <a:solidFill>
                  <a:schemeClr val="tx1"/>
                </a:solidFill>
                <a:effectLst/>
                <a:latin typeface="+mn-lt"/>
                <a:ea typeface="+mn-ea"/>
                <a:cs typeface="+mn-cs"/>
              </a:rPr>
              <a:t>Your opening section sets the scene for why you are doing a biosecurity plan and what the major concerns are for your business. For example, you may be concerned about effects on the environment and legal or reputational impacts. </a:t>
            </a: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19</a:t>
            </a:fld>
            <a:endParaRPr lang="en-GB"/>
          </a:p>
        </p:txBody>
      </p:sp>
    </p:spTree>
    <p:extLst>
      <p:ext uri="{BB962C8B-B14F-4D97-AF65-F5344CB8AC3E}">
        <p14:creationId xmlns:p14="http://schemas.microsoft.com/office/powerpoint/2010/main" val="347655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cap="none" normalizeH="0" baseline="0" dirty="0" smtClean="0">
                <a:ln>
                  <a:noFill/>
                </a:ln>
                <a:solidFill>
                  <a:srgbClr val="FF0000"/>
                </a:solidFill>
                <a:effectLst/>
                <a:latin typeface="Segoe UI" panose="020B0502040204020203" pitchFamily="34" charset="0"/>
                <a:ea typeface="Segoe UI" panose="020B0502040204020203" pitchFamily="34" charset="0"/>
                <a:cs typeface="Segoe UI" panose="020B0502040204020203" pitchFamily="34" charset="0"/>
              </a:rPr>
              <a:t>THIS PRESENTATION SHOULD BE TAILORED TO YOUR AUDIENCE. DELETE OR ADD SLIDES AS REQUIRED.</a:t>
            </a:r>
            <a:r>
              <a:rPr kumimoji="0" lang="en-GB" altLang="en-US" sz="1200" b="1" i="0" u="none" strike="noStrike" cap="none" normalizeH="0" baseline="0" dirty="0" smtClean="0">
                <a:ln>
                  <a:noFill/>
                </a:ln>
                <a:solidFill>
                  <a:srgbClr val="006983"/>
                </a:solidFill>
                <a:effectLst/>
                <a:latin typeface="Segoe UI" panose="020B0502040204020203" pitchFamily="34" charset="0"/>
                <a:ea typeface="Segoe UI" panose="020B0502040204020203" pitchFamily="34" charset="0"/>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1" i="0" u="none" strike="noStrike" cap="none" normalizeH="0" baseline="0" dirty="0" smtClean="0">
              <a:ln>
                <a:noFill/>
              </a:ln>
              <a:solidFill>
                <a:srgbClr val="006983"/>
              </a:solidFill>
              <a:effectLst/>
              <a:latin typeface="Segoe UI" panose="020B0502040204020203" pitchFamily="34" charset="0"/>
              <a:ea typeface="Segoe UI" panose="020B0502040204020203" pitchFamily="34" charset="0"/>
              <a:cs typeface="Segoe UI" panose="020B0502040204020203" pitchFamily="34" charset="0"/>
            </a:endParaRPr>
          </a:p>
          <a:p>
            <a:r>
              <a:rPr lang="en-GB" sz="1200" kern="1200" smtClean="0">
                <a:solidFill>
                  <a:schemeClr val="tx1"/>
                </a:solidFill>
                <a:effectLst/>
                <a:latin typeface="+mn-lt"/>
                <a:ea typeface="+mn-ea"/>
                <a:cs typeface="+mn-cs"/>
              </a:rPr>
              <a:t>Introduce </a:t>
            </a:r>
            <a:r>
              <a:rPr lang="en-GB" sz="1200" kern="1200" dirty="0">
                <a:solidFill>
                  <a:schemeClr val="tx1"/>
                </a:solidFill>
                <a:effectLst/>
                <a:latin typeface="+mn-lt"/>
                <a:ea typeface="+mn-ea"/>
                <a:cs typeface="+mn-cs"/>
              </a:rPr>
              <a:t>yourself, your role and how you came to be working on invasive species. Give a brief, friendly and interesting overview.</a:t>
            </a:r>
          </a:p>
          <a:p>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CC00E297-FACF-46FD-9F10-B1F7F2A3A9E7}" type="slidenum">
              <a:rPr lang="en-GB" smtClean="0"/>
              <a:t>2</a:t>
            </a:fld>
            <a:endParaRPr lang="en-GB"/>
          </a:p>
        </p:txBody>
      </p:sp>
    </p:spTree>
    <p:extLst>
      <p:ext uri="{BB962C8B-B14F-4D97-AF65-F5344CB8AC3E}">
        <p14:creationId xmlns:p14="http://schemas.microsoft.com/office/powerpoint/2010/main" val="219732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Section 2 – Scene Setting</a:t>
            </a:r>
          </a:p>
          <a:p>
            <a:r>
              <a:rPr lang="en-GB" sz="1200" kern="1200" dirty="0">
                <a:solidFill>
                  <a:schemeClr val="tx1"/>
                </a:solidFill>
                <a:effectLst/>
                <a:latin typeface="+mn-lt"/>
                <a:ea typeface="+mn-ea"/>
                <a:cs typeface="+mn-cs"/>
              </a:rPr>
              <a:t>Here you identify what geographical area or activity is to be covered by the plan. This section should also outline support from senior management and identify a member of staff who is responsible for enacting and updating the Plan.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(examples from the Tamar Estuary Biosecurity Plan</a:t>
            </a:r>
            <a:r>
              <a:rPr lang="en-GB" sz="1200" kern="1200" dirty="0" smtClean="0">
                <a:solidFill>
                  <a:schemeClr val="tx1"/>
                </a:solidFill>
                <a:effectLst/>
                <a:latin typeface="+mn-lt"/>
                <a:ea typeface="+mn-ea"/>
                <a:cs typeface="+mn-cs"/>
              </a:rPr>
              <a:t>) </a:t>
            </a:r>
            <a:r>
              <a:rPr lang="en-GB" dirty="0" smtClean="0"/>
              <a:t>: http://web.plymouth.gov.uk/tecf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p:txBody>
      </p:sp>
      <p:sp>
        <p:nvSpPr>
          <p:cNvPr id="4" name="Slide Number Placeholder 3"/>
          <p:cNvSpPr>
            <a:spLocks noGrp="1"/>
          </p:cNvSpPr>
          <p:nvPr>
            <p:ph type="sldNum" sz="quarter" idx="10"/>
          </p:nvPr>
        </p:nvSpPr>
        <p:spPr/>
        <p:txBody>
          <a:bodyPr/>
          <a:lstStyle/>
          <a:p>
            <a:fld id="{72493E50-8D34-41F0-83C4-753EBDDC208E}" type="slidenum">
              <a:rPr lang="en-GB" smtClean="0"/>
              <a:t>20</a:t>
            </a:fld>
            <a:endParaRPr lang="en-GB"/>
          </a:p>
        </p:txBody>
      </p:sp>
    </p:spTree>
    <p:extLst>
      <p:ext uri="{BB962C8B-B14F-4D97-AF65-F5344CB8AC3E}">
        <p14:creationId xmlns:p14="http://schemas.microsoft.com/office/powerpoint/2010/main" val="3450243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Section 3 - Environmental Information</a:t>
            </a:r>
          </a:p>
          <a:p>
            <a:r>
              <a:rPr lang="en-GB" sz="1200" kern="1200" dirty="0">
                <a:solidFill>
                  <a:schemeClr val="tx1"/>
                </a:solidFill>
                <a:effectLst/>
                <a:latin typeface="+mn-lt"/>
                <a:ea typeface="+mn-ea"/>
                <a:cs typeface="+mn-cs"/>
              </a:rPr>
              <a:t>In this section you should delve into more detail about the physical characteristics of the area covered by the Plan. Gather as much information as you can about the chemistry of the waters local to your business. Salinity and temperature information can often be found online, or your company may already record it as part of their normal business. By comparing this data to the known preferences of </a:t>
            </a:r>
            <a:r>
              <a:rPr lang="en-GB" sz="1200" kern="1200" dirty="0" err="1">
                <a:solidFill>
                  <a:schemeClr val="tx1"/>
                </a:solidFill>
                <a:effectLst/>
                <a:latin typeface="+mn-lt"/>
                <a:ea typeface="+mn-ea"/>
                <a:cs typeface="+mn-cs"/>
              </a:rPr>
              <a:t>invasives</a:t>
            </a:r>
            <a:r>
              <a:rPr lang="en-GB" sz="1200" kern="1200" dirty="0">
                <a:solidFill>
                  <a:schemeClr val="tx1"/>
                </a:solidFill>
                <a:effectLst/>
                <a:latin typeface="+mn-lt"/>
                <a:ea typeface="+mn-ea"/>
                <a:cs typeface="+mn-cs"/>
              </a:rPr>
              <a:t> species, found on the GB non-native species secretariat website, will narrow down your list of species of concern.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Details of species thought to be on their way here as well as those known to have already arrived are also listed on the website. You may already have records of invasive species locally and these should be examined and included in your assessment.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Also find out about any existing management arrangements for example, is the area a SSSI (Site of Special Scientific Interest) or have other protected status such as an MCZ (Marine Conservation Zone)? If so contact Natural England to find out more about INNS and current management of marine protected areas locally.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Map: http://web.plymouth.gov.uk/tecf</a:t>
            </a:r>
            <a:endParaRPr lang="en-GB" sz="120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21</a:t>
            </a:fld>
            <a:endParaRPr lang="en-GB"/>
          </a:p>
        </p:txBody>
      </p:sp>
    </p:spTree>
    <p:extLst>
      <p:ext uri="{BB962C8B-B14F-4D97-AF65-F5344CB8AC3E}">
        <p14:creationId xmlns:p14="http://schemas.microsoft.com/office/powerpoint/2010/main" val="2815840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Section 4 - Use of the Area</a:t>
            </a:r>
          </a:p>
          <a:p>
            <a:r>
              <a:rPr lang="en-GB" sz="1200" kern="1200" dirty="0">
                <a:solidFill>
                  <a:schemeClr val="tx1"/>
                </a:solidFill>
                <a:effectLst/>
                <a:latin typeface="+mn-lt"/>
                <a:ea typeface="+mn-ea"/>
                <a:cs typeface="+mn-cs"/>
              </a:rPr>
              <a:t>Here you will list the major types of activity you expect in the area. </a:t>
            </a:r>
          </a:p>
          <a:p>
            <a:r>
              <a:rPr lang="en-GB" sz="1200" kern="1200" dirty="0">
                <a:solidFill>
                  <a:schemeClr val="tx1"/>
                </a:solidFill>
                <a:effectLst/>
                <a:latin typeface="+mn-lt"/>
                <a:ea typeface="+mn-ea"/>
                <a:cs typeface="+mn-cs"/>
              </a:rPr>
              <a:t>How many boats, where are they coming from, what type of boats are they, do they contain ballast water? Can you identify activities which are at highest risk of importing invasives species to your site?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sort of stock movements are common and what INNS could move with them? What are the highest risk activities?</a:t>
            </a:r>
          </a:p>
          <a:p>
            <a:r>
              <a:rPr lang="en-GB" sz="1200" kern="1200" dirty="0">
                <a:solidFill>
                  <a:schemeClr val="tx1"/>
                </a:solidFill>
                <a:effectLst/>
                <a:latin typeface="+mn-lt"/>
                <a:ea typeface="+mn-ea"/>
                <a:cs typeface="+mn-cs"/>
              </a:rPr>
              <a:t>Again more information is available on the GB Secretariat website, links at the end.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Left image from </a:t>
            </a:r>
            <a:r>
              <a:rPr lang="en-GB" dirty="0" smtClean="0"/>
              <a:t>marine traffic</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22</a:t>
            </a:fld>
            <a:endParaRPr lang="en-GB"/>
          </a:p>
        </p:txBody>
      </p:sp>
    </p:spTree>
    <p:extLst>
      <p:ext uri="{BB962C8B-B14F-4D97-AF65-F5344CB8AC3E}">
        <p14:creationId xmlns:p14="http://schemas.microsoft.com/office/powerpoint/2010/main" val="1528459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(The images here show the oyster trestles in Normandy and a piece </a:t>
            </a:r>
            <a:r>
              <a:rPr lang="en-GB" dirty="0" smtClean="0"/>
              <a:t>of Carpet Sea-squirt (</a:t>
            </a:r>
            <a:r>
              <a:rPr lang="en-GB" i="1" dirty="0" err="1" smtClean="0"/>
              <a:t>Didemnum</a:t>
            </a:r>
            <a:r>
              <a:rPr lang="en-GB" i="1" dirty="0" smtClean="0"/>
              <a:t> </a:t>
            </a:r>
            <a:r>
              <a:rPr lang="en-GB" i="1" dirty="0" err="1" smtClean="0"/>
              <a:t>vexillum</a:t>
            </a:r>
            <a:r>
              <a:rPr lang="en-GB" i="1" dirty="0" smtClean="0"/>
              <a:t>) </a:t>
            </a:r>
            <a:r>
              <a:rPr lang="en-GB" dirty="0"/>
              <a:t>in the water adjacent to the site making the point that the stock looks clean but is likely to host INNS.)</a:t>
            </a:r>
          </a:p>
        </p:txBody>
      </p:sp>
      <p:sp>
        <p:nvSpPr>
          <p:cNvPr id="4" name="Slide Number Placeholder 3"/>
          <p:cNvSpPr>
            <a:spLocks noGrp="1"/>
          </p:cNvSpPr>
          <p:nvPr>
            <p:ph type="sldNum" sz="quarter" idx="10"/>
          </p:nvPr>
        </p:nvSpPr>
        <p:spPr/>
        <p:txBody>
          <a:bodyPr/>
          <a:lstStyle/>
          <a:p>
            <a:fld id="{CC00E297-FACF-46FD-9F10-B1F7F2A3A9E7}" type="slidenum">
              <a:rPr lang="en-GB" smtClean="0"/>
              <a:t>23</a:t>
            </a:fld>
            <a:endParaRPr lang="en-GB"/>
          </a:p>
        </p:txBody>
      </p:sp>
    </p:spTree>
    <p:extLst>
      <p:ext uri="{BB962C8B-B14F-4D97-AF65-F5344CB8AC3E}">
        <p14:creationId xmlns:p14="http://schemas.microsoft.com/office/powerpoint/2010/main" val="2680729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Section 5 - Biosecurity Actions / Control measures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Perhaps the most important section. Here you outline the actions you plan to take to improve your biosecurity. These should be based on what we discussed earlier, but the final list will vary depending upon the activities and people involved and the risk associated with. Aim to stay practical – the INNS information for the shellfish aquaculture industry published by Natural England in 2015 includes some useful suggestions for actions.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 the last slide there is an email address for reporting sightings.  </a:t>
            </a:r>
          </a:p>
          <a:p>
            <a:endParaRPr lang="en-GB" dirty="0"/>
          </a:p>
          <a:p>
            <a:r>
              <a:rPr lang="en-GB" sz="1200" kern="1200" dirty="0">
                <a:solidFill>
                  <a:schemeClr val="tx1"/>
                </a:solidFill>
                <a:effectLst/>
                <a:latin typeface="+mn-lt"/>
                <a:ea typeface="+mn-ea"/>
                <a:cs typeface="+mn-cs"/>
              </a:rPr>
              <a:t>(READ ACTIONS FROM SLIDES AS TIME ALLOWS) </a:t>
            </a:r>
          </a:p>
          <a:p>
            <a:r>
              <a:rPr lang="en-GB" sz="1200" kern="1200" dirty="0">
                <a:solidFill>
                  <a:schemeClr val="tx1"/>
                </a:solidFill>
                <a:effectLst/>
                <a:latin typeface="+mn-lt"/>
                <a:ea typeface="+mn-ea"/>
                <a:cs typeface="+mn-cs"/>
              </a:rPr>
              <a:t>(EDIT SLIDES TO AUDIENCE AND TIME)</a:t>
            </a:r>
          </a:p>
          <a:p>
            <a:endParaRPr lang="en-GB" dirty="0"/>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24</a:t>
            </a:fld>
            <a:endParaRPr lang="en-GB"/>
          </a:p>
        </p:txBody>
      </p:sp>
    </p:spTree>
    <p:extLst>
      <p:ext uri="{BB962C8B-B14F-4D97-AF65-F5344CB8AC3E}">
        <p14:creationId xmlns:p14="http://schemas.microsoft.com/office/powerpoint/2010/main" val="2118156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(High risk activities vary – import of new stock is top of the list, heavy fouling on boats and equipment is another example)</a:t>
            </a:r>
          </a:p>
          <a:p>
            <a:endParaRPr lang="en-GB" dirty="0"/>
          </a:p>
          <a:p>
            <a:r>
              <a:rPr lang="en-GB" dirty="0"/>
              <a:t>(NB this is a simplified list – more actions available on the website)</a:t>
            </a:r>
          </a:p>
          <a:p>
            <a:endParaRPr lang="en-GB" dirty="0"/>
          </a:p>
          <a:p>
            <a:r>
              <a:rPr lang="en-GB" dirty="0"/>
              <a:t>(Good to emphasise = residues from wash down may include live material along with antifouling paint flakes and solutions. )</a:t>
            </a:r>
          </a:p>
        </p:txBody>
      </p:sp>
      <p:sp>
        <p:nvSpPr>
          <p:cNvPr id="4" name="Slide Number Placeholder 3"/>
          <p:cNvSpPr>
            <a:spLocks noGrp="1"/>
          </p:cNvSpPr>
          <p:nvPr>
            <p:ph type="sldNum" sz="quarter" idx="10"/>
          </p:nvPr>
        </p:nvSpPr>
        <p:spPr/>
        <p:txBody>
          <a:bodyPr/>
          <a:lstStyle/>
          <a:p>
            <a:fld id="{72493E50-8D34-41F0-83C4-753EBDDC208E}" type="slidenum">
              <a:rPr lang="en-GB" smtClean="0"/>
              <a:t>25</a:t>
            </a:fld>
            <a:endParaRPr lang="en-GB"/>
          </a:p>
        </p:txBody>
      </p:sp>
    </p:spTree>
    <p:extLst>
      <p:ext uri="{BB962C8B-B14F-4D97-AF65-F5344CB8AC3E}">
        <p14:creationId xmlns:p14="http://schemas.microsoft.com/office/powerpoint/2010/main" val="2359267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You may have been listening to all this and thinking ‘but does anyone really DO this?’. Let me give you a short case study before we have a chance for questions.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discovery, in 2014, of the invasive carpet sea-squirt </a:t>
            </a:r>
            <a:r>
              <a:rPr lang="en-GB" sz="1200" i="1" kern="1200" dirty="0">
                <a:solidFill>
                  <a:schemeClr val="tx1"/>
                </a:solidFill>
                <a:effectLst/>
                <a:latin typeface="+mn-lt"/>
                <a:ea typeface="+mn-ea"/>
                <a:cs typeface="+mn-cs"/>
              </a:rPr>
              <a:t>Didemnum vexillum</a:t>
            </a:r>
            <a:r>
              <a:rPr lang="en-GB" sz="1200" kern="1200" dirty="0">
                <a:solidFill>
                  <a:schemeClr val="tx1"/>
                </a:solidFill>
                <a:effectLst/>
                <a:latin typeface="+mn-lt"/>
                <a:ea typeface="+mn-ea"/>
                <a:cs typeface="+mn-cs"/>
              </a:rPr>
              <a:t> in Loch Creran on the west coast of Scotland was a blow to the local community including the commercial fisherman, the many oyster farms, the fin fish farm and the fish processing plant in the Loch. Scottish Natural Heritage and Marine Scotland, who are responsible for management of the fisheries and the protected biogenic reefs in the Loch, were also significantly concerned about the short and long term impacts. </a:t>
            </a:r>
          </a:p>
          <a:p>
            <a:endParaRPr lang="en-GB" dirty="0"/>
          </a:p>
        </p:txBody>
      </p:sp>
      <p:sp>
        <p:nvSpPr>
          <p:cNvPr id="4" name="Slide Number Placeholder 3"/>
          <p:cNvSpPr>
            <a:spLocks noGrp="1"/>
          </p:cNvSpPr>
          <p:nvPr>
            <p:ph type="sldNum" sz="quarter" idx="10"/>
          </p:nvPr>
        </p:nvSpPr>
        <p:spPr/>
        <p:txBody>
          <a:bodyPr/>
          <a:lstStyle/>
          <a:p>
            <a:fld id="{CC00E297-FACF-46FD-9F10-B1F7F2A3A9E7}" type="slidenum">
              <a:rPr lang="en-GB" smtClean="0"/>
              <a:t>26</a:t>
            </a:fld>
            <a:endParaRPr lang="en-GB"/>
          </a:p>
        </p:txBody>
      </p:sp>
    </p:spTree>
    <p:extLst>
      <p:ext uri="{BB962C8B-B14F-4D97-AF65-F5344CB8AC3E}">
        <p14:creationId xmlns:p14="http://schemas.microsoft.com/office/powerpoint/2010/main" val="637671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local economy revolves around this busy Loch with marine recreation, tourism, commercial shipping and aquaculture businesses all heavily invested in the area. Marine Scotland took the lead and decided to use the new powers available to them under the Wildlife and Natural Environment (Scotland) Act to introduce a Species Control Order (SCO) to help manage the outbreak.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Parallel to the Species Control Order, and in order to ensure that all residents and users played their part in the biosecurity actions, a local contractor was taken on to assist with the development of a Loch wide biosecurity plan. Further information including a poster and sector specific information for shellfish growers was developed. </a:t>
            </a:r>
          </a:p>
          <a:p>
            <a:endParaRPr lang="en-GB" dirty="0"/>
          </a:p>
        </p:txBody>
      </p:sp>
      <p:sp>
        <p:nvSpPr>
          <p:cNvPr id="4" name="Slide Number Placeholder 3"/>
          <p:cNvSpPr>
            <a:spLocks noGrp="1"/>
          </p:cNvSpPr>
          <p:nvPr>
            <p:ph type="sldNum" sz="quarter" idx="10"/>
          </p:nvPr>
        </p:nvSpPr>
        <p:spPr/>
        <p:txBody>
          <a:bodyPr/>
          <a:lstStyle/>
          <a:p>
            <a:fld id="{CC00E297-FACF-46FD-9F10-B1F7F2A3A9E7}" type="slidenum">
              <a:rPr lang="en-GB" smtClean="0"/>
              <a:t>27</a:t>
            </a:fld>
            <a:endParaRPr lang="en-GB"/>
          </a:p>
        </p:txBody>
      </p:sp>
    </p:spTree>
    <p:extLst>
      <p:ext uri="{BB962C8B-B14F-4D97-AF65-F5344CB8AC3E}">
        <p14:creationId xmlns:p14="http://schemas.microsoft.com/office/powerpoint/2010/main" val="3330536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process of developing the plan was relatively simple and involved meeting all key stakeholders one to one, including mariculture and fishing interests, and discussing what would be possible in terms of biosecurity actions for their site or activity, recording this and then developing a monitoring programme to check the effectiveness of the plan. </a:t>
            </a:r>
          </a:p>
          <a:p>
            <a:endParaRPr lang="en-GB" dirty="0"/>
          </a:p>
        </p:txBody>
      </p:sp>
      <p:sp>
        <p:nvSpPr>
          <p:cNvPr id="4" name="Slide Number Placeholder 3"/>
          <p:cNvSpPr>
            <a:spLocks noGrp="1"/>
          </p:cNvSpPr>
          <p:nvPr>
            <p:ph type="sldNum" sz="quarter" idx="10"/>
          </p:nvPr>
        </p:nvSpPr>
        <p:spPr/>
        <p:txBody>
          <a:bodyPr/>
          <a:lstStyle/>
          <a:p>
            <a:fld id="{CC00E297-FACF-46FD-9F10-B1F7F2A3A9E7}" type="slidenum">
              <a:rPr lang="en-GB" smtClean="0"/>
              <a:t>28</a:t>
            </a:fld>
            <a:endParaRPr lang="en-GB"/>
          </a:p>
        </p:txBody>
      </p:sp>
    </p:spTree>
    <p:extLst>
      <p:ext uri="{BB962C8B-B14F-4D97-AF65-F5344CB8AC3E}">
        <p14:creationId xmlns:p14="http://schemas.microsoft.com/office/powerpoint/2010/main" val="2680696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Then a risk assessment</a:t>
            </a:r>
            <a:r>
              <a:rPr lang="en-GB" baseline="0" dirty="0"/>
              <a:t> needed to be done</a:t>
            </a:r>
          </a:p>
          <a:p>
            <a:endParaRPr lang="en-GB" baseline="0" dirty="0"/>
          </a:p>
          <a:p>
            <a:r>
              <a:rPr lang="en-GB" baseline="0" dirty="0"/>
              <a:t>Because a high risk INNS was already in the Loch it immediately flagged everything as being RED!!!!! </a:t>
            </a:r>
          </a:p>
          <a:p>
            <a:endParaRPr lang="en-GB" baseline="0" dirty="0"/>
          </a:p>
          <a:p>
            <a:r>
              <a:rPr lang="en-GB" baseline="0" dirty="0"/>
              <a:t>It was felt that the full risk assessment could lead to a blame game so was not included in the final plan. </a:t>
            </a:r>
          </a:p>
          <a:p>
            <a:endParaRPr lang="en-GB" baseline="0" dirty="0"/>
          </a:p>
          <a:p>
            <a:r>
              <a:rPr lang="en-GB" baseline="0" dirty="0"/>
              <a:t>You will see it is blurred it out here for the same reason</a:t>
            </a:r>
          </a:p>
          <a:p>
            <a:endParaRPr lang="en-GB" dirty="0"/>
          </a:p>
        </p:txBody>
      </p:sp>
      <p:sp>
        <p:nvSpPr>
          <p:cNvPr id="4" name="Slide Number Placeholder 3"/>
          <p:cNvSpPr>
            <a:spLocks noGrp="1"/>
          </p:cNvSpPr>
          <p:nvPr>
            <p:ph type="sldNum" sz="quarter" idx="10"/>
          </p:nvPr>
        </p:nvSpPr>
        <p:spPr/>
        <p:txBody>
          <a:bodyPr/>
          <a:lstStyle/>
          <a:p>
            <a:fld id="{89EAF163-F156-43D6-8EC7-39EC1D8A23FD}" type="slidenum">
              <a:rPr lang="en-GB" smtClean="0"/>
              <a:t>29</a:t>
            </a:fld>
            <a:endParaRPr lang="en-GB"/>
          </a:p>
        </p:txBody>
      </p:sp>
    </p:spTree>
    <p:extLst>
      <p:ext uri="{BB962C8B-B14F-4D97-AF65-F5344CB8AC3E}">
        <p14:creationId xmlns:p14="http://schemas.microsoft.com/office/powerpoint/2010/main" val="384208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I’m going to talk to you today/tonight about the threat from invasive non-native species in the marine environment and what we can do about it. I have a presentation which will take about half an hour which I hope will give you a useful insight into the world of invasive non-native species. I am happy to take questions at the end.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Before we get into the body of my talk I want to be upfront and say why we treat the Pacific Oyster, </a:t>
            </a:r>
            <a:r>
              <a:rPr lang="en-GB" sz="1200" i="1" kern="1200" dirty="0" err="1">
                <a:solidFill>
                  <a:schemeClr val="tx1"/>
                </a:solidFill>
                <a:effectLst/>
                <a:latin typeface="+mn-lt"/>
                <a:ea typeface="+mn-ea"/>
                <a:cs typeface="+mn-cs"/>
              </a:rPr>
              <a:t>Crassostrea</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gigas</a:t>
            </a:r>
            <a:r>
              <a:rPr lang="en-GB" sz="1200" kern="1200" dirty="0">
                <a:solidFill>
                  <a:schemeClr val="tx1"/>
                </a:solidFill>
                <a:effectLst/>
                <a:latin typeface="+mn-lt"/>
                <a:ea typeface="+mn-ea"/>
                <a:cs typeface="+mn-cs"/>
              </a:rPr>
              <a:t>, as an invasive species in </a:t>
            </a:r>
            <a:r>
              <a:rPr lang="en-GB" sz="1200" u="sng" kern="1200" dirty="0">
                <a:solidFill>
                  <a:schemeClr val="tx1"/>
                </a:solidFill>
                <a:effectLst/>
                <a:latin typeface="+mn-lt"/>
                <a:ea typeface="+mn-ea"/>
                <a:cs typeface="+mn-cs"/>
              </a:rPr>
              <a:t>some</a:t>
            </a:r>
            <a:r>
              <a:rPr lang="en-GB" sz="1200" kern="1200" dirty="0">
                <a:solidFill>
                  <a:schemeClr val="tx1"/>
                </a:solidFill>
                <a:effectLst/>
                <a:latin typeface="+mn-lt"/>
                <a:ea typeface="+mn-ea"/>
                <a:cs typeface="+mn-cs"/>
              </a:rPr>
              <a:t> circumstances. </a:t>
            </a: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3</a:t>
            </a:fld>
            <a:endParaRPr lang="en-GB"/>
          </a:p>
        </p:txBody>
      </p:sp>
    </p:spTree>
    <p:extLst>
      <p:ext uri="{BB962C8B-B14F-4D97-AF65-F5344CB8AC3E}">
        <p14:creationId xmlns:p14="http://schemas.microsoft.com/office/powerpoint/2010/main" val="501712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Examples of actions for shellfish farming</a:t>
            </a:r>
            <a:r>
              <a:rPr lang="en-GB" baseline="0" dirty="0"/>
              <a:t> and shipping</a:t>
            </a:r>
            <a:endParaRPr lang="en-GB" dirty="0"/>
          </a:p>
        </p:txBody>
      </p:sp>
      <p:sp>
        <p:nvSpPr>
          <p:cNvPr id="4" name="Slide Number Placeholder 3"/>
          <p:cNvSpPr>
            <a:spLocks noGrp="1"/>
          </p:cNvSpPr>
          <p:nvPr>
            <p:ph type="sldNum" sz="quarter" idx="10"/>
          </p:nvPr>
        </p:nvSpPr>
        <p:spPr/>
        <p:txBody>
          <a:bodyPr/>
          <a:lstStyle/>
          <a:p>
            <a:fld id="{89EAF163-F156-43D6-8EC7-39EC1D8A23FD}" type="slidenum">
              <a:rPr lang="en-GB" smtClean="0"/>
              <a:t>30</a:t>
            </a:fld>
            <a:endParaRPr lang="en-GB"/>
          </a:p>
        </p:txBody>
      </p:sp>
    </p:spTree>
    <p:extLst>
      <p:ext uri="{BB962C8B-B14F-4D97-AF65-F5344CB8AC3E}">
        <p14:creationId xmlns:p14="http://schemas.microsoft.com/office/powerpoint/2010/main" val="1687009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 date the </a:t>
            </a:r>
            <a:r>
              <a:rPr lang="en-GB" sz="1200" i="1" kern="1200" dirty="0">
                <a:solidFill>
                  <a:schemeClr val="tx1"/>
                </a:solidFill>
                <a:effectLst/>
                <a:latin typeface="+mn-lt"/>
                <a:ea typeface="+mn-ea"/>
                <a:cs typeface="+mn-cs"/>
              </a:rPr>
              <a:t>Didemnum</a:t>
            </a:r>
            <a:r>
              <a:rPr lang="en-GB" sz="1200" kern="1200" dirty="0">
                <a:solidFill>
                  <a:schemeClr val="tx1"/>
                </a:solidFill>
                <a:effectLst/>
                <a:latin typeface="+mn-lt"/>
                <a:ea typeface="+mn-ea"/>
                <a:cs typeface="+mn-cs"/>
              </a:rPr>
              <a:t> has not spread from the initial infection site and, thanks to ongoing engagement, local stakeholders continue to report suspected sightings and undertake their biosecurity actions.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as you can see, biosecurity planning can be relatively easy to achieve and can protect you and your business from possible reputational and legal risks.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C00E297-FACF-46FD-9F10-B1F7F2A3A9E7}" type="slidenum">
              <a:rPr lang="en-GB" smtClean="0"/>
              <a:t>31</a:t>
            </a:fld>
            <a:endParaRPr lang="en-GB"/>
          </a:p>
        </p:txBody>
      </p:sp>
    </p:spTree>
    <p:extLst>
      <p:ext uri="{BB962C8B-B14F-4D97-AF65-F5344CB8AC3E}">
        <p14:creationId xmlns:p14="http://schemas.microsoft.com/office/powerpoint/2010/main" val="3332916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I’d welcome any questions and if I can’t answer any of them I promise to make a note and get back to you with answers as soon as possible.</a:t>
            </a:r>
          </a:p>
          <a:p>
            <a:endParaRPr lang="en-GB" dirty="0"/>
          </a:p>
        </p:txBody>
      </p:sp>
      <p:sp>
        <p:nvSpPr>
          <p:cNvPr id="4" name="Slide Number Placeholder 3"/>
          <p:cNvSpPr>
            <a:spLocks noGrp="1"/>
          </p:cNvSpPr>
          <p:nvPr>
            <p:ph type="sldNum" sz="quarter" idx="10"/>
          </p:nvPr>
        </p:nvSpPr>
        <p:spPr/>
        <p:txBody>
          <a:bodyPr/>
          <a:lstStyle/>
          <a:p>
            <a:fld id="{5F6D5FBC-D6EA-45CF-8438-BAB4AD762675}" type="slidenum">
              <a:rPr lang="en-GB" smtClean="0"/>
              <a:t>32</a:t>
            </a:fld>
            <a:endParaRPr lang="en-GB"/>
          </a:p>
        </p:txBody>
      </p:sp>
    </p:spTree>
    <p:extLst>
      <p:ext uri="{BB962C8B-B14F-4D97-AF65-F5344CB8AC3E}">
        <p14:creationId xmlns:p14="http://schemas.microsoft.com/office/powerpoint/2010/main" val="610766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 know that this concerns those involved in mariculture, particularly those in the shellfish sector. Where </a:t>
            </a:r>
            <a:r>
              <a:rPr lang="en-GB" sz="1200" i="0" kern="1200" dirty="0">
                <a:solidFill>
                  <a:schemeClr val="tx1"/>
                </a:solidFill>
                <a:effectLst/>
                <a:latin typeface="+mn-lt"/>
                <a:ea typeface="+mn-ea"/>
                <a:cs typeface="+mn-cs"/>
              </a:rPr>
              <a:t>the</a:t>
            </a:r>
            <a:r>
              <a:rPr lang="en-GB" sz="1200" i="1"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Pacific Oyster </a:t>
            </a:r>
            <a:r>
              <a:rPr lang="en-GB" sz="1200" kern="1200" dirty="0">
                <a:solidFill>
                  <a:schemeClr val="tx1"/>
                </a:solidFill>
                <a:effectLst/>
                <a:latin typeface="+mn-lt"/>
                <a:ea typeface="+mn-ea"/>
                <a:cs typeface="+mn-cs"/>
              </a:rPr>
              <a:t>is contained within a farm it is not invasive, indeed it is an important economic resource. Unfortunately, nature has found a way of allowing it to breed outside this controlled environment and is, in some areas, in need of significant control. In short it has become ‘invasive’, in some places, outside the farm environment.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good news is that there are many simple actions we can all take to reduce the risk of spreading invasive species and limit the impact of their growth.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But first… a short animation (6 minutes) which will give you an insight into invasive non-native species, how they get here and what their impacts are when they become invasive.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C00E297-FACF-46FD-9F10-B1F7F2A3A9E7}" type="slidenum">
              <a:rPr lang="en-GB" smtClean="0"/>
              <a:t>4</a:t>
            </a:fld>
            <a:endParaRPr lang="en-GB"/>
          </a:p>
        </p:txBody>
      </p:sp>
    </p:spTree>
    <p:extLst>
      <p:ext uri="{BB962C8B-B14F-4D97-AF65-F5344CB8AC3E}">
        <p14:creationId xmlns:p14="http://schemas.microsoft.com/office/powerpoint/2010/main" val="3650720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Link to YouTube video.</a:t>
            </a:r>
            <a:r>
              <a:rPr lang="en-GB" baseline="0" dirty="0" smtClean="0"/>
              <a:t> Requires web access and can take a minute to load and play. Here is the link in case the one within the </a:t>
            </a:r>
            <a:r>
              <a:rPr lang="en-GB" baseline="0" dirty="0" err="1" smtClean="0"/>
              <a:t>Powerpoint</a:t>
            </a:r>
            <a:r>
              <a:rPr lang="en-GB" baseline="0" dirty="0" smtClean="0"/>
              <a:t> doesn’t work: https://www.youtube.com/watch?v=EoggtzYr4Qk</a:t>
            </a:r>
            <a:endParaRPr lang="en-GB" dirty="0" smtClean="0"/>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5</a:t>
            </a:fld>
            <a:endParaRPr lang="en-GB"/>
          </a:p>
        </p:txBody>
      </p:sp>
    </p:spTree>
    <p:extLst>
      <p:ext uri="{BB962C8B-B14F-4D97-AF65-F5344CB8AC3E}">
        <p14:creationId xmlns:p14="http://schemas.microsoft.com/office/powerpoint/2010/main" val="2857265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 about the Check,</a:t>
            </a:r>
            <a:r>
              <a:rPr lang="en-GB" baseline="0" dirty="0" smtClean="0"/>
              <a:t> Clean, Dry campaign and point them in the direction of more guidance on the GB NNSS website</a:t>
            </a:r>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6</a:t>
            </a:fld>
            <a:endParaRPr lang="en-GB"/>
          </a:p>
        </p:txBody>
      </p:sp>
    </p:spTree>
    <p:extLst>
      <p:ext uri="{BB962C8B-B14F-4D97-AF65-F5344CB8AC3E}">
        <p14:creationId xmlns:p14="http://schemas.microsoft.com/office/powerpoint/2010/main" val="609111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For participants the key is to give them enough warning to ensure they have time to clean their boats and kit effectively.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all participants to ‘Check Clean Dry’ before they leave home (making sure all washdown and scraping material is disposed of appropriately). You could raise the issues through the relevant class association and you can also include guidance in the event paperwork – from when they register to inclusion in the rules of the day. </a:t>
            </a:r>
          </a:p>
          <a:p>
            <a:endParaRPr lang="en-GB" dirty="0"/>
          </a:p>
        </p:txBody>
      </p:sp>
      <p:sp>
        <p:nvSpPr>
          <p:cNvPr id="4" name="Slide Number Placeholder 3"/>
          <p:cNvSpPr>
            <a:spLocks noGrp="1"/>
          </p:cNvSpPr>
          <p:nvPr>
            <p:ph type="sldNum" sz="quarter" idx="10"/>
          </p:nvPr>
        </p:nvSpPr>
        <p:spPr/>
        <p:txBody>
          <a:bodyPr/>
          <a:lstStyle/>
          <a:p>
            <a:fld id="{26846BE4-6D28-4997-AD72-223485AD869A}" type="slidenum">
              <a:rPr lang="en-GB" smtClean="0"/>
              <a:t>7</a:t>
            </a:fld>
            <a:endParaRPr lang="en-GB"/>
          </a:p>
        </p:txBody>
      </p:sp>
    </p:spTree>
    <p:extLst>
      <p:ext uri="{BB962C8B-B14F-4D97-AF65-F5344CB8AC3E}">
        <p14:creationId xmlns:p14="http://schemas.microsoft.com/office/powerpoint/2010/main" val="1569598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Invasive non-native species, also known as alien species, are, unfortunately, increasing across the UK, both in the sea and on the land, more than 10 per cent of Great Britain’s land area or coastline now has established populations of invasive species.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cost of this to the </a:t>
            </a:r>
            <a:r>
              <a:rPr lang="en-GB" sz="1200" kern="1200" dirty="0" err="1">
                <a:solidFill>
                  <a:schemeClr val="tx1"/>
                </a:solidFill>
                <a:effectLst/>
                <a:latin typeface="+mn-lt"/>
                <a:ea typeface="+mn-ea"/>
                <a:cs typeface="+mn-cs"/>
              </a:rPr>
              <a:t>mariculture</a:t>
            </a:r>
            <a:r>
              <a:rPr lang="en-GB" sz="1200" kern="1200" dirty="0">
                <a:solidFill>
                  <a:schemeClr val="tx1"/>
                </a:solidFill>
                <a:effectLst/>
                <a:latin typeface="+mn-lt"/>
                <a:ea typeface="+mn-ea"/>
                <a:cs typeface="+mn-cs"/>
              </a:rPr>
              <a:t> and fishing sector is significant – estimates say that all INNS, on land and in the sea, cost the UK around £1.7bn with more than £100 million being attributed to their management in the marine environment, more than £7 million of this in the aquaculture sector. Most of this is down to increased costs associated with cleaning equipment and mortality of stock.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likely to be a significant underestimate as it does not include difficult to measure things such as the increased time it takes to clean an infested crab and lobster pots or to clean species such as the carpet sea-squirt </a:t>
            </a:r>
            <a:r>
              <a:rPr lang="en-GB" sz="1200" i="1" kern="1200" dirty="0" err="1">
                <a:solidFill>
                  <a:schemeClr val="tx1"/>
                </a:solidFill>
                <a:effectLst/>
                <a:latin typeface="+mn-lt"/>
                <a:ea typeface="+mn-ea"/>
                <a:cs typeface="+mn-cs"/>
              </a:rPr>
              <a:t>Didemnum</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vexillium</a:t>
            </a:r>
            <a:r>
              <a:rPr lang="en-GB" sz="1200" kern="1200" dirty="0">
                <a:solidFill>
                  <a:schemeClr val="tx1"/>
                </a:solidFill>
                <a:effectLst/>
                <a:latin typeface="+mn-lt"/>
                <a:ea typeface="+mn-ea"/>
                <a:cs typeface="+mn-cs"/>
              </a:rPr>
              <a:t> (you may know it as </a:t>
            </a:r>
            <a:r>
              <a:rPr lang="en-GB" sz="1200" i="1" kern="1200" dirty="0">
                <a:solidFill>
                  <a:schemeClr val="tx1"/>
                </a:solidFill>
                <a:effectLst/>
                <a:latin typeface="+mn-lt"/>
                <a:ea typeface="+mn-ea"/>
                <a:cs typeface="+mn-cs"/>
              </a:rPr>
              <a:t>D vex</a:t>
            </a:r>
            <a:r>
              <a:rPr lang="en-GB" sz="1200" kern="1200" dirty="0">
                <a:solidFill>
                  <a:schemeClr val="tx1"/>
                </a:solidFill>
                <a:effectLst/>
                <a:latin typeface="+mn-lt"/>
                <a:ea typeface="+mn-ea"/>
                <a:cs typeface="+mn-cs"/>
              </a:rPr>
              <a:t>) off shellfish.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SO WHAT?!</a:t>
            </a:r>
          </a:p>
          <a:p>
            <a:endParaRPr lang="en-GB" dirty="0"/>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8</a:t>
            </a:fld>
            <a:endParaRPr lang="en-GB"/>
          </a:p>
        </p:txBody>
      </p:sp>
    </p:spTree>
    <p:extLst>
      <p:ext uri="{BB962C8B-B14F-4D97-AF65-F5344CB8AC3E}">
        <p14:creationId xmlns:p14="http://schemas.microsoft.com/office/powerpoint/2010/main" val="3227046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a mariculture manager you will be starkly aware of the need for high levels of biosecurity. Your industry depends on clean stock, boats, nets and staff to ensure that pathogens are effectively controlled. And there are many daily checks undertaken and records kept to ensure that your site and business remains compliant.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Commercial fishermen will also be aware of the need to keep their boats and gear clean to lower fuel costs, minimise wear and tear and reduce safety risks.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problem is that invasive species work against you and increase costs and risks, they also damage the natural environment that your business depends on. </a:t>
            </a:r>
          </a:p>
          <a:p>
            <a:endParaRPr lang="en-GB" dirty="0"/>
          </a:p>
        </p:txBody>
      </p:sp>
      <p:sp>
        <p:nvSpPr>
          <p:cNvPr id="4" name="Slide Number Placeholder 3"/>
          <p:cNvSpPr>
            <a:spLocks noGrp="1"/>
          </p:cNvSpPr>
          <p:nvPr>
            <p:ph type="sldNum" sz="quarter" idx="10"/>
          </p:nvPr>
        </p:nvSpPr>
        <p:spPr/>
        <p:txBody>
          <a:bodyPr/>
          <a:lstStyle/>
          <a:p>
            <a:fld id="{CC00E297-FACF-46FD-9F10-B1F7F2A3A9E7}" type="slidenum">
              <a:rPr lang="en-GB" smtClean="0"/>
              <a:t>9</a:t>
            </a:fld>
            <a:endParaRPr lang="en-GB"/>
          </a:p>
        </p:txBody>
      </p:sp>
    </p:spTree>
    <p:extLst>
      <p:ext uri="{BB962C8B-B14F-4D97-AF65-F5344CB8AC3E}">
        <p14:creationId xmlns:p14="http://schemas.microsoft.com/office/powerpoint/2010/main" val="3179278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D790AD-450F-4D7A-98E5-7DACAF4A4646}" type="datetimeFigureOut">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62AA7F-E7FA-449A-ABA3-FA40DCA15DC1}" type="slidenum">
              <a:rPr lang="en-GB" smtClean="0"/>
              <a:t>‹#›</a:t>
            </a:fld>
            <a:endParaRPr lang="en-GB"/>
          </a:p>
        </p:txBody>
      </p:sp>
    </p:spTree>
    <p:extLst>
      <p:ext uri="{BB962C8B-B14F-4D97-AF65-F5344CB8AC3E}">
        <p14:creationId xmlns:p14="http://schemas.microsoft.com/office/powerpoint/2010/main" val="1599359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D790AD-450F-4D7A-98E5-7DACAF4A4646}" type="datetimeFigureOut">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62AA7F-E7FA-449A-ABA3-FA40DCA15DC1}" type="slidenum">
              <a:rPr lang="en-GB" smtClean="0"/>
              <a:t>‹#›</a:t>
            </a:fld>
            <a:endParaRPr lang="en-GB"/>
          </a:p>
        </p:txBody>
      </p:sp>
    </p:spTree>
    <p:extLst>
      <p:ext uri="{BB962C8B-B14F-4D97-AF65-F5344CB8AC3E}">
        <p14:creationId xmlns:p14="http://schemas.microsoft.com/office/powerpoint/2010/main" val="2096637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D790AD-450F-4D7A-98E5-7DACAF4A4646}" type="datetimeFigureOut">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62AA7F-E7FA-449A-ABA3-FA40DCA15DC1}" type="slidenum">
              <a:rPr lang="en-GB" smtClean="0"/>
              <a:t>‹#›</a:t>
            </a:fld>
            <a:endParaRPr lang="en-GB"/>
          </a:p>
        </p:txBody>
      </p:sp>
    </p:spTree>
    <p:extLst>
      <p:ext uri="{BB962C8B-B14F-4D97-AF65-F5344CB8AC3E}">
        <p14:creationId xmlns:p14="http://schemas.microsoft.com/office/powerpoint/2010/main" val="248200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D790AD-450F-4D7A-98E5-7DACAF4A4646}" type="datetimeFigureOut">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62AA7F-E7FA-449A-ABA3-FA40DCA15DC1}" type="slidenum">
              <a:rPr lang="en-GB" smtClean="0"/>
              <a:t>‹#›</a:t>
            </a:fld>
            <a:endParaRPr lang="en-GB"/>
          </a:p>
        </p:txBody>
      </p:sp>
    </p:spTree>
    <p:extLst>
      <p:ext uri="{BB962C8B-B14F-4D97-AF65-F5344CB8AC3E}">
        <p14:creationId xmlns:p14="http://schemas.microsoft.com/office/powerpoint/2010/main" val="1495490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D790AD-450F-4D7A-98E5-7DACAF4A4646}" type="datetimeFigureOut">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62AA7F-E7FA-449A-ABA3-FA40DCA15DC1}" type="slidenum">
              <a:rPr lang="en-GB" smtClean="0"/>
              <a:t>‹#›</a:t>
            </a:fld>
            <a:endParaRPr lang="en-GB"/>
          </a:p>
        </p:txBody>
      </p:sp>
    </p:spTree>
    <p:extLst>
      <p:ext uri="{BB962C8B-B14F-4D97-AF65-F5344CB8AC3E}">
        <p14:creationId xmlns:p14="http://schemas.microsoft.com/office/powerpoint/2010/main" val="181092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D790AD-450F-4D7A-98E5-7DACAF4A4646}" type="datetimeFigureOut">
              <a:rPr lang="en-GB" smtClean="0"/>
              <a:t>30/10/2019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62AA7F-E7FA-449A-ABA3-FA40DCA15DC1}" type="slidenum">
              <a:rPr lang="en-GB" smtClean="0"/>
              <a:t>‹#›</a:t>
            </a:fld>
            <a:endParaRPr lang="en-GB"/>
          </a:p>
        </p:txBody>
      </p:sp>
    </p:spTree>
    <p:extLst>
      <p:ext uri="{BB962C8B-B14F-4D97-AF65-F5344CB8AC3E}">
        <p14:creationId xmlns:p14="http://schemas.microsoft.com/office/powerpoint/2010/main" val="2530079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D790AD-450F-4D7A-98E5-7DACAF4A4646}" type="datetimeFigureOut">
              <a:rPr lang="en-GB" smtClean="0"/>
              <a:t>30/10/2019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62AA7F-E7FA-449A-ABA3-FA40DCA15DC1}" type="slidenum">
              <a:rPr lang="en-GB" smtClean="0"/>
              <a:t>‹#›</a:t>
            </a:fld>
            <a:endParaRPr lang="en-GB"/>
          </a:p>
        </p:txBody>
      </p:sp>
    </p:spTree>
    <p:extLst>
      <p:ext uri="{BB962C8B-B14F-4D97-AF65-F5344CB8AC3E}">
        <p14:creationId xmlns:p14="http://schemas.microsoft.com/office/powerpoint/2010/main" val="374387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D790AD-450F-4D7A-98E5-7DACAF4A4646}" type="datetimeFigureOut">
              <a:rPr lang="en-GB" smtClean="0"/>
              <a:t>30/10/2019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62AA7F-E7FA-449A-ABA3-FA40DCA15DC1}" type="slidenum">
              <a:rPr lang="en-GB" smtClean="0"/>
              <a:t>‹#›</a:t>
            </a:fld>
            <a:endParaRPr lang="en-GB"/>
          </a:p>
        </p:txBody>
      </p:sp>
    </p:spTree>
    <p:extLst>
      <p:ext uri="{BB962C8B-B14F-4D97-AF65-F5344CB8AC3E}">
        <p14:creationId xmlns:p14="http://schemas.microsoft.com/office/powerpoint/2010/main" val="3447406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D790AD-450F-4D7A-98E5-7DACAF4A4646}" type="datetimeFigureOut">
              <a:rPr lang="en-GB" smtClean="0"/>
              <a:t>30/10/2019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62AA7F-E7FA-449A-ABA3-FA40DCA15DC1}" type="slidenum">
              <a:rPr lang="en-GB" smtClean="0"/>
              <a:t>‹#›</a:t>
            </a:fld>
            <a:endParaRPr lang="en-GB"/>
          </a:p>
        </p:txBody>
      </p:sp>
    </p:spTree>
    <p:extLst>
      <p:ext uri="{BB962C8B-B14F-4D97-AF65-F5344CB8AC3E}">
        <p14:creationId xmlns:p14="http://schemas.microsoft.com/office/powerpoint/2010/main" val="2928116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D790AD-450F-4D7A-98E5-7DACAF4A4646}" type="datetimeFigureOut">
              <a:rPr lang="en-GB" smtClean="0"/>
              <a:t>30/10/2019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62AA7F-E7FA-449A-ABA3-FA40DCA15DC1}" type="slidenum">
              <a:rPr lang="en-GB" smtClean="0"/>
              <a:t>‹#›</a:t>
            </a:fld>
            <a:endParaRPr lang="en-GB"/>
          </a:p>
        </p:txBody>
      </p:sp>
    </p:spTree>
    <p:extLst>
      <p:ext uri="{BB962C8B-B14F-4D97-AF65-F5344CB8AC3E}">
        <p14:creationId xmlns:p14="http://schemas.microsoft.com/office/powerpoint/2010/main" val="146576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D790AD-450F-4D7A-98E5-7DACAF4A4646}" type="datetimeFigureOut">
              <a:rPr lang="en-GB" smtClean="0"/>
              <a:t>30/10/2019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62AA7F-E7FA-449A-ABA3-FA40DCA15DC1}" type="slidenum">
              <a:rPr lang="en-GB" smtClean="0"/>
              <a:t>‹#›</a:t>
            </a:fld>
            <a:endParaRPr lang="en-GB"/>
          </a:p>
        </p:txBody>
      </p:sp>
    </p:spTree>
    <p:extLst>
      <p:ext uri="{BB962C8B-B14F-4D97-AF65-F5344CB8AC3E}">
        <p14:creationId xmlns:p14="http://schemas.microsoft.com/office/powerpoint/2010/main" val="2251462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D790AD-450F-4D7A-98E5-7DACAF4A4646}" type="datetimeFigureOut">
              <a:rPr lang="en-GB" smtClean="0"/>
              <a:t>30/10/2019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2AA7F-E7FA-449A-ABA3-FA40DCA15DC1}" type="slidenum">
              <a:rPr lang="en-GB" smtClean="0"/>
              <a:t>‹#›</a:t>
            </a:fld>
            <a:endParaRPr lang="en-GB"/>
          </a:p>
        </p:txBody>
      </p:sp>
      <p:pic>
        <p:nvPicPr>
          <p:cNvPr id="7" name="Picture 6" descr="RAPID (Full Colou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7812388" y="122831"/>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895198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9.png"/><Relationship Id="rId7"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10.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hyperlink" Target="http://www.ish2fork.com/" TargetMode="External"/><Relationship Id="rId3" Type="http://schemas.openxmlformats.org/officeDocument/2006/relationships/image" Target="../media/image10.png"/><Relationship Id="rId7" Type="http://schemas.openxmlformats.org/officeDocument/2006/relationships/hyperlink" Target="http://www.coastalnets.co.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4.jpeg"/><Relationship Id="rId7"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9.png"/><Relationship Id="rId5" Type="http://schemas.openxmlformats.org/officeDocument/2006/relationships/hyperlink" Target="https://businessguide.offshoreenergytoday.com/profiles/view/pronomar_b_v" TargetMode="External"/><Relationship Id="rId10" Type="http://schemas.openxmlformats.org/officeDocument/2006/relationships/image" Target="../media/image8.jpeg"/><Relationship Id="rId4" Type="http://schemas.openxmlformats.org/officeDocument/2006/relationships/image" Target="../media/image45.jpeg"/><Relationship Id="rId9"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6.jpe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hyperlink" Target="http://www.geowestmidlands.org.uk/wiki/index.php5?title=File:River_Lugg_meanders.jpg" TargetMode="External"/><Relationship Id="rId9"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youtube.com/watch?v=iQorpdWeFCM" TargetMode="Externa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8.jpeg"/><Relationship Id="rId3" Type="http://schemas.openxmlformats.org/officeDocument/2006/relationships/image" Target="../media/image53.png"/><Relationship Id="rId7" Type="http://schemas.openxmlformats.org/officeDocument/2006/relationships/diagramColors" Target="../diagrams/colors1.xml"/><Relationship Id="rId12"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6.png"/><Relationship Id="rId5" Type="http://schemas.openxmlformats.org/officeDocument/2006/relationships/diagramLayout" Target="../diagrams/layout1.xml"/><Relationship Id="rId10" Type="http://schemas.openxmlformats.org/officeDocument/2006/relationships/image" Target="../media/image5.jpeg"/><Relationship Id="rId4" Type="http://schemas.openxmlformats.org/officeDocument/2006/relationships/diagramData" Target="../diagrams/data1.xml"/><Relationship Id="rId9" Type="http://schemas.openxmlformats.org/officeDocument/2006/relationships/image" Target="../media/image10.png"/><Relationship Id="rId1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9.jpeg"/><Relationship Id="rId7"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10.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6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5.wdp"/></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18" Type="http://schemas.openxmlformats.org/officeDocument/2006/relationships/image" Target="../media/image29.jpeg"/><Relationship Id="rId3" Type="http://schemas.openxmlformats.org/officeDocument/2006/relationships/image" Target="../media/image15.jpeg"/><Relationship Id="rId21" Type="http://schemas.openxmlformats.org/officeDocument/2006/relationships/image" Target="../media/image31.jpeg"/><Relationship Id="rId7" Type="http://schemas.microsoft.com/office/2007/relationships/hdphoto" Target="../media/hdphoto2.wdp"/><Relationship Id="rId12" Type="http://schemas.openxmlformats.org/officeDocument/2006/relationships/image" Target="../media/image23.jpeg"/><Relationship Id="rId17" Type="http://schemas.openxmlformats.org/officeDocument/2006/relationships/image" Target="../media/image28.jpeg"/><Relationship Id="rId2" Type="http://schemas.openxmlformats.org/officeDocument/2006/relationships/notesSlide" Target="../notesSlides/notesSlide3.xml"/><Relationship Id="rId16" Type="http://schemas.openxmlformats.org/officeDocument/2006/relationships/image" Target="../media/image27.jpeg"/><Relationship Id="rId20" Type="http://schemas.microsoft.com/office/2007/relationships/hdphoto" Target="../media/hdphoto3.wdp"/><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2.jpeg"/><Relationship Id="rId5" Type="http://schemas.openxmlformats.org/officeDocument/2006/relationships/image" Target="../media/image17.jpeg"/><Relationship Id="rId15" Type="http://schemas.openxmlformats.org/officeDocument/2006/relationships/image" Target="../media/image26.jpeg"/><Relationship Id="rId23" Type="http://schemas.openxmlformats.org/officeDocument/2006/relationships/image" Target="../media/image33.jpeg"/><Relationship Id="rId10" Type="http://schemas.openxmlformats.org/officeDocument/2006/relationships/image" Target="../media/image21.jpeg"/><Relationship Id="rId19" Type="http://schemas.openxmlformats.org/officeDocument/2006/relationships/image" Target="../media/image30.png"/><Relationship Id="rId4" Type="http://schemas.openxmlformats.org/officeDocument/2006/relationships/image" Target="../media/image16.jpeg"/><Relationship Id="rId9" Type="http://schemas.openxmlformats.org/officeDocument/2006/relationships/image" Target="../media/image20.jpeg"/><Relationship Id="rId14" Type="http://schemas.openxmlformats.org/officeDocument/2006/relationships/image" Target="../media/image25.jpeg"/><Relationship Id="rId22" Type="http://schemas.openxmlformats.org/officeDocument/2006/relationships/image" Target="../media/image32.jpeg"/></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hyperlink" Target="https://www.brc.ac.uk/irecord/" TargetMode="External"/><Relationship Id="rId7" Type="http://schemas.openxmlformats.org/officeDocument/2006/relationships/image" Target="../media/image72.png"/><Relationship Id="rId12" Type="http://schemas.openxmlformats.org/officeDocument/2006/relationships/image" Target="../media/image77.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nbnatlas.org/" TargetMode="External"/><Relationship Id="rId11" Type="http://schemas.openxmlformats.org/officeDocument/2006/relationships/image" Target="../media/image76.jpeg"/><Relationship Id="rId5" Type="http://schemas.openxmlformats.org/officeDocument/2006/relationships/hyperlink" Target="http://www.nonnativespecies.org/" TargetMode="External"/><Relationship Id="rId10" Type="http://schemas.openxmlformats.org/officeDocument/2006/relationships/image" Target="../media/image75.png"/><Relationship Id="rId4" Type="http://schemas.openxmlformats.org/officeDocument/2006/relationships/hyperlink" Target="mailto:alertnonnative@ceh.ac.uk" TargetMode="External"/><Relationship Id="rId9" Type="http://schemas.openxmlformats.org/officeDocument/2006/relationships/image" Target="../media/image74.jpeg"/></Relationships>
</file>

<file path=ppt/slides/_rels/slide3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mailto:sarah@c2w.org.uk" TargetMode="External"/><Relationship Id="rId7" Type="http://schemas.openxmlformats.org/officeDocument/2006/relationships/image" Target="../media/image7.jpe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4.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0.png"/><Relationship Id="rId10" Type="http://schemas.openxmlformats.org/officeDocument/2006/relationships/image" Target="../media/image9.png"/><Relationship Id="rId4" Type="http://schemas.microsoft.com/office/2007/relationships/hdphoto" Target="../media/hdphoto4.wdp"/><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ideo" Target="https://www.youtube.com/embed/EoggtzYr4Qk" TargetMode="External"/><Relationship Id="rId4" Type="http://schemas.openxmlformats.org/officeDocument/2006/relationships/image" Target="../media/image35.jpe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NNSS_Image_130"/>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descr="RAPID (Reverse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59880" y="826146"/>
            <a:ext cx="2821988" cy="2269948"/>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descr="Curve Green"/>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0822" y="3599974"/>
            <a:ext cx="9197622" cy="330426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6"/>
          <p:cNvSpPr txBox="1">
            <a:spLocks noChangeArrowheads="1"/>
          </p:cNvSpPr>
          <p:nvPr/>
        </p:nvSpPr>
        <p:spPr bwMode="auto">
          <a:xfrm>
            <a:off x="967613" y="4914716"/>
            <a:ext cx="7490587" cy="949325"/>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000" b="1" i="0" u="none" strike="noStrike" cap="none" normalizeH="0" baseline="0" dirty="0">
                <a:ln>
                  <a:noFill/>
                </a:ln>
                <a:solidFill>
                  <a:srgbClr val="A0CF67"/>
                </a:solidFill>
                <a:effectLst/>
                <a:latin typeface="Segoe UI" panose="020B0502040204020203" pitchFamily="34" charset="0"/>
              </a:rPr>
              <a:t>MARINE INVASIVE NON-NATIVE SPECIES</a:t>
            </a:r>
            <a:endParaRPr kumimoji="0" lang="en-US" altLang="en-US" sz="1800" b="0" i="0" u="none" strike="noStrike" cap="none" normalizeH="0" baseline="0" dirty="0">
              <a:ln>
                <a:noFill/>
              </a:ln>
              <a:solidFill>
                <a:srgbClr val="A0CF67"/>
              </a:solidFill>
              <a:effectLst/>
              <a:latin typeface="Arial" panose="020B0604020202020204" pitchFamily="34" charset="0"/>
            </a:endParaRPr>
          </a:p>
        </p:txBody>
      </p:sp>
      <p:sp>
        <p:nvSpPr>
          <p:cNvPr id="5" name="Text Box 7"/>
          <p:cNvSpPr txBox="1">
            <a:spLocks noChangeArrowheads="1"/>
          </p:cNvSpPr>
          <p:nvPr/>
        </p:nvSpPr>
        <p:spPr bwMode="auto">
          <a:xfrm>
            <a:off x="783388" y="5426709"/>
            <a:ext cx="7569200" cy="485775"/>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200" b="0" i="0" u="none" strike="noStrike" cap="none" normalizeH="0" baseline="0" dirty="0">
                <a:ln>
                  <a:noFill/>
                </a:ln>
                <a:solidFill>
                  <a:srgbClr val="006983"/>
                </a:solidFill>
                <a:effectLst/>
                <a:latin typeface="Segoe UI" panose="020B0502040204020203" pitchFamily="34" charset="0"/>
                <a:ea typeface="Segoe UI" panose="020B0502040204020203" pitchFamily="34" charset="0"/>
                <a:cs typeface="Segoe UI" panose="020B0502040204020203" pitchFamily="34" charset="0"/>
              </a:rPr>
              <a:t>Name of presenter</a:t>
            </a:r>
            <a:endParaRPr kumimoji="0" lang="en-US" altLang="en-US" sz="18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pic>
        <p:nvPicPr>
          <p:cNvPr id="10" name="Content Placeholder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41365" y="6091075"/>
            <a:ext cx="808037" cy="556217"/>
          </a:xfrm>
          <a:prstGeom prst="rect">
            <a:avLst/>
          </a:prstGeom>
        </p:spPr>
      </p:pic>
      <p:pic>
        <p:nvPicPr>
          <p:cNvPr id="11" name="Picture 2" descr="BZS-log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64503" y="6091075"/>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3" descr="APHA log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37406" y="5956670"/>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07218" y="6091075"/>
            <a:ext cx="755907" cy="546535"/>
          </a:xfrm>
          <a:prstGeom prst="rect">
            <a:avLst/>
          </a:prstGeom>
        </p:spPr>
      </p:pic>
      <p:pic>
        <p:nvPicPr>
          <p:cNvPr id="16" name="Picture 15"/>
          <p:cNvPicPr/>
          <p:nvPr/>
        </p:nvPicPr>
        <p:blipFill>
          <a:blip r:embed="rId10" cstate="email">
            <a:extLst>
              <a:ext uri="{28A0092B-C50C-407E-A947-70E740481C1C}">
                <a14:useLocalDpi xmlns:a14="http://schemas.microsoft.com/office/drawing/2010/main"/>
              </a:ext>
            </a:extLst>
          </a:blip>
          <a:srcRect/>
          <a:stretch>
            <a:fillRect/>
          </a:stretch>
        </p:blipFill>
        <p:spPr bwMode="auto">
          <a:xfrm>
            <a:off x="3159880" y="6073171"/>
            <a:ext cx="556217" cy="559492"/>
          </a:xfrm>
          <a:prstGeom prst="rect">
            <a:avLst/>
          </a:prstGeom>
          <a:noFill/>
        </p:spPr>
      </p:pic>
    </p:spTree>
    <p:extLst>
      <p:ext uri="{BB962C8B-B14F-4D97-AF65-F5344CB8AC3E}">
        <p14:creationId xmlns:p14="http://schemas.microsoft.com/office/powerpoint/2010/main" val="1111401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44DD6D-1F4C-47C4-BC1A-50C2C844C61F}"/>
              </a:ext>
            </a:extLst>
          </p:cNvPr>
          <p:cNvSpPr>
            <a:spLocks noGrp="1"/>
          </p:cNvSpPr>
          <p:nvPr>
            <p:ph type="title"/>
          </p:nvPr>
        </p:nvSpPr>
        <p:spPr>
          <a:xfrm>
            <a:off x="174646" y="195829"/>
            <a:ext cx="7886700" cy="994172"/>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High Risk Imports?</a:t>
            </a:r>
          </a:p>
        </p:txBody>
      </p:sp>
      <p:sp>
        <p:nvSpPr>
          <p:cNvPr id="3" name="Content Placeholder 2">
            <a:extLst>
              <a:ext uri="{FF2B5EF4-FFF2-40B4-BE49-F238E27FC236}">
                <a16:creationId xmlns="" xmlns:a16="http://schemas.microsoft.com/office/drawing/2014/main" id="{58355836-2B21-4511-8424-90A522FD0A1F}"/>
              </a:ext>
            </a:extLst>
          </p:cNvPr>
          <p:cNvSpPr>
            <a:spLocks noGrp="1"/>
          </p:cNvSpPr>
          <p:nvPr>
            <p:ph idx="1"/>
          </p:nvPr>
        </p:nvSpPr>
        <p:spPr>
          <a:xfrm>
            <a:off x="514828" y="1871214"/>
            <a:ext cx="3752372" cy="3263504"/>
          </a:xfrm>
        </p:spPr>
        <p:txBody>
          <a:bodyPr>
            <a:normAutofit/>
          </a:bodyPr>
          <a:lstStyle/>
          <a:p>
            <a:r>
              <a:rPr lang="en-GB" sz="2200" dirty="0">
                <a:latin typeface="Segoe UI" panose="020B0502040204020203" pitchFamily="34" charset="0"/>
                <a:ea typeface="Segoe UI" panose="020B0502040204020203" pitchFamily="34" charset="0"/>
                <a:cs typeface="Segoe UI" panose="020B0502040204020203" pitchFamily="34" charset="0"/>
              </a:rPr>
              <a:t>Import of INNS is our primary concern but we can, and do, export INNS to other countries. </a:t>
            </a:r>
          </a:p>
        </p:txBody>
      </p:sp>
      <p:pic>
        <p:nvPicPr>
          <p:cNvPr id="7" name="Picture 6">
            <a:extLst>
              <a:ext uri="{FF2B5EF4-FFF2-40B4-BE49-F238E27FC236}">
                <a16:creationId xmlns="" xmlns:a16="http://schemas.microsoft.com/office/drawing/2014/main" id="{BE928F9F-0223-465F-BCB2-39A74C09F3E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4619" y="1258140"/>
            <a:ext cx="4070670" cy="41405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Arrow: Curved Up 3">
            <a:extLst>
              <a:ext uri="{FF2B5EF4-FFF2-40B4-BE49-F238E27FC236}">
                <a16:creationId xmlns="" xmlns:a16="http://schemas.microsoft.com/office/drawing/2014/main" id="{B278E734-9334-4AFD-90A7-02649F07330A}"/>
              </a:ext>
            </a:extLst>
          </p:cNvPr>
          <p:cNvSpPr/>
          <p:nvPr/>
        </p:nvSpPr>
        <p:spPr>
          <a:xfrm rot="15936180">
            <a:off x="5975699" y="3173466"/>
            <a:ext cx="1719929" cy="974197"/>
          </a:xfrm>
          <a:prstGeom prst="curvedUpArrow">
            <a:avLst>
              <a:gd name="adj1" fmla="val 18417"/>
              <a:gd name="adj2" fmla="val 32502"/>
              <a:gd name="adj3" fmla="val 2485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6" name="Title 1">
            <a:extLst>
              <a:ext uri="{FF2B5EF4-FFF2-40B4-BE49-F238E27FC236}">
                <a16:creationId xmlns="" xmlns:a16="http://schemas.microsoft.com/office/drawing/2014/main" id="{16F83F80-0775-4657-AB65-A7C9634BC746}"/>
              </a:ext>
            </a:extLst>
          </p:cNvPr>
          <p:cNvSpPr txBox="1">
            <a:spLocks/>
          </p:cNvSpPr>
          <p:nvPr/>
        </p:nvSpPr>
        <p:spPr>
          <a:xfrm>
            <a:off x="5888234" y="5581765"/>
            <a:ext cx="1919207" cy="25709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200" b="1" dirty="0">
                <a:latin typeface="Segoe UI" panose="020B0502040204020203" pitchFamily="34" charset="0"/>
                <a:ea typeface="Segoe UI" panose="020B0502040204020203" pitchFamily="34" charset="0"/>
                <a:cs typeface="Segoe UI" panose="020B0502040204020203" pitchFamily="34" charset="0"/>
              </a:rPr>
              <a:t>EU Shellfish Hatcheries</a:t>
            </a:r>
          </a:p>
        </p:txBody>
      </p:sp>
      <p:grpSp>
        <p:nvGrpSpPr>
          <p:cNvPr id="9" name="Group 8"/>
          <p:cNvGrpSpPr/>
          <p:nvPr/>
        </p:nvGrpSpPr>
        <p:grpSpPr>
          <a:xfrm>
            <a:off x="54" y="5403089"/>
            <a:ext cx="9197622" cy="1454911"/>
            <a:chOff x="-53622" y="5423864"/>
            <a:chExt cx="9197622" cy="1454911"/>
          </a:xfrm>
        </p:grpSpPr>
        <p:pic>
          <p:nvPicPr>
            <p:cNvPr id="10" name="Picture 5" descr="Curve Green"/>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Content Placeholder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12" name="Picture 2" descr="BZS-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3" descr="APHA log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15" name="Picture 14"/>
            <p:cNvPicPr/>
            <p:nvPr/>
          </p:nvPicPr>
          <p:blipFill>
            <a:blip r:embed="rId9" cstate="email">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spTree>
    <p:extLst>
      <p:ext uri="{BB962C8B-B14F-4D97-AF65-F5344CB8AC3E}">
        <p14:creationId xmlns:p14="http://schemas.microsoft.com/office/powerpoint/2010/main" val="2259531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ABB1B9-73C3-49C4-9A6A-AA2B8CB8AACA}"/>
              </a:ext>
            </a:extLst>
          </p:cNvPr>
          <p:cNvSpPr>
            <a:spLocks noGrp="1"/>
          </p:cNvSpPr>
          <p:nvPr>
            <p:ph type="title"/>
          </p:nvPr>
        </p:nvSpPr>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Schedule 9</a:t>
            </a:r>
          </a:p>
        </p:txBody>
      </p:sp>
      <p:grpSp>
        <p:nvGrpSpPr>
          <p:cNvPr id="10" name="Group 9"/>
          <p:cNvGrpSpPr/>
          <p:nvPr/>
        </p:nvGrpSpPr>
        <p:grpSpPr>
          <a:xfrm>
            <a:off x="54" y="5403089"/>
            <a:ext cx="9197622" cy="1454911"/>
            <a:chOff x="-53622" y="5423864"/>
            <a:chExt cx="9197622" cy="1454911"/>
          </a:xfrm>
        </p:grpSpPr>
        <p:pic>
          <p:nvPicPr>
            <p:cNvPr id="11" name="Picture 5" descr="Curve Gree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13" name="Picture 2" descr="BZS-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3" descr="APHA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16" name="Picture 15"/>
            <p:cNvPicPr/>
            <p:nvPr/>
          </p:nvPicPr>
          <p:blipFill>
            <a:blip r:embed="rId8" cstate="email">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sp>
        <p:nvSpPr>
          <p:cNvPr id="19" name="TextBox 18"/>
          <p:cNvSpPr txBox="1"/>
          <p:nvPr/>
        </p:nvSpPr>
        <p:spPr>
          <a:xfrm>
            <a:off x="6149050" y="1958304"/>
            <a:ext cx="2336363" cy="3168867"/>
          </a:xfrm>
          <a:prstGeom prst="rect">
            <a:avLst/>
          </a:prstGeom>
          <a:solidFill>
            <a:srgbClr val="FFFFCC"/>
          </a:solidFill>
          <a:ln w="25400">
            <a:solidFill>
              <a:schemeClr val="tx1"/>
            </a:solidFill>
          </a:ln>
          <a:effectLst>
            <a:outerShdw blurRad="50800" dist="38100" algn="l" rotWithShape="0">
              <a:prstClr val="black">
                <a:alpha val="40000"/>
              </a:prstClr>
            </a:outerShdw>
          </a:effectLst>
        </p:spPr>
        <p:txBody>
          <a:bodyPr wrap="square" rtlCol="0">
            <a:spAutoFit/>
          </a:bodyPr>
          <a:lstStyle/>
          <a:p>
            <a:pPr algn="ctr"/>
            <a:endParaRPr lang="en-GB" sz="1000" b="1" dirty="0">
              <a:solidFill>
                <a:srgbClr val="FF0000"/>
              </a:solidFill>
            </a:endParaRPr>
          </a:p>
          <a:p>
            <a:pPr algn="ctr"/>
            <a:r>
              <a:rPr lang="en-GB" b="1" dirty="0" smtClean="0">
                <a:solidFill>
                  <a:srgbClr val="FF0000"/>
                </a:solidFill>
              </a:rPr>
              <a:t>BIOSECURITY PLAN</a:t>
            </a:r>
            <a:br>
              <a:rPr lang="en-GB" b="1" dirty="0" smtClean="0">
                <a:solidFill>
                  <a:srgbClr val="FF0000"/>
                </a:solidFill>
              </a:rPr>
            </a:br>
            <a:endParaRPr lang="en-GB" sz="1200" b="1" dirty="0" smtClean="0">
              <a:solidFill>
                <a:srgbClr val="FF0000"/>
              </a:solidFill>
            </a:endParaRPr>
          </a:p>
          <a:p>
            <a:r>
              <a:rPr lang="en-GB" sz="1200" dirty="0" smtClean="0"/>
              <a:t>----------------------------------------------------------------------------------------------------------------------------------------------------------------------------------------</a:t>
            </a:r>
          </a:p>
          <a:p>
            <a:endParaRPr lang="en-GB" sz="1200" dirty="0"/>
          </a:p>
          <a:p>
            <a:pPr marL="342900" indent="-342900">
              <a:buAutoNum type="arabicParenR"/>
            </a:pPr>
            <a:r>
              <a:rPr lang="en-GB" sz="1200" dirty="0" smtClean="0"/>
              <a:t>-----------------------</a:t>
            </a:r>
          </a:p>
          <a:p>
            <a:pPr marL="342900" indent="-342900">
              <a:buAutoNum type="arabicParenR"/>
            </a:pPr>
            <a:r>
              <a:rPr lang="en-GB" sz="1200" dirty="0" smtClean="0"/>
              <a:t>-----------------------</a:t>
            </a:r>
          </a:p>
          <a:p>
            <a:pPr marL="342900" indent="-342900">
              <a:buAutoNum type="arabicParenR"/>
            </a:pPr>
            <a:r>
              <a:rPr lang="en-GB" sz="1200" dirty="0" smtClean="0"/>
              <a:t>-----------------------</a:t>
            </a:r>
          </a:p>
          <a:p>
            <a:endParaRPr lang="en-GB" sz="1200" dirty="0" smtClean="0"/>
          </a:p>
          <a:p>
            <a:r>
              <a:rPr lang="en-GB" sz="1200" dirty="0" smtClean="0"/>
              <a:t>------------------------------------------------------------------------------------------------------------------------------------------</a:t>
            </a:r>
          </a:p>
          <a:p>
            <a:r>
              <a:rPr lang="en-GB" sz="1200" dirty="0" smtClean="0"/>
              <a:t>----------------------------------------------</a:t>
            </a:r>
          </a:p>
        </p:txBody>
      </p:sp>
      <p:sp>
        <p:nvSpPr>
          <p:cNvPr id="17" name="Content Placeholder 2">
            <a:extLst>
              <a:ext uri="{FF2B5EF4-FFF2-40B4-BE49-F238E27FC236}">
                <a16:creationId xmlns:a16="http://schemas.microsoft.com/office/drawing/2014/main" xmlns="" id="{FA0C182F-C053-498F-9BB8-4319EC3BACA4}"/>
              </a:ext>
            </a:extLst>
          </p:cNvPr>
          <p:cNvSpPr txBox="1">
            <a:spLocks noGrp="1"/>
          </p:cNvSpPr>
          <p:nvPr>
            <p:ph idx="1"/>
          </p:nvPr>
        </p:nvSpPr>
        <p:spPr>
          <a:xfrm>
            <a:off x="330476" y="1367068"/>
            <a:ext cx="5613124" cy="45653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100" dirty="0" smtClean="0">
                <a:latin typeface="Segoe UI" panose="020B0502040204020203" pitchFamily="34" charset="0"/>
                <a:ea typeface="Segoe UI" panose="020B0502040204020203" pitchFamily="34" charset="0"/>
                <a:cs typeface="Segoe UI" panose="020B0502040204020203" pitchFamily="34" charset="0"/>
              </a:rPr>
              <a:t>Chinese Mitten Crab </a:t>
            </a:r>
            <a:r>
              <a:rPr lang="de-DE" sz="1100" i="1" dirty="0" smtClean="0">
                <a:latin typeface="Segoe UI" panose="020B0502040204020203" pitchFamily="34" charset="0"/>
                <a:ea typeface="Segoe UI" panose="020B0502040204020203" pitchFamily="34" charset="0"/>
                <a:cs typeface="Segoe UI" panose="020B0502040204020203" pitchFamily="34" charset="0"/>
              </a:rPr>
              <a:t>Eriocheir sinensis</a:t>
            </a:r>
          </a:p>
          <a:p>
            <a:r>
              <a:rPr lang="pt-BR" sz="1100" dirty="0" smtClean="0">
                <a:latin typeface="Segoe UI" panose="020B0502040204020203" pitchFamily="34" charset="0"/>
                <a:ea typeface="Segoe UI" panose="020B0502040204020203" pitchFamily="34" charset="0"/>
                <a:cs typeface="Segoe UI" panose="020B0502040204020203" pitchFamily="34" charset="0"/>
              </a:rPr>
              <a:t>Slipper Limpet </a:t>
            </a:r>
            <a:r>
              <a:rPr lang="pt-BR" sz="1100" i="1" dirty="0" smtClean="0">
                <a:latin typeface="Segoe UI" panose="020B0502040204020203" pitchFamily="34" charset="0"/>
                <a:ea typeface="Segoe UI" panose="020B0502040204020203" pitchFamily="34" charset="0"/>
                <a:cs typeface="Segoe UI" panose="020B0502040204020203" pitchFamily="34" charset="0"/>
              </a:rPr>
              <a:t>Crepidula fornicata</a:t>
            </a:r>
          </a:p>
          <a:p>
            <a:r>
              <a:rPr lang="en-GB" sz="1100" dirty="0" smtClean="0">
                <a:latin typeface="Segoe UI" panose="020B0502040204020203" pitchFamily="34" charset="0"/>
                <a:ea typeface="Segoe UI" panose="020B0502040204020203" pitchFamily="34" charset="0"/>
                <a:cs typeface="Segoe UI" panose="020B0502040204020203" pitchFamily="34" charset="0"/>
              </a:rPr>
              <a:t>Giant Kelp </a:t>
            </a:r>
            <a:r>
              <a:rPr lang="en-GB" sz="1100" i="1" dirty="0" err="1" smtClean="0">
                <a:latin typeface="Segoe UI" panose="020B0502040204020203" pitchFamily="34" charset="0"/>
                <a:ea typeface="Segoe UI" panose="020B0502040204020203" pitchFamily="34" charset="0"/>
                <a:cs typeface="Segoe UI" panose="020B0502040204020203" pitchFamily="34" charset="0"/>
              </a:rPr>
              <a:t>Macrocystis</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err="1" smtClean="0">
                <a:latin typeface="Segoe UI" panose="020B0502040204020203" pitchFamily="34" charset="0"/>
                <a:ea typeface="Segoe UI" panose="020B0502040204020203" pitchFamily="34" charset="0"/>
                <a:cs typeface="Segoe UI" panose="020B0502040204020203" pitchFamily="34" charset="0"/>
              </a:rPr>
              <a:t>angustifolia</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p>
          <a:p>
            <a:r>
              <a:rPr lang="en-GB" sz="1100" dirty="0" smtClean="0">
                <a:latin typeface="Segoe UI" panose="020B0502040204020203" pitchFamily="34" charset="0"/>
                <a:ea typeface="Segoe UI" panose="020B0502040204020203" pitchFamily="34" charset="0"/>
                <a:cs typeface="Segoe UI" panose="020B0502040204020203" pitchFamily="34" charset="0"/>
              </a:rPr>
              <a:t>Giant Kelp </a:t>
            </a:r>
            <a:r>
              <a:rPr lang="en-GB" sz="1100" i="1" dirty="0" err="1" smtClean="0">
                <a:latin typeface="Segoe UI" panose="020B0502040204020203" pitchFamily="34" charset="0"/>
                <a:ea typeface="Segoe UI" panose="020B0502040204020203" pitchFamily="34" charset="0"/>
                <a:cs typeface="Segoe UI" panose="020B0502040204020203" pitchFamily="34" charset="0"/>
              </a:rPr>
              <a:t>Macrocystis</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err="1" smtClean="0">
                <a:latin typeface="Segoe UI" panose="020B0502040204020203" pitchFamily="34" charset="0"/>
                <a:ea typeface="Segoe UI" panose="020B0502040204020203" pitchFamily="34" charset="0"/>
                <a:cs typeface="Segoe UI" panose="020B0502040204020203" pitchFamily="34" charset="0"/>
              </a:rPr>
              <a:t>integrifolia</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p>
          <a:p>
            <a:r>
              <a:rPr lang="en-GB" sz="1100" dirty="0" smtClean="0">
                <a:latin typeface="Segoe UI" panose="020B0502040204020203" pitchFamily="34" charset="0"/>
                <a:ea typeface="Segoe UI" panose="020B0502040204020203" pitchFamily="34" charset="0"/>
                <a:cs typeface="Segoe UI" panose="020B0502040204020203" pitchFamily="34" charset="0"/>
              </a:rPr>
              <a:t>Giant Kelp </a:t>
            </a:r>
            <a:r>
              <a:rPr lang="en-GB" sz="1100" i="1" dirty="0" err="1" smtClean="0">
                <a:latin typeface="Segoe UI" panose="020B0502040204020203" pitchFamily="34" charset="0"/>
                <a:ea typeface="Segoe UI" panose="020B0502040204020203" pitchFamily="34" charset="0"/>
                <a:cs typeface="Segoe UI" panose="020B0502040204020203" pitchFamily="34" charset="0"/>
              </a:rPr>
              <a:t>Macrocystis</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err="1" smtClean="0">
                <a:latin typeface="Segoe UI" panose="020B0502040204020203" pitchFamily="34" charset="0"/>
                <a:ea typeface="Segoe UI" panose="020B0502040204020203" pitchFamily="34" charset="0"/>
                <a:cs typeface="Segoe UI" panose="020B0502040204020203" pitchFamily="34" charset="0"/>
              </a:rPr>
              <a:t>laevis</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p>
          <a:p>
            <a:r>
              <a:rPr lang="en-GB" sz="1100" dirty="0" smtClean="0">
                <a:latin typeface="Segoe UI" panose="020B0502040204020203" pitchFamily="34" charset="0"/>
                <a:ea typeface="Segoe UI" panose="020B0502040204020203" pitchFamily="34" charset="0"/>
                <a:cs typeface="Segoe UI" panose="020B0502040204020203" pitchFamily="34" charset="0"/>
              </a:rPr>
              <a:t>Giant Kelp </a:t>
            </a:r>
            <a:r>
              <a:rPr lang="en-GB" sz="1100" i="1" dirty="0" err="1" smtClean="0">
                <a:latin typeface="Segoe UI" panose="020B0502040204020203" pitchFamily="34" charset="0"/>
                <a:ea typeface="Segoe UI" panose="020B0502040204020203" pitchFamily="34" charset="0"/>
                <a:cs typeface="Segoe UI" panose="020B0502040204020203" pitchFamily="34" charset="0"/>
              </a:rPr>
              <a:t>Macrocystis</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err="1" smtClean="0">
                <a:latin typeface="Segoe UI" panose="020B0502040204020203" pitchFamily="34" charset="0"/>
                <a:ea typeface="Segoe UI" panose="020B0502040204020203" pitchFamily="34" charset="0"/>
                <a:cs typeface="Segoe UI" panose="020B0502040204020203" pitchFamily="34" charset="0"/>
              </a:rPr>
              <a:t>pyrifera</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p>
          <a:p>
            <a:r>
              <a:rPr lang="en-GB" sz="1100" dirty="0" smtClean="0">
                <a:latin typeface="Segoe UI" panose="020B0502040204020203" pitchFamily="34" charset="0"/>
                <a:ea typeface="Segoe UI" panose="020B0502040204020203" pitchFamily="34" charset="0"/>
                <a:cs typeface="Segoe UI" panose="020B0502040204020203" pitchFamily="34" charset="0"/>
              </a:rPr>
              <a:t>Japanese Kelp </a:t>
            </a:r>
            <a:r>
              <a:rPr lang="en-GB" sz="1100" i="1" dirty="0" err="1" smtClean="0">
                <a:latin typeface="Segoe UI" panose="020B0502040204020203" pitchFamily="34" charset="0"/>
                <a:ea typeface="Segoe UI" panose="020B0502040204020203" pitchFamily="34" charset="0"/>
                <a:cs typeface="Segoe UI" panose="020B0502040204020203" pitchFamily="34" charset="0"/>
              </a:rPr>
              <a:t>Laminaria</a:t>
            </a:r>
            <a:r>
              <a:rPr lang="en-GB" sz="1100" i="1" dirty="0" smtClean="0">
                <a:latin typeface="Segoe UI" panose="020B0502040204020203" pitchFamily="34" charset="0"/>
                <a:ea typeface="Segoe UI" panose="020B0502040204020203" pitchFamily="34" charset="0"/>
                <a:cs typeface="Segoe UI" panose="020B0502040204020203" pitchFamily="34" charset="0"/>
              </a:rPr>
              <a:t> japonica</a:t>
            </a:r>
          </a:p>
          <a:p>
            <a:r>
              <a:rPr lang="en-GB" sz="1100" dirty="0" smtClean="0">
                <a:latin typeface="Segoe UI" panose="020B0502040204020203" pitchFamily="34" charset="0"/>
                <a:ea typeface="Segoe UI" panose="020B0502040204020203" pitchFamily="34" charset="0"/>
                <a:cs typeface="Segoe UI" panose="020B0502040204020203" pitchFamily="34" charset="0"/>
              </a:rPr>
              <a:t>Green </a:t>
            </a:r>
            <a:r>
              <a:rPr lang="en-GB" sz="1100" dirty="0" err="1" smtClean="0">
                <a:latin typeface="Segoe UI" panose="020B0502040204020203" pitchFamily="34" charset="0"/>
                <a:ea typeface="Segoe UI" panose="020B0502040204020203" pitchFamily="34" charset="0"/>
                <a:cs typeface="Segoe UI" panose="020B0502040204020203" pitchFamily="34" charset="0"/>
              </a:rPr>
              <a:t>Seafingers</a:t>
            </a:r>
            <a:r>
              <a:rPr lang="en-GB" sz="1100"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err="1" smtClean="0">
                <a:latin typeface="Segoe UI" panose="020B0502040204020203" pitchFamily="34" charset="0"/>
                <a:ea typeface="Segoe UI" panose="020B0502040204020203" pitchFamily="34" charset="0"/>
                <a:cs typeface="Segoe UI" panose="020B0502040204020203" pitchFamily="34" charset="0"/>
              </a:rPr>
              <a:t>Codium</a:t>
            </a:r>
            <a:r>
              <a:rPr lang="en-GB" sz="1100" i="1" dirty="0" smtClean="0">
                <a:latin typeface="Segoe UI" panose="020B0502040204020203" pitchFamily="34" charset="0"/>
                <a:ea typeface="Segoe UI" panose="020B0502040204020203" pitchFamily="34" charset="0"/>
                <a:cs typeface="Segoe UI" panose="020B0502040204020203" pitchFamily="34" charset="0"/>
              </a:rPr>
              <a:t> fragile</a:t>
            </a:r>
          </a:p>
          <a:p>
            <a:r>
              <a:rPr lang="en-GB" sz="1100" dirty="0" smtClean="0">
                <a:latin typeface="Segoe UI" panose="020B0502040204020203" pitchFamily="34" charset="0"/>
                <a:ea typeface="Segoe UI" panose="020B0502040204020203" pitchFamily="34" charset="0"/>
                <a:cs typeface="Segoe UI" panose="020B0502040204020203" pitchFamily="34" charset="0"/>
              </a:rPr>
              <a:t>Green </a:t>
            </a:r>
            <a:r>
              <a:rPr lang="en-GB" sz="1100" dirty="0" err="1" smtClean="0">
                <a:latin typeface="Segoe UI" panose="020B0502040204020203" pitchFamily="34" charset="0"/>
                <a:ea typeface="Segoe UI" panose="020B0502040204020203" pitchFamily="34" charset="0"/>
                <a:cs typeface="Segoe UI" panose="020B0502040204020203" pitchFamily="34" charset="0"/>
              </a:rPr>
              <a:t>Seafingers</a:t>
            </a:r>
            <a:r>
              <a:rPr lang="en-GB" sz="1100"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err="1" smtClean="0">
                <a:latin typeface="Segoe UI" panose="020B0502040204020203" pitchFamily="34" charset="0"/>
                <a:ea typeface="Segoe UI" panose="020B0502040204020203" pitchFamily="34" charset="0"/>
                <a:cs typeface="Segoe UI" panose="020B0502040204020203" pitchFamily="34" charset="0"/>
              </a:rPr>
              <a:t>Codium</a:t>
            </a:r>
            <a:r>
              <a:rPr lang="en-GB" sz="1100" i="1" dirty="0" smtClean="0">
                <a:latin typeface="Segoe UI" panose="020B0502040204020203" pitchFamily="34" charset="0"/>
                <a:ea typeface="Segoe UI" panose="020B0502040204020203" pitchFamily="34" charset="0"/>
                <a:cs typeface="Segoe UI" panose="020B0502040204020203" pitchFamily="34" charset="0"/>
              </a:rPr>
              <a:t> fragile </a:t>
            </a:r>
            <a:r>
              <a:rPr lang="en-GB" sz="1100" i="1" dirty="0" err="1" smtClean="0">
                <a:latin typeface="Segoe UI" panose="020B0502040204020203" pitchFamily="34" charset="0"/>
                <a:ea typeface="Segoe UI" panose="020B0502040204020203" pitchFamily="34" charset="0"/>
                <a:cs typeface="Segoe UI" panose="020B0502040204020203" pitchFamily="34" charset="0"/>
              </a:rPr>
              <a:t>tomentosoides</a:t>
            </a:r>
            <a:endParaRPr lang="en-GB" sz="1100" i="1" dirty="0" smtClean="0">
              <a:latin typeface="Segoe UI" panose="020B0502040204020203" pitchFamily="34" charset="0"/>
              <a:ea typeface="Segoe UI" panose="020B0502040204020203" pitchFamily="34" charset="0"/>
              <a:cs typeface="Segoe UI" panose="020B0502040204020203" pitchFamily="34" charset="0"/>
            </a:endParaRPr>
          </a:p>
          <a:p>
            <a:r>
              <a:rPr lang="en-GB" sz="1100" dirty="0" smtClean="0">
                <a:latin typeface="Segoe UI" panose="020B0502040204020203" pitchFamily="34" charset="0"/>
                <a:ea typeface="Segoe UI" panose="020B0502040204020203" pitchFamily="34" charset="0"/>
                <a:cs typeface="Segoe UI" panose="020B0502040204020203" pitchFamily="34" charset="0"/>
              </a:rPr>
              <a:t>Californian Red Seaweed </a:t>
            </a:r>
            <a:r>
              <a:rPr lang="en-GB" sz="1100" i="1" dirty="0" err="1" smtClean="0">
                <a:latin typeface="Segoe UI" panose="020B0502040204020203" pitchFamily="34" charset="0"/>
                <a:ea typeface="Segoe UI" panose="020B0502040204020203" pitchFamily="34" charset="0"/>
                <a:cs typeface="Segoe UI" panose="020B0502040204020203" pitchFamily="34" charset="0"/>
              </a:rPr>
              <a:t>Pikea</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err="1" smtClean="0">
                <a:latin typeface="Segoe UI" panose="020B0502040204020203" pitchFamily="34" charset="0"/>
                <a:ea typeface="Segoe UI" panose="020B0502040204020203" pitchFamily="34" charset="0"/>
                <a:cs typeface="Segoe UI" panose="020B0502040204020203" pitchFamily="34" charset="0"/>
              </a:rPr>
              <a:t>californica</a:t>
            </a:r>
            <a:endParaRPr lang="en-GB" sz="1100" i="1" dirty="0" smtClean="0">
              <a:latin typeface="Segoe UI" panose="020B0502040204020203" pitchFamily="34" charset="0"/>
              <a:ea typeface="Segoe UI" panose="020B0502040204020203" pitchFamily="34" charset="0"/>
              <a:cs typeface="Segoe UI" panose="020B0502040204020203" pitchFamily="34" charset="0"/>
            </a:endParaRPr>
          </a:p>
          <a:p>
            <a:r>
              <a:rPr lang="en-GB" sz="1100" dirty="0" smtClean="0">
                <a:latin typeface="Segoe UI" panose="020B0502040204020203" pitchFamily="34" charset="0"/>
                <a:ea typeface="Segoe UI" panose="020B0502040204020203" pitchFamily="34" charset="0"/>
                <a:cs typeface="Segoe UI" panose="020B0502040204020203" pitchFamily="34" charset="0"/>
              </a:rPr>
              <a:t>Hooked Asparagus Seaweed </a:t>
            </a:r>
            <a:r>
              <a:rPr lang="en-GB" sz="1100" i="1" dirty="0" err="1" smtClean="0">
                <a:latin typeface="Segoe UI" panose="020B0502040204020203" pitchFamily="34" charset="0"/>
                <a:ea typeface="Segoe UI" panose="020B0502040204020203" pitchFamily="34" charset="0"/>
                <a:cs typeface="Segoe UI" panose="020B0502040204020203" pitchFamily="34" charset="0"/>
              </a:rPr>
              <a:t>Asparagopsis</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err="1" smtClean="0">
                <a:latin typeface="Segoe UI" panose="020B0502040204020203" pitchFamily="34" charset="0"/>
                <a:ea typeface="Segoe UI" panose="020B0502040204020203" pitchFamily="34" charset="0"/>
                <a:cs typeface="Segoe UI" panose="020B0502040204020203" pitchFamily="34" charset="0"/>
              </a:rPr>
              <a:t>armata</a:t>
            </a:r>
            <a:endParaRPr lang="en-GB" sz="1100" i="1" dirty="0" smtClean="0">
              <a:latin typeface="Segoe UI" panose="020B0502040204020203" pitchFamily="34" charset="0"/>
              <a:ea typeface="Segoe UI" panose="020B0502040204020203" pitchFamily="34" charset="0"/>
              <a:cs typeface="Segoe UI" panose="020B0502040204020203" pitchFamily="34" charset="0"/>
            </a:endParaRPr>
          </a:p>
          <a:p>
            <a:r>
              <a:rPr lang="en-GB" sz="1100" dirty="0" smtClean="0">
                <a:latin typeface="Segoe UI" panose="020B0502040204020203" pitchFamily="34" charset="0"/>
                <a:ea typeface="Segoe UI" panose="020B0502040204020203" pitchFamily="34" charset="0"/>
                <a:cs typeface="Segoe UI" panose="020B0502040204020203" pitchFamily="34" charset="0"/>
              </a:rPr>
              <a:t>Japanese Seaweed </a:t>
            </a:r>
            <a:r>
              <a:rPr lang="en-GB" sz="1100" i="1" dirty="0" err="1" smtClean="0">
                <a:latin typeface="Segoe UI" panose="020B0502040204020203" pitchFamily="34" charset="0"/>
                <a:ea typeface="Segoe UI" panose="020B0502040204020203" pitchFamily="34" charset="0"/>
                <a:cs typeface="Segoe UI" panose="020B0502040204020203" pitchFamily="34" charset="0"/>
              </a:rPr>
              <a:t>Sargassum</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err="1" smtClean="0">
                <a:latin typeface="Segoe UI" panose="020B0502040204020203" pitchFamily="34" charset="0"/>
                <a:ea typeface="Segoe UI" panose="020B0502040204020203" pitchFamily="34" charset="0"/>
                <a:cs typeface="Segoe UI" panose="020B0502040204020203" pitchFamily="34" charset="0"/>
              </a:rPr>
              <a:t>muticum</a:t>
            </a:r>
            <a:endParaRPr lang="en-GB" sz="1100" i="1" dirty="0" smtClean="0">
              <a:latin typeface="Segoe UI" panose="020B0502040204020203" pitchFamily="34" charset="0"/>
              <a:ea typeface="Segoe UI" panose="020B0502040204020203" pitchFamily="34" charset="0"/>
              <a:cs typeface="Segoe UI" panose="020B0502040204020203" pitchFamily="34" charset="0"/>
            </a:endParaRPr>
          </a:p>
          <a:p>
            <a:r>
              <a:rPr lang="en-GB" sz="1100" dirty="0" smtClean="0">
                <a:latin typeface="Segoe UI" panose="020B0502040204020203" pitchFamily="34" charset="0"/>
                <a:ea typeface="Segoe UI" panose="020B0502040204020203" pitchFamily="34" charset="0"/>
                <a:cs typeface="Segoe UI" panose="020B0502040204020203" pitchFamily="34" charset="0"/>
              </a:rPr>
              <a:t>Laver Seaweeds (except native </a:t>
            </a:r>
            <a:r>
              <a:rPr lang="en-GB" sz="1100" i="1" dirty="0" err="1" smtClean="0">
                <a:latin typeface="Segoe UI" panose="020B0502040204020203" pitchFamily="34" charset="0"/>
                <a:ea typeface="Segoe UI" panose="020B0502040204020203" pitchFamily="34" charset="0"/>
                <a:cs typeface="Segoe UI" panose="020B0502040204020203" pitchFamily="34" charset="0"/>
              </a:rPr>
              <a:t>Porphyra</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r>
              <a:rPr lang="en-GB" sz="1100" dirty="0" smtClean="0">
                <a:latin typeface="Segoe UI" panose="020B0502040204020203" pitchFamily="34" charset="0"/>
                <a:ea typeface="Segoe UI" panose="020B0502040204020203" pitchFamily="34" charset="0"/>
                <a:cs typeface="Segoe UI" panose="020B0502040204020203" pitchFamily="34" charset="0"/>
              </a:rPr>
              <a:t>species</a:t>
            </a:r>
            <a:r>
              <a:rPr lang="en-GB" sz="1100" i="1" dirty="0" smtClean="0">
                <a:latin typeface="Segoe UI" panose="020B0502040204020203" pitchFamily="34" charset="0"/>
                <a:ea typeface="Segoe UI" panose="020B0502040204020203" pitchFamily="34" charset="0"/>
                <a:cs typeface="Segoe UI" panose="020B0502040204020203" pitchFamily="34" charset="0"/>
              </a:rPr>
              <a:t> P</a:t>
            </a:r>
            <a:r>
              <a:rPr lang="en-GB" sz="1100"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err="1" smtClean="0">
                <a:latin typeface="Segoe UI" panose="020B0502040204020203" pitchFamily="34" charset="0"/>
                <a:ea typeface="Segoe UI" panose="020B0502040204020203" pitchFamily="34" charset="0"/>
                <a:cs typeface="Segoe UI" panose="020B0502040204020203" pitchFamily="34" charset="0"/>
              </a:rPr>
              <a:t>amethystea</a:t>
            </a:r>
            <a:r>
              <a:rPr lang="en-GB" sz="1100"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smtClean="0">
                <a:latin typeface="Segoe UI" panose="020B0502040204020203" pitchFamily="34" charset="0"/>
                <a:ea typeface="Segoe UI" panose="020B0502040204020203" pitchFamily="34" charset="0"/>
                <a:cs typeface="Segoe UI" panose="020B0502040204020203" pitchFamily="34" charset="0"/>
              </a:rPr>
              <a:t>P. leucosticte </a:t>
            </a:r>
            <a:r>
              <a:rPr lang="en-GB" sz="1100"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smtClean="0">
                <a:latin typeface="Segoe UI" panose="020B0502040204020203" pitchFamily="34" charset="0"/>
                <a:ea typeface="Segoe UI" panose="020B0502040204020203" pitchFamily="34" charset="0"/>
                <a:cs typeface="Segoe UI" panose="020B0502040204020203" pitchFamily="34" charset="0"/>
              </a:rPr>
              <a:t>P. </a:t>
            </a:r>
            <a:r>
              <a:rPr lang="en-GB" sz="1100" i="1" dirty="0" err="1" smtClean="0">
                <a:latin typeface="Segoe UI" panose="020B0502040204020203" pitchFamily="34" charset="0"/>
                <a:ea typeface="Segoe UI" panose="020B0502040204020203" pitchFamily="34" charset="0"/>
                <a:cs typeface="Segoe UI" panose="020B0502040204020203" pitchFamily="34" charset="0"/>
              </a:rPr>
              <a:t>linearis</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r>
              <a:rPr lang="en-GB" sz="1100"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smtClean="0">
                <a:latin typeface="Segoe UI" panose="020B0502040204020203" pitchFamily="34" charset="0"/>
                <a:ea typeface="Segoe UI" panose="020B0502040204020203" pitchFamily="34" charset="0"/>
                <a:cs typeface="Segoe UI" panose="020B0502040204020203" pitchFamily="34" charset="0"/>
              </a:rPr>
              <a:t>P. </a:t>
            </a:r>
            <a:r>
              <a:rPr lang="en-GB" sz="1100" i="1" dirty="0" err="1" smtClean="0">
                <a:latin typeface="Segoe UI" panose="020B0502040204020203" pitchFamily="34" charset="0"/>
                <a:ea typeface="Segoe UI" panose="020B0502040204020203" pitchFamily="34" charset="0"/>
                <a:cs typeface="Segoe UI" panose="020B0502040204020203" pitchFamily="34" charset="0"/>
              </a:rPr>
              <a:t>miniata</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r>
              <a:rPr lang="en-GB" sz="1100"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smtClean="0">
                <a:latin typeface="Segoe UI" panose="020B0502040204020203" pitchFamily="34" charset="0"/>
                <a:ea typeface="Segoe UI" panose="020B0502040204020203" pitchFamily="34" charset="0"/>
                <a:cs typeface="Segoe UI" panose="020B0502040204020203" pitchFamily="34" charset="0"/>
              </a:rPr>
              <a:t>P. </a:t>
            </a:r>
            <a:r>
              <a:rPr lang="en-GB" sz="1100" i="1" dirty="0" err="1" smtClean="0">
                <a:latin typeface="Segoe UI" panose="020B0502040204020203" pitchFamily="34" charset="0"/>
                <a:ea typeface="Segoe UI" panose="020B0502040204020203" pitchFamily="34" charset="0"/>
                <a:cs typeface="Segoe UI" panose="020B0502040204020203" pitchFamily="34" charset="0"/>
              </a:rPr>
              <a:t>purpurea</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r>
              <a:rPr lang="en-GB" sz="1100" dirty="0" smtClean="0">
                <a:latin typeface="Segoe UI" panose="020B0502040204020203" pitchFamily="34" charset="0"/>
                <a:ea typeface="Segoe UI" panose="020B0502040204020203" pitchFamily="34" charset="0"/>
                <a:cs typeface="Segoe UI" panose="020B0502040204020203" pitchFamily="34" charset="0"/>
              </a:rPr>
              <a:t>&amp; </a:t>
            </a:r>
            <a:r>
              <a:rPr lang="en-GB" sz="1100" i="1" dirty="0" smtClean="0">
                <a:latin typeface="Segoe UI" panose="020B0502040204020203" pitchFamily="34" charset="0"/>
                <a:ea typeface="Segoe UI" panose="020B0502040204020203" pitchFamily="34" charset="0"/>
                <a:cs typeface="Segoe UI" panose="020B0502040204020203" pitchFamily="34" charset="0"/>
              </a:rPr>
              <a:t>P. </a:t>
            </a:r>
            <a:r>
              <a:rPr lang="en-GB" sz="1100" i="1" dirty="0" err="1" smtClean="0">
                <a:latin typeface="Segoe UI" panose="020B0502040204020203" pitchFamily="34" charset="0"/>
                <a:ea typeface="Segoe UI" panose="020B0502040204020203" pitchFamily="34" charset="0"/>
                <a:cs typeface="Segoe UI" panose="020B0502040204020203" pitchFamily="34" charset="0"/>
              </a:rPr>
              <a:t>umbilicalis</a:t>
            </a:r>
            <a:r>
              <a:rPr lang="en-GB" sz="1100" dirty="0" smtClean="0">
                <a:latin typeface="Segoe UI" panose="020B0502040204020203" pitchFamily="34" charset="0"/>
                <a:ea typeface="Segoe UI" panose="020B0502040204020203" pitchFamily="34" charset="0"/>
                <a:cs typeface="Segoe UI" panose="020B0502040204020203" pitchFamily="34" charset="0"/>
              </a:rPr>
              <a:t>)</a:t>
            </a:r>
          </a:p>
          <a:p>
            <a:r>
              <a:rPr lang="en-GB" sz="1100" dirty="0" err="1" smtClean="0">
                <a:latin typeface="Segoe UI" panose="020B0502040204020203" pitchFamily="34" charset="0"/>
                <a:ea typeface="Segoe UI" panose="020B0502040204020203" pitchFamily="34" charset="0"/>
                <a:cs typeface="Segoe UI" panose="020B0502040204020203" pitchFamily="34" charset="0"/>
              </a:rPr>
              <a:t>Wakame</a:t>
            </a:r>
            <a:r>
              <a:rPr lang="en-GB" sz="1100"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err="1" smtClean="0">
                <a:latin typeface="Segoe UI" panose="020B0502040204020203" pitchFamily="34" charset="0"/>
                <a:ea typeface="Segoe UI" panose="020B0502040204020203" pitchFamily="34" charset="0"/>
                <a:cs typeface="Segoe UI" panose="020B0502040204020203" pitchFamily="34" charset="0"/>
              </a:rPr>
              <a:t>Undaria</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err="1" smtClean="0">
                <a:latin typeface="Segoe UI" panose="020B0502040204020203" pitchFamily="34" charset="0"/>
                <a:ea typeface="Segoe UI" panose="020B0502040204020203" pitchFamily="34" charset="0"/>
                <a:cs typeface="Segoe UI" panose="020B0502040204020203" pitchFamily="34" charset="0"/>
              </a:rPr>
              <a:t>pinnatifida</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endParaRPr lang="en-GB" sz="1100" i="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98039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7BF2FB6D-06CE-4C8D-9C93-6D3288F020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9" y="-1681215"/>
            <a:ext cx="9146329" cy="10955633"/>
          </a:xfrm>
          <a:prstGeom prst="rect">
            <a:avLst/>
          </a:prstGeom>
        </p:spPr>
      </p:pic>
      <p:sp>
        <p:nvSpPr>
          <p:cNvPr id="4" name="Rectangle 3">
            <a:extLst>
              <a:ext uri="{FF2B5EF4-FFF2-40B4-BE49-F238E27FC236}">
                <a16:creationId xmlns="" xmlns:a16="http://schemas.microsoft.com/office/drawing/2014/main" id="{2A438598-1475-4E8B-B656-10ADB812D662}"/>
              </a:ext>
            </a:extLst>
          </p:cNvPr>
          <p:cNvSpPr/>
          <p:nvPr/>
        </p:nvSpPr>
        <p:spPr>
          <a:xfrm>
            <a:off x="274362" y="5181168"/>
            <a:ext cx="2415149" cy="692497"/>
          </a:xfrm>
          <a:prstGeom prst="rect">
            <a:avLst/>
          </a:prstGeom>
          <a:noFill/>
        </p:spPr>
        <p:txBody>
          <a:bodyPr wrap="none" lIns="68580" tIns="34290" rIns="68580" bIns="34290">
            <a:spAutoFit/>
          </a:bodyPr>
          <a:lstStyle/>
          <a:p>
            <a:pPr algn="ctr"/>
            <a:r>
              <a:rPr lang="en-US" sz="405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Customers</a:t>
            </a:r>
            <a:endParaRPr lang="en-US" sz="4050" dirty="0">
              <a:ln w="0"/>
              <a:solidFill>
                <a:schemeClr val="accent1"/>
              </a:solidFill>
              <a:effectLst>
                <a:outerShdw blurRad="38100" dist="25400" dir="5400000" algn="ctr" rotWithShape="0">
                  <a:srgbClr val="6E747A">
                    <a:alpha val="43000"/>
                  </a:srgbClr>
                </a:outerShdw>
              </a:effectLst>
            </a:endParaRPr>
          </a:p>
        </p:txBody>
      </p:sp>
      <p:sp>
        <p:nvSpPr>
          <p:cNvPr id="5" name="Rectangle 4">
            <a:extLst>
              <a:ext uri="{FF2B5EF4-FFF2-40B4-BE49-F238E27FC236}">
                <a16:creationId xmlns="" xmlns:a16="http://schemas.microsoft.com/office/drawing/2014/main" id="{8D169B1A-3170-4E8B-B01C-1F959E24C12C}"/>
              </a:ext>
            </a:extLst>
          </p:cNvPr>
          <p:cNvSpPr/>
          <p:nvPr/>
        </p:nvSpPr>
        <p:spPr>
          <a:xfrm>
            <a:off x="2366668" y="1474212"/>
            <a:ext cx="2559419" cy="1315745"/>
          </a:xfrm>
          <a:prstGeom prst="rect">
            <a:avLst/>
          </a:prstGeom>
          <a:noFill/>
        </p:spPr>
        <p:txBody>
          <a:bodyPr wrap="none" lIns="68580" tIns="34290" rIns="68580" bIns="34290">
            <a:spAutoFit/>
          </a:bodyPr>
          <a:lstStyle/>
          <a:p>
            <a:pPr algn="ctr"/>
            <a:r>
              <a:rPr lang="en-US" sz="405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Investor </a:t>
            </a:r>
          </a:p>
          <a:p>
            <a:pPr algn="ctr"/>
            <a:r>
              <a:rPr lang="en-US" sz="405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Confidence</a:t>
            </a:r>
          </a:p>
        </p:txBody>
      </p:sp>
      <p:sp>
        <p:nvSpPr>
          <p:cNvPr id="6" name="Rectangle 5">
            <a:extLst>
              <a:ext uri="{FF2B5EF4-FFF2-40B4-BE49-F238E27FC236}">
                <a16:creationId xmlns="" xmlns:a16="http://schemas.microsoft.com/office/drawing/2014/main" id="{0DBDBBAA-4A15-49D4-8A2B-7CAC093F469E}"/>
              </a:ext>
            </a:extLst>
          </p:cNvPr>
          <p:cNvSpPr/>
          <p:nvPr/>
        </p:nvSpPr>
        <p:spPr>
          <a:xfrm>
            <a:off x="231978" y="2672149"/>
            <a:ext cx="3055439" cy="1177245"/>
          </a:xfrm>
          <a:prstGeom prst="rect">
            <a:avLst/>
          </a:prstGeom>
          <a:noFill/>
        </p:spPr>
        <p:txBody>
          <a:bodyPr wrap="square" lIns="68580" tIns="34290" rIns="68580" bIns="34290">
            <a:spAutoFit/>
          </a:bodyPr>
          <a:lstStyle/>
          <a:p>
            <a:pPr algn="ctr"/>
            <a:r>
              <a:rPr lang="en-US" sz="36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Stakeholder Expectation</a:t>
            </a:r>
          </a:p>
        </p:txBody>
      </p:sp>
      <p:sp>
        <p:nvSpPr>
          <p:cNvPr id="7" name="Rectangle 6">
            <a:extLst>
              <a:ext uri="{FF2B5EF4-FFF2-40B4-BE49-F238E27FC236}">
                <a16:creationId xmlns="" xmlns:a16="http://schemas.microsoft.com/office/drawing/2014/main" id="{FB58D391-8A97-43FE-B37D-119F95F1178A}"/>
              </a:ext>
            </a:extLst>
          </p:cNvPr>
          <p:cNvSpPr/>
          <p:nvPr/>
        </p:nvSpPr>
        <p:spPr>
          <a:xfrm>
            <a:off x="356626" y="3975767"/>
            <a:ext cx="2446824" cy="692497"/>
          </a:xfrm>
          <a:prstGeom prst="rect">
            <a:avLst/>
          </a:prstGeom>
          <a:noFill/>
        </p:spPr>
        <p:txBody>
          <a:bodyPr wrap="none" lIns="68580" tIns="34290" rIns="68580" bIns="34290">
            <a:spAutoFit/>
          </a:bodyPr>
          <a:lstStyle/>
          <a:p>
            <a:pPr algn="ctr"/>
            <a:r>
              <a:rPr lang="en-US" sz="4050" b="1" dirty="0">
                <a:ln w="12700">
                  <a:solidFill>
                    <a:schemeClr val="accent5"/>
                  </a:solidFill>
                  <a:prstDash val="solid"/>
                </a:ln>
                <a:pattFill prst="ltDnDiag">
                  <a:fgClr>
                    <a:schemeClr val="accent5">
                      <a:lumMod val="60000"/>
                      <a:lumOff val="40000"/>
                    </a:schemeClr>
                  </a:fgClr>
                  <a:bgClr>
                    <a:schemeClr val="bg1"/>
                  </a:bgClr>
                </a:pattFill>
              </a:rPr>
              <a:t>Legislation</a:t>
            </a:r>
            <a:endParaRPr lang="en-US" sz="4050" dirty="0">
              <a:ln w="0"/>
              <a:solidFill>
                <a:schemeClr val="accent1"/>
              </a:solidFill>
              <a:effectLst>
                <a:outerShdw blurRad="38100" dist="25400" dir="5400000" algn="ctr" rotWithShape="0">
                  <a:srgbClr val="6E747A">
                    <a:alpha val="43000"/>
                  </a:srgbClr>
                </a:outerShdw>
              </a:effectLst>
            </a:endParaRPr>
          </a:p>
        </p:txBody>
      </p:sp>
      <p:sp>
        <p:nvSpPr>
          <p:cNvPr id="8" name="Rectangle 7">
            <a:extLst>
              <a:ext uri="{FF2B5EF4-FFF2-40B4-BE49-F238E27FC236}">
                <a16:creationId xmlns="" xmlns:a16="http://schemas.microsoft.com/office/drawing/2014/main" id="{C0FBEF81-75B2-425B-9615-1DFCCB318EDB}"/>
              </a:ext>
            </a:extLst>
          </p:cNvPr>
          <p:cNvSpPr/>
          <p:nvPr/>
        </p:nvSpPr>
        <p:spPr>
          <a:xfrm>
            <a:off x="5228611" y="1198960"/>
            <a:ext cx="2667846" cy="1131079"/>
          </a:xfrm>
          <a:prstGeom prst="rect">
            <a:avLst/>
          </a:prstGeom>
          <a:noFill/>
        </p:spPr>
        <p:txBody>
          <a:bodyPr wrap="square" lIns="68580" tIns="34290" rIns="68580" bIns="34290">
            <a:spAutoFit/>
          </a:bodyPr>
          <a:lstStyle/>
          <a:p>
            <a:pPr algn="ctr"/>
            <a:r>
              <a:rPr lang="en-US" sz="33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Public </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Expectation</a:t>
            </a:r>
            <a:endParaRPr lang="en-US" sz="33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9" name="Rectangle 8">
            <a:extLst>
              <a:ext uri="{FF2B5EF4-FFF2-40B4-BE49-F238E27FC236}">
                <a16:creationId xmlns="" xmlns:a16="http://schemas.microsoft.com/office/drawing/2014/main" id="{2C640DE5-88C8-4798-8425-E392603627AC}"/>
              </a:ext>
            </a:extLst>
          </p:cNvPr>
          <p:cNvSpPr/>
          <p:nvPr/>
        </p:nvSpPr>
        <p:spPr>
          <a:xfrm>
            <a:off x="3040416" y="5313421"/>
            <a:ext cx="2533514" cy="692497"/>
          </a:xfrm>
          <a:prstGeom prst="rect">
            <a:avLst/>
          </a:prstGeom>
          <a:noFill/>
        </p:spPr>
        <p:txBody>
          <a:bodyPr wrap="none" lIns="68580" tIns="34290" rIns="68580" bIns="34290">
            <a:spAutoFit/>
          </a:bodyPr>
          <a:lstStyle/>
          <a:p>
            <a:pPr algn="ctr"/>
            <a:r>
              <a:rPr lang="en-US"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Reputation</a:t>
            </a:r>
          </a:p>
        </p:txBody>
      </p:sp>
      <p:sp>
        <p:nvSpPr>
          <p:cNvPr id="10" name="Rectangle 9">
            <a:extLst>
              <a:ext uri="{FF2B5EF4-FFF2-40B4-BE49-F238E27FC236}">
                <a16:creationId xmlns="" xmlns:a16="http://schemas.microsoft.com/office/drawing/2014/main" id="{CE546DCC-9258-411C-953E-524F20156DA1}"/>
              </a:ext>
            </a:extLst>
          </p:cNvPr>
          <p:cNvSpPr/>
          <p:nvPr/>
        </p:nvSpPr>
        <p:spPr>
          <a:xfrm>
            <a:off x="1978651" y="4541485"/>
            <a:ext cx="2123082" cy="692497"/>
          </a:xfrm>
          <a:prstGeom prst="rect">
            <a:avLst/>
          </a:prstGeom>
          <a:noFill/>
        </p:spPr>
        <p:txBody>
          <a:bodyPr wrap="none" lIns="68580" tIns="34290" rIns="68580" bIns="34290">
            <a:spAutoFit/>
          </a:bodyPr>
          <a:lstStyle/>
          <a:p>
            <a:pPr algn="ctr"/>
            <a:r>
              <a:rPr lang="en-US" sz="4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Suppliers</a:t>
            </a:r>
          </a:p>
        </p:txBody>
      </p:sp>
      <p:sp>
        <p:nvSpPr>
          <p:cNvPr id="11" name="Rectangle 10">
            <a:extLst>
              <a:ext uri="{FF2B5EF4-FFF2-40B4-BE49-F238E27FC236}">
                <a16:creationId xmlns="" xmlns:a16="http://schemas.microsoft.com/office/drawing/2014/main" id="{F164E367-579B-48DF-AF8C-F4881F178D42}"/>
              </a:ext>
            </a:extLst>
          </p:cNvPr>
          <p:cNvSpPr/>
          <p:nvPr/>
        </p:nvSpPr>
        <p:spPr>
          <a:xfrm>
            <a:off x="6501243" y="3195991"/>
            <a:ext cx="2390014" cy="1177245"/>
          </a:xfrm>
          <a:prstGeom prst="rect">
            <a:avLst/>
          </a:prstGeom>
          <a:noFill/>
        </p:spPr>
        <p:txBody>
          <a:bodyPr wrap="none" lIns="68580" tIns="34290" rIns="68580" bIns="34290">
            <a:spAutoFit/>
          </a:bodyPr>
          <a:lstStyle/>
          <a:p>
            <a:pPr algn="ctr"/>
            <a:r>
              <a:rPr lang="en-US" sz="3600" b="1" dirty="0">
                <a:ln w="9525">
                  <a:solidFill>
                    <a:schemeClr val="bg1"/>
                  </a:solidFill>
                  <a:prstDash val="solid"/>
                </a:ln>
                <a:solidFill>
                  <a:schemeClr val="accent2">
                    <a:lumMod val="50000"/>
                  </a:schemeClr>
                </a:solidFill>
                <a:effectLst>
                  <a:outerShdw blurRad="12700" dist="38100" dir="2700000" algn="tl" rotWithShape="0">
                    <a:schemeClr val="accent5">
                      <a:lumMod val="60000"/>
                      <a:lumOff val="40000"/>
                    </a:schemeClr>
                  </a:outerShdw>
                </a:effectLst>
              </a:rPr>
              <a:t>Planning </a:t>
            </a:r>
          </a:p>
          <a:p>
            <a:pPr algn="ctr"/>
            <a:r>
              <a:rPr lang="en-US" sz="3600" b="1" dirty="0">
                <a:ln w="9525">
                  <a:solidFill>
                    <a:schemeClr val="bg1"/>
                  </a:solidFill>
                  <a:prstDash val="solid"/>
                </a:ln>
                <a:solidFill>
                  <a:schemeClr val="accent2">
                    <a:lumMod val="50000"/>
                  </a:schemeClr>
                </a:solidFill>
                <a:effectLst>
                  <a:outerShdw blurRad="12700" dist="38100" dir="2700000" algn="tl" rotWithShape="0">
                    <a:schemeClr val="accent5">
                      <a:lumMod val="60000"/>
                      <a:lumOff val="40000"/>
                    </a:schemeClr>
                  </a:outerShdw>
                </a:effectLst>
              </a:rPr>
              <a:t>Restrictions</a:t>
            </a:r>
            <a:endParaRPr lang="en-US" sz="3600" dirty="0">
              <a:ln w="0"/>
              <a:solidFill>
                <a:schemeClr val="accent2">
                  <a:lumMod val="50000"/>
                </a:schemeClr>
              </a:solidFill>
              <a:effectLst>
                <a:outerShdw blurRad="50800" dist="38100" dir="18900000" algn="bl" rotWithShape="0">
                  <a:prstClr val="black">
                    <a:alpha val="40000"/>
                  </a:prstClr>
                </a:outerShdw>
              </a:effectLst>
            </a:endParaRPr>
          </a:p>
        </p:txBody>
      </p:sp>
      <p:sp>
        <p:nvSpPr>
          <p:cNvPr id="12" name="Rectangle 11">
            <a:extLst>
              <a:ext uri="{FF2B5EF4-FFF2-40B4-BE49-F238E27FC236}">
                <a16:creationId xmlns="" xmlns:a16="http://schemas.microsoft.com/office/drawing/2014/main" id="{F25C0B74-F2EF-4C17-93D5-806273362506}"/>
              </a:ext>
            </a:extLst>
          </p:cNvPr>
          <p:cNvSpPr/>
          <p:nvPr/>
        </p:nvSpPr>
        <p:spPr>
          <a:xfrm>
            <a:off x="2913330" y="3181708"/>
            <a:ext cx="3079570" cy="1315745"/>
          </a:xfrm>
          <a:prstGeom prst="rect">
            <a:avLst/>
          </a:prstGeom>
          <a:noFill/>
        </p:spPr>
        <p:txBody>
          <a:bodyPr wrap="square" lIns="68580" tIns="34290" rIns="68580" bIns="34290">
            <a:spAutoFit/>
          </a:bodyPr>
          <a:lstStyle/>
          <a:p>
            <a:pPr algn="ctr"/>
            <a:r>
              <a:rPr lang="en-US" sz="4050" b="1" dirty="0">
                <a:ln w="22225">
                  <a:solidFill>
                    <a:schemeClr val="accent2"/>
                  </a:solidFill>
                  <a:prstDash val="solid"/>
                </a:ln>
                <a:solidFill>
                  <a:schemeClr val="accent2">
                    <a:lumMod val="40000"/>
                    <a:lumOff val="60000"/>
                  </a:schemeClr>
                </a:solidFill>
              </a:rPr>
              <a:t>Risk Management</a:t>
            </a:r>
          </a:p>
        </p:txBody>
      </p:sp>
      <p:sp>
        <p:nvSpPr>
          <p:cNvPr id="13" name="Rectangle 12">
            <a:extLst>
              <a:ext uri="{FF2B5EF4-FFF2-40B4-BE49-F238E27FC236}">
                <a16:creationId xmlns="" xmlns:a16="http://schemas.microsoft.com/office/drawing/2014/main" id="{4405B758-BA57-4583-A654-E53DDD320F0B}"/>
              </a:ext>
            </a:extLst>
          </p:cNvPr>
          <p:cNvSpPr/>
          <p:nvPr/>
        </p:nvSpPr>
        <p:spPr>
          <a:xfrm>
            <a:off x="5119776" y="4462330"/>
            <a:ext cx="3407471" cy="1315745"/>
          </a:xfrm>
          <a:prstGeom prst="rect">
            <a:avLst/>
          </a:prstGeom>
          <a:noFill/>
        </p:spPr>
        <p:txBody>
          <a:bodyPr wrap="none" lIns="68580" tIns="34290" rIns="68580" bIns="34290">
            <a:spAutoFit/>
          </a:bodyPr>
          <a:lstStyle/>
          <a:p>
            <a:pPr algn="ctr"/>
            <a:r>
              <a:rPr lang="en-US" sz="40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Environmental </a:t>
            </a:r>
          </a:p>
          <a:p>
            <a:pPr algn="ctr"/>
            <a:r>
              <a:rPr lang="en-US" sz="40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Damage</a:t>
            </a:r>
          </a:p>
        </p:txBody>
      </p:sp>
      <p:sp>
        <p:nvSpPr>
          <p:cNvPr id="14" name="Rectangle 13">
            <a:extLst>
              <a:ext uri="{FF2B5EF4-FFF2-40B4-BE49-F238E27FC236}">
                <a16:creationId xmlns="" xmlns:a16="http://schemas.microsoft.com/office/drawing/2014/main" id="{A9238BA2-9F75-48FD-9271-C0EEC5424EA2}"/>
              </a:ext>
            </a:extLst>
          </p:cNvPr>
          <p:cNvSpPr/>
          <p:nvPr/>
        </p:nvSpPr>
        <p:spPr>
          <a:xfrm>
            <a:off x="4870019" y="2679731"/>
            <a:ext cx="3385030" cy="577081"/>
          </a:xfrm>
          <a:prstGeom prst="rect">
            <a:avLst/>
          </a:prstGeom>
          <a:noFill/>
        </p:spPr>
        <p:txBody>
          <a:bodyPr wrap="none" lIns="68580" tIns="34290" rIns="68580" bIns="34290">
            <a:spAutoFit/>
          </a:bodyPr>
          <a:lstStyle/>
          <a:p>
            <a:pPr algn="ctr"/>
            <a:r>
              <a:rPr lang="en-US" sz="33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Market Advantage</a:t>
            </a:r>
          </a:p>
        </p:txBody>
      </p:sp>
      <p:sp>
        <p:nvSpPr>
          <p:cNvPr id="15" name="Rectangle 14">
            <a:extLst>
              <a:ext uri="{FF2B5EF4-FFF2-40B4-BE49-F238E27FC236}">
                <a16:creationId xmlns="" xmlns:a16="http://schemas.microsoft.com/office/drawing/2014/main" id="{8F0CC192-5480-4B7B-970C-8FA85AD8E233}"/>
              </a:ext>
            </a:extLst>
          </p:cNvPr>
          <p:cNvSpPr/>
          <p:nvPr/>
        </p:nvSpPr>
        <p:spPr>
          <a:xfrm>
            <a:off x="78536" y="1282023"/>
            <a:ext cx="2207288" cy="1177245"/>
          </a:xfrm>
          <a:prstGeom prst="rect">
            <a:avLst/>
          </a:prstGeom>
          <a:noFill/>
        </p:spPr>
        <p:txBody>
          <a:bodyPr wrap="square" lIns="68580" tIns="34290" rIns="68580" bIns="34290">
            <a:spAutoFit/>
          </a:bodyPr>
          <a:lstStyle/>
          <a:p>
            <a:pPr algn="ctr"/>
            <a:r>
              <a:rPr lang="en-US" sz="3600" b="1" dirty="0">
                <a:ln w="12700" cmpd="sng">
                  <a:solidFill>
                    <a:schemeClr val="accent4"/>
                  </a:solidFill>
                  <a:prstDash val="solid"/>
                </a:ln>
                <a:solidFill>
                  <a:schemeClr val="accent4">
                    <a:lumMod val="75000"/>
                  </a:schemeClr>
                </a:solidFill>
              </a:rPr>
              <a:t>Legal Challenge</a:t>
            </a:r>
          </a:p>
        </p:txBody>
      </p:sp>
      <p:sp>
        <p:nvSpPr>
          <p:cNvPr id="2" name="AutoShape 2" descr="Image result for shellfish farm,">
            <a:extLst>
              <a:ext uri="{FF2B5EF4-FFF2-40B4-BE49-F238E27FC236}">
                <a16:creationId xmlns="" xmlns:a16="http://schemas.microsoft.com/office/drawing/2014/main" id="{892996D6-B34E-4EE7-B413-58108FFE2481}"/>
              </a:ext>
            </a:extLst>
          </p:cNvPr>
          <p:cNvSpPr>
            <a:spLocks noChangeAspect="1" noChangeArrowheads="1"/>
          </p:cNvSpPr>
          <p:nvPr/>
        </p:nvSpPr>
        <p:spPr bwMode="auto">
          <a:xfrm>
            <a:off x="4457700" y="37465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16" name="Picture 6" descr="RAPID (Full Colou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07441" y="99976"/>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8" name="Title 1">
            <a:extLst>
              <a:ext uri="{FF2B5EF4-FFF2-40B4-BE49-F238E27FC236}">
                <a16:creationId xmlns="" xmlns:a16="http://schemas.microsoft.com/office/drawing/2014/main" id="{166002F5-5DC2-4314-89B3-C30BE4E0F131}"/>
              </a:ext>
            </a:extLst>
          </p:cNvPr>
          <p:cNvSpPr>
            <a:spLocks noGrp="1"/>
          </p:cNvSpPr>
          <p:nvPr>
            <p:ph type="title"/>
          </p:nvPr>
        </p:nvSpPr>
        <p:spPr>
          <a:xfrm>
            <a:off x="96839" y="-20635"/>
            <a:ext cx="7886700"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Drivers for Change</a:t>
            </a:r>
          </a:p>
        </p:txBody>
      </p:sp>
    </p:spTree>
    <p:extLst>
      <p:ext uri="{BB962C8B-B14F-4D97-AF65-F5344CB8AC3E}">
        <p14:creationId xmlns:p14="http://schemas.microsoft.com/office/powerpoint/2010/main" val="3393351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rve Gree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622" y="5403089"/>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 xmlns:a16="http://schemas.microsoft.com/office/drawing/2014/main" id="{D46594AF-C404-45F5-8782-8538D6696FB7}"/>
              </a:ext>
            </a:extLst>
          </p:cNvPr>
          <p:cNvSpPr>
            <a:spLocks noGrp="1"/>
          </p:cNvSpPr>
          <p:nvPr>
            <p:ph type="title"/>
          </p:nvPr>
        </p:nvSpPr>
        <p:spPr>
          <a:xfrm>
            <a:off x="514350" y="284024"/>
            <a:ext cx="7886700" cy="994172"/>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Remove unused items</a:t>
            </a:r>
          </a:p>
        </p:txBody>
      </p:sp>
      <p:sp>
        <p:nvSpPr>
          <p:cNvPr id="13" name="AutoShape 10" descr="C:\Users\Sarah\Documents\C2W\APHA\Toolkit Presentations\0e39b5_8a6bc62e3a0e4e62a52e7e838a16d5b5.webp">
            <a:extLst>
              <a:ext uri="{FF2B5EF4-FFF2-40B4-BE49-F238E27FC236}">
                <a16:creationId xmlns="" xmlns:a16="http://schemas.microsoft.com/office/drawing/2014/main" id="{E1B6CA37-C713-4420-9FB2-95E302015E21}"/>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1026" name="Picture 2" descr="Image result for oyster beds">
            <a:extLst>
              <a:ext uri="{FF2B5EF4-FFF2-40B4-BE49-F238E27FC236}">
                <a16:creationId xmlns="" xmlns:a16="http://schemas.microsoft.com/office/drawing/2014/main" id="{E9EBDDC2-7547-40BA-B210-DF9DF3F6EE7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3265" y="1393559"/>
            <a:ext cx="3047856" cy="2024849"/>
          </a:xfrm>
          <a:prstGeom prst="roundRect">
            <a:avLst/>
          </a:prstGeom>
          <a:noFill/>
          <a:extLst>
            <a:ext uri="{909E8E84-426E-40DD-AFC4-6F175D3DCCD1}">
              <a14:hiddenFill xmlns:a14="http://schemas.microsoft.com/office/drawing/2010/main">
                <a:solidFill>
                  <a:srgbClr val="FFFFFF"/>
                </a:solidFill>
              </a14:hiddenFill>
            </a:ext>
          </a:extLst>
        </p:spPr>
      </p:pic>
      <p:pic>
        <p:nvPicPr>
          <p:cNvPr id="1028" name="Picture 4" descr="Native oyster farmer planning huge boost to British production">
            <a:extLst>
              <a:ext uri="{FF2B5EF4-FFF2-40B4-BE49-F238E27FC236}">
                <a16:creationId xmlns="" xmlns:a16="http://schemas.microsoft.com/office/drawing/2014/main" id="{DE5DD8DF-C068-48AE-A6D6-45E68CDB4B1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579669" y="3598582"/>
            <a:ext cx="2213261" cy="1774800"/>
          </a:xfrm>
          <a:prstGeom prst="round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ommercial fishing harbours uk">
            <a:extLst>
              <a:ext uri="{FF2B5EF4-FFF2-40B4-BE49-F238E27FC236}">
                <a16:creationId xmlns="" xmlns:a16="http://schemas.microsoft.com/office/drawing/2014/main" id="{A8208D1B-EBD4-4B75-B61E-391FB97BDCF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67680" y="1394395"/>
            <a:ext cx="3177210" cy="2024014"/>
          </a:xfrm>
          <a:prstGeom prst="round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6C64C2CC-106E-4697-BC8F-E8D258C05C06}"/>
              </a:ext>
            </a:extLst>
          </p:cNvPr>
          <p:cNvSpPr/>
          <p:nvPr/>
        </p:nvSpPr>
        <p:spPr>
          <a:xfrm>
            <a:off x="-26811" y="6661792"/>
            <a:ext cx="4572000" cy="196208"/>
          </a:xfrm>
          <a:prstGeom prst="rect">
            <a:avLst/>
          </a:prstGeom>
        </p:spPr>
        <p:txBody>
          <a:bodyPr>
            <a:spAutoFit/>
          </a:bodyPr>
          <a:lstStyle/>
          <a:p>
            <a:r>
              <a:rPr lang="en-GB" sz="675" dirty="0"/>
              <a:t>Images courtesy of </a:t>
            </a:r>
            <a:r>
              <a:rPr lang="en-GB" sz="675" dirty="0">
                <a:hlinkClick r:id="rId7"/>
              </a:rPr>
              <a:t>www.coastalnets.co.uk</a:t>
            </a:r>
            <a:r>
              <a:rPr lang="en-GB" sz="675" dirty="0"/>
              <a:t>  and </a:t>
            </a:r>
            <a:r>
              <a:rPr lang="en-GB" sz="675" dirty="0">
                <a:hlinkClick r:id="rId8"/>
              </a:rPr>
              <a:t>www.fish2fork.com</a:t>
            </a:r>
            <a:r>
              <a:rPr lang="en-GB" sz="675" dirty="0"/>
              <a:t> </a:t>
            </a:r>
          </a:p>
        </p:txBody>
      </p:sp>
    </p:spTree>
    <p:extLst>
      <p:ext uri="{BB962C8B-B14F-4D97-AF65-F5344CB8AC3E}">
        <p14:creationId xmlns:p14="http://schemas.microsoft.com/office/powerpoint/2010/main" val="1915759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26B4B0-F427-4B6C-9C4F-BC77B040BF00}"/>
              </a:ext>
            </a:extLst>
          </p:cNvPr>
          <p:cNvSpPr>
            <a:spLocks noGrp="1"/>
          </p:cNvSpPr>
          <p:nvPr>
            <p:ph type="title"/>
          </p:nvPr>
        </p:nvSpPr>
        <p:spPr>
          <a:xfrm>
            <a:off x="559995" y="559557"/>
            <a:ext cx="4571999" cy="1246844"/>
          </a:xfrm>
        </p:spPr>
        <p:txBody>
          <a:bodyPr>
            <a:normAutofit fontScale="90000"/>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Dry what you can, when you can</a:t>
            </a:r>
          </a:p>
        </p:txBody>
      </p:sp>
      <p:pic>
        <p:nvPicPr>
          <p:cNvPr id="2050" name="Picture 2" descr="Image result for drying room">
            <a:extLst>
              <a:ext uri="{FF2B5EF4-FFF2-40B4-BE49-F238E27FC236}">
                <a16:creationId xmlns="" xmlns:a16="http://schemas.microsoft.com/office/drawing/2014/main" id="{40F2DDFA-8467-48E4-94A2-6FF912FE057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7265" y="1139611"/>
            <a:ext cx="3521676" cy="2641257"/>
          </a:xfrm>
          <a:prstGeom prst="round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 xmlns:a16="http://schemas.microsoft.com/office/drawing/2014/main" id="{866CD9E9-42AE-443A-A90F-15D09F30915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840660" y="2329940"/>
            <a:ext cx="3496866" cy="2331244"/>
          </a:xfrm>
          <a:prstGeom prst="round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FB81F09F-A0FE-4F0A-8F86-BDAB1434A66B}"/>
              </a:ext>
            </a:extLst>
          </p:cNvPr>
          <p:cNvSpPr/>
          <p:nvPr/>
        </p:nvSpPr>
        <p:spPr>
          <a:xfrm>
            <a:off x="840660" y="4781437"/>
            <a:ext cx="3552056" cy="196208"/>
          </a:xfrm>
          <a:prstGeom prst="rect">
            <a:avLst/>
          </a:prstGeom>
        </p:spPr>
        <p:txBody>
          <a:bodyPr wrap="square">
            <a:spAutoFit/>
          </a:bodyPr>
          <a:lstStyle/>
          <a:p>
            <a:pPr algn="r"/>
            <a:r>
              <a:rPr lang="en-GB" sz="675" dirty="0"/>
              <a:t>Nick Maslen / </a:t>
            </a:r>
            <a:r>
              <a:rPr lang="en-GB" sz="675" dirty="0" err="1"/>
              <a:t>Alamy</a:t>
            </a:r>
            <a:r>
              <a:rPr lang="en-GB" sz="675" dirty="0"/>
              <a:t> Stock Photo</a:t>
            </a:r>
            <a:endParaRPr lang="en-GB" sz="675" dirty="0">
              <a:highlight>
                <a:srgbClr val="FFFF00"/>
              </a:highlight>
            </a:endParaRPr>
          </a:p>
        </p:txBody>
      </p:sp>
      <p:sp>
        <p:nvSpPr>
          <p:cNvPr id="6" name="Rectangle 5">
            <a:extLst>
              <a:ext uri="{FF2B5EF4-FFF2-40B4-BE49-F238E27FC236}">
                <a16:creationId xmlns="" xmlns:a16="http://schemas.microsoft.com/office/drawing/2014/main" id="{DDABD4B6-4735-4F5E-953A-1455A60BDE08}"/>
              </a:ext>
            </a:extLst>
          </p:cNvPr>
          <p:cNvSpPr/>
          <p:nvPr/>
        </p:nvSpPr>
        <p:spPr>
          <a:xfrm>
            <a:off x="4857265" y="3769453"/>
            <a:ext cx="4572000" cy="196208"/>
          </a:xfrm>
          <a:prstGeom prst="rect">
            <a:avLst/>
          </a:prstGeom>
        </p:spPr>
        <p:txBody>
          <a:bodyPr>
            <a:spAutoFit/>
          </a:bodyPr>
          <a:lstStyle/>
          <a:p>
            <a:r>
              <a:rPr lang="en-GB" sz="675" dirty="0"/>
              <a:t>Image courtesy of </a:t>
            </a:r>
            <a:r>
              <a:rPr lang="en-GB" sz="675" dirty="0">
                <a:hlinkClick r:id="rId5"/>
              </a:rPr>
              <a:t>https://businessguide.offshoreenergytoday.com/profiles/view/pronomar_b_v</a:t>
            </a:r>
            <a:r>
              <a:rPr lang="en-GB" sz="675" dirty="0"/>
              <a:t> </a:t>
            </a:r>
          </a:p>
        </p:txBody>
      </p:sp>
      <p:grpSp>
        <p:nvGrpSpPr>
          <p:cNvPr id="8" name="Group 7"/>
          <p:cNvGrpSpPr/>
          <p:nvPr/>
        </p:nvGrpSpPr>
        <p:grpSpPr>
          <a:xfrm>
            <a:off x="54" y="5403089"/>
            <a:ext cx="9197622" cy="1454911"/>
            <a:chOff x="-53622" y="5423864"/>
            <a:chExt cx="9197622" cy="1454911"/>
          </a:xfrm>
        </p:grpSpPr>
        <p:pic>
          <p:nvPicPr>
            <p:cNvPr id="9" name="Picture 5" descr="Curve Green"/>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Content Placeholder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11" name="Picture 2" descr="BZS-log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3" descr="APHA logo"/>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14" name="Picture 13"/>
            <p:cNvPicPr/>
            <p:nvPr/>
          </p:nvPicPr>
          <p:blipFill>
            <a:blip r:embed="rId11" cstate="email">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spTree>
    <p:extLst>
      <p:ext uri="{BB962C8B-B14F-4D97-AF65-F5344CB8AC3E}">
        <p14:creationId xmlns:p14="http://schemas.microsoft.com/office/powerpoint/2010/main" val="491125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river">
            <a:extLst>
              <a:ext uri="{FF2B5EF4-FFF2-40B4-BE49-F238E27FC236}">
                <a16:creationId xmlns="" xmlns:a16="http://schemas.microsoft.com/office/drawing/2014/main" id="{87DDED66-D3F9-4E90-8CD4-50DE536AE85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2041" y="1503885"/>
            <a:ext cx="5439917" cy="3619907"/>
          </a:xfrm>
          <a:prstGeom prst="round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BE25B568-CFD9-4D56-BEA2-66D4BCC7D5B3}"/>
              </a:ext>
            </a:extLst>
          </p:cNvPr>
          <p:cNvSpPr>
            <a:spLocks noGrp="1"/>
          </p:cNvSpPr>
          <p:nvPr>
            <p:ph type="title"/>
          </p:nvPr>
        </p:nvSpPr>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Use Freshwater Inputs</a:t>
            </a:r>
          </a:p>
        </p:txBody>
      </p:sp>
      <p:sp>
        <p:nvSpPr>
          <p:cNvPr id="4" name="Rectangle 3">
            <a:extLst>
              <a:ext uri="{FF2B5EF4-FFF2-40B4-BE49-F238E27FC236}">
                <a16:creationId xmlns="" xmlns:a16="http://schemas.microsoft.com/office/drawing/2014/main" id="{E330FF42-F412-4DF5-B62D-2B4CE5A2FB21}"/>
              </a:ext>
            </a:extLst>
          </p:cNvPr>
          <p:cNvSpPr/>
          <p:nvPr/>
        </p:nvSpPr>
        <p:spPr>
          <a:xfrm>
            <a:off x="2719958" y="5123792"/>
            <a:ext cx="4572000" cy="184666"/>
          </a:xfrm>
          <a:prstGeom prst="rect">
            <a:avLst/>
          </a:prstGeom>
        </p:spPr>
        <p:txBody>
          <a:bodyPr>
            <a:spAutoFit/>
          </a:bodyPr>
          <a:lstStyle/>
          <a:p>
            <a:r>
              <a:rPr lang="en-GB" sz="600" dirty="0"/>
              <a:t>Image courtesy of </a:t>
            </a:r>
            <a:r>
              <a:rPr lang="en-GB" sz="600" dirty="0">
                <a:hlinkClick r:id="rId4"/>
              </a:rPr>
              <a:t>http://www.geowestmidlands.org.uk/wiki/index.php5?title=File:River_Lugg_meanders.jpg</a:t>
            </a:r>
            <a:r>
              <a:rPr lang="en-GB" sz="600" dirty="0"/>
              <a:t> </a:t>
            </a:r>
          </a:p>
        </p:txBody>
      </p:sp>
      <p:grpSp>
        <p:nvGrpSpPr>
          <p:cNvPr id="6" name="Group 5"/>
          <p:cNvGrpSpPr/>
          <p:nvPr/>
        </p:nvGrpSpPr>
        <p:grpSpPr>
          <a:xfrm>
            <a:off x="54" y="5403089"/>
            <a:ext cx="9197622" cy="1454911"/>
            <a:chOff x="-53622" y="5423864"/>
            <a:chExt cx="9197622" cy="1454911"/>
          </a:xfrm>
        </p:grpSpPr>
        <p:pic>
          <p:nvPicPr>
            <p:cNvPr id="7" name="Picture 5" descr="Curve Green"/>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Content Placeholder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9" name="Picture 2" descr="BZS-log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3" descr="APHA log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12" name="Picture 1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spTree>
    <p:extLst>
      <p:ext uri="{BB962C8B-B14F-4D97-AF65-F5344CB8AC3E}">
        <p14:creationId xmlns:p14="http://schemas.microsoft.com/office/powerpoint/2010/main" val="3716701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936707-6F66-46A2-80E6-F45D6E2F0744}"/>
              </a:ext>
            </a:extLst>
          </p:cNvPr>
          <p:cNvSpPr>
            <a:spLocks noGrp="1"/>
          </p:cNvSpPr>
          <p:nvPr>
            <p:ph type="title"/>
          </p:nvPr>
        </p:nvSpPr>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Communication Tools</a:t>
            </a:r>
          </a:p>
        </p:txBody>
      </p:sp>
      <p:pic>
        <p:nvPicPr>
          <p:cNvPr id="5" name="Picture 2" descr="Image result for control and management of ships biofouling">
            <a:extLst>
              <a:ext uri="{FF2B5EF4-FFF2-40B4-BE49-F238E27FC236}">
                <a16:creationId xmlns="" xmlns:a16="http://schemas.microsoft.com/office/drawing/2014/main" id="{DFA23210-9F3C-4228-A405-FEDAD93A5B2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2571" y="3359544"/>
            <a:ext cx="1855206" cy="26191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 xmlns:a16="http://schemas.microsoft.com/office/drawing/2014/main" id="{FE184A3C-174C-484F-BB4A-2327AB0992D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60815" y="2302020"/>
            <a:ext cx="2786063" cy="18716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5" descr="http://www.mba.ac.uk/bishop/wp-content/uploads/2014/09/Cover-English-300x213.jpg">
            <a:extLst>
              <a:ext uri="{FF2B5EF4-FFF2-40B4-BE49-F238E27FC236}">
                <a16:creationId xmlns="" xmlns:a16="http://schemas.microsoft.com/office/drawing/2014/main" id="{8A37E76D-7E7D-4472-AD5A-56155FD51E7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14271" y="3841692"/>
            <a:ext cx="2830778" cy="20098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 xmlns:a16="http://schemas.microsoft.com/office/drawing/2014/main" id="{E6B4AC81-90F2-4928-8A7F-ACA6A4F2CB7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30623" y="1370673"/>
            <a:ext cx="2913377" cy="105543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266" y="1972415"/>
            <a:ext cx="2402865" cy="1725907"/>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11817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BE5C9D-E1CD-4A80-977A-A2A09ECE1ED6}"/>
              </a:ext>
            </a:extLst>
          </p:cNvPr>
          <p:cNvSpPr>
            <a:spLocks noGrp="1"/>
          </p:cNvSpPr>
          <p:nvPr>
            <p:ph type="title"/>
          </p:nvPr>
        </p:nvSpPr>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Washdown</a:t>
            </a:r>
          </a:p>
        </p:txBody>
      </p:sp>
      <p:pic>
        <p:nvPicPr>
          <p:cNvPr id="3" name="Picture 2" descr="Image result for cleaning lobster pots">
            <a:extLst>
              <a:ext uri="{FF2B5EF4-FFF2-40B4-BE49-F238E27FC236}">
                <a16:creationId xmlns="" xmlns:a16="http://schemas.microsoft.com/office/drawing/2014/main" id="{7F1B7248-028D-4BFC-B17C-1902BDBF87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4022" y="1946786"/>
            <a:ext cx="6720214" cy="3780120"/>
          </a:xfrm>
          <a:prstGeom prst="round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74482DF7-409C-4422-8D43-4939963E4A11}"/>
              </a:ext>
            </a:extLst>
          </p:cNvPr>
          <p:cNvSpPr/>
          <p:nvPr/>
        </p:nvSpPr>
        <p:spPr>
          <a:xfrm>
            <a:off x="1536970" y="5588406"/>
            <a:ext cx="4572000" cy="276999"/>
          </a:xfrm>
          <a:prstGeom prst="rect">
            <a:avLst/>
          </a:prstGeom>
        </p:spPr>
        <p:txBody>
          <a:bodyPr>
            <a:spAutoFit/>
          </a:bodyPr>
          <a:lstStyle/>
          <a:p>
            <a:r>
              <a:rPr lang="en-GB" sz="600" dirty="0"/>
              <a:t/>
            </a:r>
            <a:br>
              <a:rPr lang="en-GB" sz="600" dirty="0"/>
            </a:br>
            <a:r>
              <a:rPr lang="en-GB" sz="600" dirty="0"/>
              <a:t>Image courtesy of Capt. John's Bar </a:t>
            </a:r>
            <a:r>
              <a:rPr lang="en-GB" sz="600" dirty="0">
                <a:hlinkClick r:id="rId4"/>
              </a:rPr>
              <a:t>https://www.youtube.com/watch?v=iQorpdWeFCM</a:t>
            </a:r>
            <a:r>
              <a:rPr lang="en-GB" sz="600" dirty="0"/>
              <a:t> </a:t>
            </a:r>
          </a:p>
        </p:txBody>
      </p:sp>
    </p:spTree>
    <p:extLst>
      <p:ext uri="{BB962C8B-B14F-4D97-AF65-F5344CB8AC3E}">
        <p14:creationId xmlns:p14="http://schemas.microsoft.com/office/powerpoint/2010/main" val="2616300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 xmlns:a16="http://schemas.microsoft.com/office/drawing/2014/main" id="{31EEC6DA-A1B8-41E5-9A24-4DC27C3815E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0394" y="877796"/>
            <a:ext cx="2875846" cy="4068093"/>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aphicFrame>
        <p:nvGraphicFramePr>
          <p:cNvPr id="5" name="Diagram 4">
            <a:extLst>
              <a:ext uri="{FF2B5EF4-FFF2-40B4-BE49-F238E27FC236}">
                <a16:creationId xmlns="" xmlns:a16="http://schemas.microsoft.com/office/drawing/2014/main" id="{65A6928C-3759-4FC8-ACBE-2805D5C6375C}"/>
              </a:ext>
            </a:extLst>
          </p:cNvPr>
          <p:cNvGraphicFramePr/>
          <p:nvPr>
            <p:extLst>
              <p:ext uri="{D42A27DB-BD31-4B8C-83A1-F6EECF244321}">
                <p14:modId xmlns:p14="http://schemas.microsoft.com/office/powerpoint/2010/main" val="2773908438"/>
              </p:ext>
            </p:extLst>
          </p:nvPr>
        </p:nvGraphicFramePr>
        <p:xfrm>
          <a:off x="3963110" y="877795"/>
          <a:ext cx="4479850" cy="40680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7" name="Group 6"/>
          <p:cNvGrpSpPr/>
          <p:nvPr/>
        </p:nvGrpSpPr>
        <p:grpSpPr>
          <a:xfrm>
            <a:off x="-53622" y="5260091"/>
            <a:ext cx="9197622" cy="1454911"/>
            <a:chOff x="-53622" y="5423864"/>
            <a:chExt cx="9197622" cy="1454911"/>
          </a:xfrm>
        </p:grpSpPr>
        <p:pic>
          <p:nvPicPr>
            <p:cNvPr id="8" name="Picture 5" descr="Curve Green"/>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Content Placeholder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10" name="Picture 2" descr="BZS-logo"/>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3" descr="APHA logo"/>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1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13" name="Picture 12"/>
            <p:cNvPicPr/>
            <p:nvPr/>
          </p:nvPicPr>
          <p:blipFill>
            <a:blip r:embed="rId14" cstate="email">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spTree>
    <p:extLst>
      <p:ext uri="{BB962C8B-B14F-4D97-AF65-F5344CB8AC3E}">
        <p14:creationId xmlns:p14="http://schemas.microsoft.com/office/powerpoint/2010/main" val="395239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527DC6-FE6A-4B17-BD06-7148B852E4AF}"/>
              </a:ext>
            </a:extLst>
          </p:cNvPr>
          <p:cNvSpPr>
            <a:spLocks noGrp="1"/>
          </p:cNvSpPr>
          <p:nvPr>
            <p:ph type="title"/>
          </p:nvPr>
        </p:nvSpPr>
        <p:spPr>
          <a:xfrm>
            <a:off x="91399" y="-3114"/>
            <a:ext cx="7886700"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Writing your Plan</a:t>
            </a:r>
          </a:p>
        </p:txBody>
      </p:sp>
      <p:sp>
        <p:nvSpPr>
          <p:cNvPr id="3" name="Content Placeholder 2">
            <a:extLst>
              <a:ext uri="{FF2B5EF4-FFF2-40B4-BE49-F238E27FC236}">
                <a16:creationId xmlns="" xmlns:a16="http://schemas.microsoft.com/office/drawing/2014/main" id="{FFFB0183-AC87-46CE-8C59-CBC5370D4F05}"/>
              </a:ext>
            </a:extLst>
          </p:cNvPr>
          <p:cNvSpPr>
            <a:spLocks noGrp="1"/>
          </p:cNvSpPr>
          <p:nvPr>
            <p:ph idx="1"/>
          </p:nvPr>
        </p:nvSpPr>
        <p:spPr>
          <a:xfrm>
            <a:off x="515270" y="1558495"/>
            <a:ext cx="4120634" cy="3263504"/>
          </a:xfrm>
        </p:spPr>
        <p:txBody>
          <a:bodyPr>
            <a:normAutofit fontScale="92500"/>
          </a:bodyPr>
          <a:lstStyle/>
          <a:p>
            <a:pPr marL="0" indent="0">
              <a:buNone/>
            </a:pPr>
            <a:r>
              <a:rPr lang="en-GB" sz="3200" b="1" dirty="0">
                <a:solidFill>
                  <a:srgbClr val="006699"/>
                </a:solidFill>
              </a:rPr>
              <a:t>Section 1 - Introduction</a:t>
            </a:r>
          </a:p>
          <a:p>
            <a:pPr marL="0" indent="0">
              <a:buNone/>
            </a:pPr>
            <a:endParaRPr lang="en-GB" dirty="0"/>
          </a:p>
          <a:p>
            <a:r>
              <a:rPr lang="en-GB" dirty="0"/>
              <a:t>Why are you writing a biosecurity plan?</a:t>
            </a:r>
            <a:br>
              <a:rPr lang="en-GB" dirty="0"/>
            </a:br>
            <a:endParaRPr lang="en-GB" dirty="0"/>
          </a:p>
          <a:p>
            <a:r>
              <a:rPr lang="en-GB" dirty="0"/>
              <a:t>What are the major concerns for our business?</a:t>
            </a:r>
          </a:p>
          <a:p>
            <a:endParaRPr lang="en-GB" dirty="0"/>
          </a:p>
        </p:txBody>
      </p:sp>
      <p:grpSp>
        <p:nvGrpSpPr>
          <p:cNvPr id="16" name="Group 15"/>
          <p:cNvGrpSpPr/>
          <p:nvPr/>
        </p:nvGrpSpPr>
        <p:grpSpPr>
          <a:xfrm>
            <a:off x="-53622" y="5260091"/>
            <a:ext cx="9197622" cy="1454911"/>
            <a:chOff x="-53622" y="5423864"/>
            <a:chExt cx="9197622" cy="1454911"/>
          </a:xfrm>
        </p:grpSpPr>
        <p:pic>
          <p:nvPicPr>
            <p:cNvPr id="17" name="Picture 5" descr="Curve Gree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19" name="Picture 2" descr="BZS-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 name="Picture 3" descr="APHA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1" name="Picture 2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22" name="Picture 2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sp>
        <p:nvSpPr>
          <p:cNvPr id="14" name="TextBox 13"/>
          <p:cNvSpPr txBox="1"/>
          <p:nvPr/>
        </p:nvSpPr>
        <p:spPr>
          <a:xfrm>
            <a:off x="6149050" y="1958304"/>
            <a:ext cx="2336363" cy="3168867"/>
          </a:xfrm>
          <a:prstGeom prst="rect">
            <a:avLst/>
          </a:prstGeom>
          <a:solidFill>
            <a:srgbClr val="FFFFCC"/>
          </a:solidFill>
          <a:ln w="25400">
            <a:solidFill>
              <a:schemeClr val="tx1"/>
            </a:solidFill>
          </a:ln>
          <a:effectLst>
            <a:outerShdw blurRad="50800" dist="38100" algn="l" rotWithShape="0">
              <a:prstClr val="black">
                <a:alpha val="40000"/>
              </a:prstClr>
            </a:outerShdw>
          </a:effectLst>
        </p:spPr>
        <p:txBody>
          <a:bodyPr wrap="square" rtlCol="0">
            <a:spAutoFit/>
          </a:bodyPr>
          <a:lstStyle/>
          <a:p>
            <a:pPr algn="ctr"/>
            <a:endParaRPr lang="en-GB" sz="1000" b="1" dirty="0">
              <a:solidFill>
                <a:srgbClr val="FF0000"/>
              </a:solidFill>
            </a:endParaRPr>
          </a:p>
          <a:p>
            <a:pPr algn="ctr"/>
            <a:r>
              <a:rPr lang="en-GB" b="1" dirty="0" smtClean="0">
                <a:solidFill>
                  <a:srgbClr val="FF0000"/>
                </a:solidFill>
              </a:rPr>
              <a:t>BIOSECURITY PLAN</a:t>
            </a:r>
            <a:br>
              <a:rPr lang="en-GB" b="1" dirty="0" smtClean="0">
                <a:solidFill>
                  <a:srgbClr val="FF0000"/>
                </a:solidFill>
              </a:rPr>
            </a:br>
            <a:endParaRPr lang="en-GB" sz="1200" b="1" dirty="0" smtClean="0">
              <a:solidFill>
                <a:srgbClr val="FF0000"/>
              </a:solidFill>
            </a:endParaRPr>
          </a:p>
          <a:p>
            <a:r>
              <a:rPr lang="en-GB" sz="1200" dirty="0" smtClean="0"/>
              <a:t>----------------------------------------------------------------------------------------------------------------------------------------------------------------------------------------</a:t>
            </a:r>
          </a:p>
          <a:p>
            <a:endParaRPr lang="en-GB" sz="1200" dirty="0"/>
          </a:p>
          <a:p>
            <a:pPr marL="342900" indent="-342900">
              <a:buAutoNum type="arabicParenR"/>
            </a:pPr>
            <a:r>
              <a:rPr lang="en-GB" sz="1200" dirty="0" smtClean="0"/>
              <a:t>-----------------------</a:t>
            </a:r>
          </a:p>
          <a:p>
            <a:pPr marL="342900" indent="-342900">
              <a:buAutoNum type="arabicParenR"/>
            </a:pPr>
            <a:r>
              <a:rPr lang="en-GB" sz="1200" dirty="0" smtClean="0"/>
              <a:t>-----------------------</a:t>
            </a:r>
          </a:p>
          <a:p>
            <a:pPr marL="342900" indent="-342900">
              <a:buAutoNum type="arabicParenR"/>
            </a:pPr>
            <a:r>
              <a:rPr lang="en-GB" sz="1200" dirty="0" smtClean="0"/>
              <a:t>-----------------------</a:t>
            </a:r>
          </a:p>
          <a:p>
            <a:endParaRPr lang="en-GB" sz="1200" dirty="0" smtClean="0"/>
          </a:p>
          <a:p>
            <a:r>
              <a:rPr lang="en-GB" sz="1200" dirty="0" smtClean="0"/>
              <a:t>------------------------------------------------------------------------------------------------------------------------------------------</a:t>
            </a:r>
          </a:p>
          <a:p>
            <a:r>
              <a:rPr lang="en-GB" sz="1200" dirty="0" smtClean="0"/>
              <a:t>----------------------------------------------</a:t>
            </a:r>
          </a:p>
        </p:txBody>
      </p:sp>
    </p:spTree>
    <p:extLst>
      <p:ext uri="{BB962C8B-B14F-4D97-AF65-F5344CB8AC3E}">
        <p14:creationId xmlns:p14="http://schemas.microsoft.com/office/powerpoint/2010/main" val="3245825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Curve Gree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6811" y="5439103"/>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 xmlns:a16="http://schemas.microsoft.com/office/drawing/2014/main" id="{6DC363AF-3538-44B9-9C7D-9B41A0A77740}"/>
              </a:ext>
            </a:extLst>
          </p:cNvPr>
          <p:cNvSpPr>
            <a:spLocks noGrp="1"/>
          </p:cNvSpPr>
          <p:nvPr>
            <p:ph type="ctrTitle"/>
          </p:nvPr>
        </p:nvSpPr>
        <p:spPr>
          <a:xfrm>
            <a:off x="-550999" y="2771060"/>
            <a:ext cx="10375822" cy="1790700"/>
          </a:xfrm>
        </p:spPr>
        <p:txBody>
          <a:bodyPr>
            <a:normAutofit/>
          </a:bodyPr>
          <a:lstStyle/>
          <a:p>
            <a:r>
              <a:rPr lang="en-GB" sz="4400" b="1" dirty="0">
                <a:solidFill>
                  <a:srgbClr val="006699"/>
                </a:solidFill>
                <a:latin typeface="Segoe UI" panose="020B0502040204020203" pitchFamily="34" charset="0"/>
                <a:ea typeface="Segoe UI" panose="020B0502040204020203" pitchFamily="34" charset="0"/>
                <a:cs typeface="Segoe UI" panose="020B0502040204020203" pitchFamily="34" charset="0"/>
              </a:rPr>
              <a:t>Marine </a:t>
            </a:r>
            <a:br>
              <a:rPr lang="en-GB" sz="4400" b="1" dirty="0">
                <a:solidFill>
                  <a:srgbClr val="006699"/>
                </a:solidFill>
                <a:latin typeface="Segoe UI" panose="020B0502040204020203" pitchFamily="34" charset="0"/>
                <a:ea typeface="Segoe UI" panose="020B0502040204020203" pitchFamily="34" charset="0"/>
                <a:cs typeface="Segoe UI" panose="020B0502040204020203" pitchFamily="34" charset="0"/>
              </a:rPr>
            </a:br>
            <a:r>
              <a:rPr lang="en-GB" sz="4400" b="1" dirty="0">
                <a:solidFill>
                  <a:srgbClr val="006699"/>
                </a:solidFill>
                <a:latin typeface="Segoe UI" panose="020B0502040204020203" pitchFamily="34" charset="0"/>
                <a:ea typeface="Segoe UI" panose="020B0502040204020203" pitchFamily="34" charset="0"/>
                <a:cs typeface="Segoe UI" panose="020B0502040204020203" pitchFamily="34" charset="0"/>
              </a:rPr>
              <a:t>Invasive Non-Native Species </a:t>
            </a:r>
          </a:p>
        </p:txBody>
      </p:sp>
      <p:sp>
        <p:nvSpPr>
          <p:cNvPr id="3" name="Subtitle 2">
            <a:extLst>
              <a:ext uri="{FF2B5EF4-FFF2-40B4-BE49-F238E27FC236}">
                <a16:creationId xmlns="" xmlns:a16="http://schemas.microsoft.com/office/drawing/2014/main" id="{40C63384-E226-4652-8BBF-9C30D515EECE}"/>
              </a:ext>
            </a:extLst>
          </p:cNvPr>
          <p:cNvSpPr>
            <a:spLocks noGrp="1"/>
          </p:cNvSpPr>
          <p:nvPr>
            <p:ph type="subTitle" idx="1"/>
          </p:nvPr>
        </p:nvSpPr>
        <p:spPr>
          <a:xfrm>
            <a:off x="1143000" y="4617572"/>
            <a:ext cx="6858000" cy="821531"/>
          </a:xfrm>
        </p:spPr>
        <p:txBody>
          <a:bodyPr/>
          <a:lstStyle/>
          <a:p>
            <a:r>
              <a:rPr lang="en-GB" dirty="0">
                <a:latin typeface="Segoe UI" panose="020B0502040204020203" pitchFamily="34" charset="0"/>
                <a:ea typeface="Segoe UI" panose="020B0502040204020203" pitchFamily="34" charset="0"/>
                <a:cs typeface="Segoe UI" panose="020B0502040204020203" pitchFamily="34" charset="0"/>
              </a:rPr>
              <a:t>Impacts on Mariculture and Practical Biosecurity Steps</a:t>
            </a:r>
          </a:p>
        </p:txBody>
      </p:sp>
      <p:grpSp>
        <p:nvGrpSpPr>
          <p:cNvPr id="24" name="Group 23">
            <a:extLst>
              <a:ext uri="{FF2B5EF4-FFF2-40B4-BE49-F238E27FC236}">
                <a16:creationId xmlns="" xmlns:a16="http://schemas.microsoft.com/office/drawing/2014/main" id="{0C2DE7A8-C677-4B8E-9BAB-200C24E5B2E9}"/>
              </a:ext>
            </a:extLst>
          </p:cNvPr>
          <p:cNvGrpSpPr/>
          <p:nvPr/>
        </p:nvGrpSpPr>
        <p:grpSpPr>
          <a:xfrm>
            <a:off x="14797" y="1144295"/>
            <a:ext cx="9156014" cy="2084826"/>
            <a:chOff x="12700" y="-1644"/>
            <a:chExt cx="12208018" cy="2779768"/>
          </a:xfrm>
        </p:grpSpPr>
        <p:pic>
          <p:nvPicPr>
            <p:cNvPr id="25" name="Picture 24">
              <a:extLst>
                <a:ext uri="{FF2B5EF4-FFF2-40B4-BE49-F238E27FC236}">
                  <a16:creationId xmlns="" xmlns:a16="http://schemas.microsoft.com/office/drawing/2014/main" id="{44A410BC-7B85-4D4D-9C03-A3B6AA50574C}"/>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p:blipFill>
          <p:spPr>
            <a:xfrm>
              <a:off x="12700" y="1"/>
              <a:ext cx="2454420" cy="2768242"/>
            </a:xfrm>
            <a:prstGeom prst="rect">
              <a:avLst/>
            </a:prstGeom>
          </p:spPr>
        </p:pic>
        <p:pic>
          <p:nvPicPr>
            <p:cNvPr id="26" name="Picture 25">
              <a:extLst>
                <a:ext uri="{FF2B5EF4-FFF2-40B4-BE49-F238E27FC236}">
                  <a16:creationId xmlns="" xmlns:a16="http://schemas.microsoft.com/office/drawing/2014/main" id="{770F1E28-C3A5-4E95-9480-D420FC5A342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67120" y="-1644"/>
              <a:ext cx="3708400" cy="2768242"/>
            </a:xfrm>
            <a:prstGeom prst="rect">
              <a:avLst/>
            </a:prstGeom>
          </p:spPr>
        </p:pic>
        <p:pic>
          <p:nvPicPr>
            <p:cNvPr id="27" name="Picture 2" descr="Related image">
              <a:extLst>
                <a:ext uri="{FF2B5EF4-FFF2-40B4-BE49-F238E27FC236}">
                  <a16:creationId xmlns="" xmlns:a16="http://schemas.microsoft.com/office/drawing/2014/main" id="{A3EEDDFC-12E7-4572-8899-42221CE4BD2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75520" y="0"/>
              <a:ext cx="3594099" cy="277648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 xmlns:a16="http://schemas.microsoft.com/office/drawing/2014/main" id="{99F80F2A-DB6C-46DE-B538-C2BFED6B584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69619" y="0"/>
              <a:ext cx="2451099" cy="2778124"/>
            </a:xfrm>
            <a:prstGeom prst="rect">
              <a:avLst/>
            </a:prstGeom>
          </p:spPr>
        </p:pic>
      </p:grpSp>
      <p:sp>
        <p:nvSpPr>
          <p:cNvPr id="10" name="Title 1">
            <a:extLst>
              <a:ext uri="{FF2B5EF4-FFF2-40B4-BE49-F238E27FC236}">
                <a16:creationId xmlns="" xmlns:a16="http://schemas.microsoft.com/office/drawing/2014/main" id="{4F5950FA-B54E-4CE4-A8A6-FDA23A481D32}"/>
              </a:ext>
            </a:extLst>
          </p:cNvPr>
          <p:cNvSpPr txBox="1">
            <a:spLocks/>
          </p:cNvSpPr>
          <p:nvPr/>
        </p:nvSpPr>
        <p:spPr>
          <a:xfrm>
            <a:off x="9525" y="6612150"/>
            <a:ext cx="7886700" cy="245850"/>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675" dirty="0"/>
              <a:t>Impacts on aquaculture banner</a:t>
            </a:r>
            <a:br>
              <a:rPr lang="en-GB" sz="675" dirty="0"/>
            </a:br>
            <a:r>
              <a:rPr lang="en-GB" sz="675" dirty="0"/>
              <a:t>Images L-R  </a:t>
            </a:r>
            <a:r>
              <a:rPr lang="en-GB" sz="675" dirty="0" err="1"/>
              <a:t>Caprella</a:t>
            </a:r>
            <a:r>
              <a:rPr lang="en-GB" sz="675" dirty="0"/>
              <a:t> </a:t>
            </a:r>
            <a:r>
              <a:rPr lang="en-GB" sz="675" dirty="0" err="1"/>
              <a:t>mutica</a:t>
            </a:r>
            <a:r>
              <a:rPr lang="en-GB" sz="675" dirty="0"/>
              <a:t>, © </a:t>
            </a:r>
            <a:r>
              <a:rPr lang="en-GB" sz="675" dirty="0" err="1"/>
              <a:t>Grupo</a:t>
            </a:r>
            <a:r>
              <a:rPr lang="en-GB" sz="675" dirty="0"/>
              <a:t> de </a:t>
            </a:r>
            <a:r>
              <a:rPr lang="en-GB" sz="675" dirty="0" err="1"/>
              <a:t>Estudo</a:t>
            </a:r>
            <a:r>
              <a:rPr lang="en-GB" sz="675" dirty="0"/>
              <a:t> do Medio </a:t>
            </a:r>
            <a:r>
              <a:rPr lang="en-GB" sz="675" dirty="0" err="1"/>
              <a:t>Mariño</a:t>
            </a:r>
            <a:r>
              <a:rPr lang="en-GB" sz="675" dirty="0"/>
              <a:t> (GEMM); </a:t>
            </a:r>
            <a:r>
              <a:rPr lang="en-GB" sz="675" dirty="0" err="1"/>
              <a:t>Crepidula</a:t>
            </a:r>
            <a:r>
              <a:rPr lang="en-GB" sz="675" dirty="0"/>
              <a:t> </a:t>
            </a:r>
            <a:r>
              <a:rPr lang="en-GB" sz="675" dirty="0" err="1"/>
              <a:t>fornicata</a:t>
            </a:r>
            <a:r>
              <a:rPr lang="en-GB" sz="675" dirty="0"/>
              <a:t> on scallop, © Rafael </a:t>
            </a:r>
            <a:r>
              <a:rPr lang="en-GB" sz="675" dirty="0" err="1"/>
              <a:t>Bañón</a:t>
            </a:r>
            <a:r>
              <a:rPr lang="en-GB" sz="675" dirty="0"/>
              <a:t>; </a:t>
            </a:r>
            <a:r>
              <a:rPr lang="en-GB" sz="675" dirty="0" err="1"/>
              <a:t>Crepidula</a:t>
            </a:r>
            <a:r>
              <a:rPr lang="en-GB" sz="675" dirty="0"/>
              <a:t> </a:t>
            </a:r>
            <a:r>
              <a:rPr lang="en-GB" sz="675" dirty="0" err="1"/>
              <a:t>fornicata</a:t>
            </a:r>
            <a:r>
              <a:rPr lang="en-GB" sz="675" dirty="0"/>
              <a:t>, © Puget Sound </a:t>
            </a:r>
            <a:r>
              <a:rPr lang="en-GB" sz="675" dirty="0" err="1"/>
              <a:t>Sealife</a:t>
            </a:r>
            <a:r>
              <a:rPr lang="en-GB" sz="675" dirty="0"/>
              <a:t>; </a:t>
            </a:r>
            <a:r>
              <a:rPr lang="en-GB" sz="675" dirty="0" err="1"/>
              <a:t>Didemnum</a:t>
            </a:r>
            <a:r>
              <a:rPr lang="en-GB" sz="675" dirty="0"/>
              <a:t> </a:t>
            </a:r>
            <a:r>
              <a:rPr lang="en-GB" sz="675" dirty="0" err="1"/>
              <a:t>vexillum</a:t>
            </a:r>
            <a:r>
              <a:rPr lang="en-GB" sz="675" dirty="0"/>
              <a:t>, © Gordon King</a:t>
            </a:r>
          </a:p>
        </p:txBody>
      </p:sp>
      <p:sp>
        <p:nvSpPr>
          <p:cNvPr id="13" name="Text Box 7">
            <a:extLst>
              <a:ext uri="{FF2B5EF4-FFF2-40B4-BE49-F238E27FC236}">
                <a16:creationId xmlns="" xmlns:a16="http://schemas.microsoft.com/office/drawing/2014/main" id="{0EB8EA4D-584C-46B8-A585-80E3C42950DF}"/>
              </a:ext>
            </a:extLst>
          </p:cNvPr>
          <p:cNvSpPr txBox="1">
            <a:spLocks noChangeArrowheads="1"/>
          </p:cNvSpPr>
          <p:nvPr/>
        </p:nvSpPr>
        <p:spPr bwMode="auto">
          <a:xfrm>
            <a:off x="-2614938" y="5715609"/>
            <a:ext cx="14016790" cy="485775"/>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200" b="1" i="0" u="none" strike="noStrike" cap="none" normalizeH="0" baseline="0" dirty="0" smtClean="0">
                <a:ln>
                  <a:noFill/>
                </a:ln>
                <a:solidFill>
                  <a:srgbClr val="006983"/>
                </a:solidFill>
                <a:effectLst/>
                <a:latin typeface="Segoe UI" panose="020B0502040204020203" pitchFamily="34" charset="0"/>
                <a:ea typeface="Segoe UI" panose="020B0502040204020203" pitchFamily="34" charset="0"/>
                <a:cs typeface="Segoe UI" panose="020B0502040204020203" pitchFamily="34" charset="0"/>
              </a:rPr>
              <a:t>Name </a:t>
            </a:r>
            <a:r>
              <a:rPr kumimoji="0" lang="en-GB" altLang="en-US" sz="2200" b="1" i="0" u="none" strike="noStrike" cap="none" normalizeH="0" baseline="0" dirty="0">
                <a:ln>
                  <a:noFill/>
                </a:ln>
                <a:solidFill>
                  <a:srgbClr val="006983"/>
                </a:solidFill>
                <a:effectLst/>
                <a:latin typeface="Segoe UI" panose="020B0502040204020203" pitchFamily="34" charset="0"/>
                <a:ea typeface="Segoe UI" panose="020B0502040204020203" pitchFamily="34" charset="0"/>
                <a:cs typeface="Segoe UI" panose="020B0502040204020203" pitchFamily="34" charset="0"/>
              </a:rPr>
              <a:t>of presenter</a:t>
            </a:r>
            <a:endParaRPr kumimoji="0" lang="en-US" altLang="en-US" sz="18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90721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C2258E-38A3-4869-A536-3D74C10F3C1E}"/>
              </a:ext>
            </a:extLst>
          </p:cNvPr>
          <p:cNvSpPr>
            <a:spLocks noGrp="1"/>
          </p:cNvSpPr>
          <p:nvPr>
            <p:ph type="title"/>
          </p:nvPr>
        </p:nvSpPr>
        <p:spPr>
          <a:xfrm>
            <a:off x="429803" y="-80370"/>
            <a:ext cx="7886700" cy="1325563"/>
          </a:xfrm>
        </p:spPr>
        <p:txBody>
          <a:bodyPr>
            <a:normAutofit/>
          </a:bodyPr>
          <a:lstStyle/>
          <a:p>
            <a:r>
              <a:rPr lang="en-GB" sz="4000" b="1" dirty="0">
                <a:solidFill>
                  <a:srgbClr val="006699"/>
                </a:solidFill>
                <a:latin typeface="Segoe UI" panose="020B0502040204020203" pitchFamily="34" charset="0"/>
                <a:ea typeface="Segoe UI" panose="020B0502040204020203" pitchFamily="34" charset="0"/>
                <a:cs typeface="Segoe UI" panose="020B0502040204020203" pitchFamily="34" charset="0"/>
              </a:rPr>
              <a:t>Section 2 – Scene Setting</a:t>
            </a:r>
          </a:p>
        </p:txBody>
      </p:sp>
      <p:sp>
        <p:nvSpPr>
          <p:cNvPr id="3" name="Content Placeholder 2">
            <a:extLst>
              <a:ext uri="{FF2B5EF4-FFF2-40B4-BE49-F238E27FC236}">
                <a16:creationId xmlns="" xmlns:a16="http://schemas.microsoft.com/office/drawing/2014/main" id="{80E67551-129C-4A73-845E-546E27DA9CA4}"/>
              </a:ext>
            </a:extLst>
          </p:cNvPr>
          <p:cNvSpPr>
            <a:spLocks noGrp="1"/>
          </p:cNvSpPr>
          <p:nvPr>
            <p:ph idx="1"/>
          </p:nvPr>
        </p:nvSpPr>
        <p:spPr>
          <a:xfrm>
            <a:off x="703281" y="1220068"/>
            <a:ext cx="4354830" cy="4065149"/>
          </a:xfrm>
        </p:spPr>
        <p:txBody>
          <a:bodyPr>
            <a:normAutofit fontScale="92500" lnSpcReduction="10000"/>
          </a:bodyPr>
          <a:lstStyle/>
          <a:p>
            <a:r>
              <a:rPr lang="en-GB" dirty="0">
                <a:solidFill>
                  <a:srgbClr val="006699"/>
                </a:solidFill>
                <a:latin typeface="Segoe UI" panose="020B0502040204020203" pitchFamily="34" charset="0"/>
                <a:ea typeface="Segoe UI" panose="020B0502040204020203" pitchFamily="34" charset="0"/>
                <a:cs typeface="Segoe UI" panose="020B0502040204020203" pitchFamily="34" charset="0"/>
              </a:rPr>
              <a:t>Identify the area covered by the plan</a:t>
            </a:r>
          </a:p>
          <a:p>
            <a:pPr lvl="1"/>
            <a:r>
              <a:rPr lang="en-GB" dirty="0">
                <a:latin typeface="Segoe UI" panose="020B0502040204020203" pitchFamily="34" charset="0"/>
                <a:ea typeface="Segoe UI" panose="020B0502040204020203" pitchFamily="34" charset="0"/>
                <a:cs typeface="Segoe UI" panose="020B0502040204020203" pitchFamily="34" charset="0"/>
              </a:rPr>
              <a:t>Geographical scope</a:t>
            </a:r>
          </a:p>
          <a:p>
            <a:pPr lvl="1"/>
            <a:r>
              <a:rPr lang="en-GB" dirty="0">
                <a:latin typeface="Segoe UI" panose="020B0502040204020203" pitchFamily="34" charset="0"/>
                <a:ea typeface="Segoe UI" panose="020B0502040204020203" pitchFamily="34" charset="0"/>
                <a:cs typeface="Segoe UI" panose="020B0502040204020203" pitchFamily="34" charset="0"/>
              </a:rPr>
              <a:t>Time limits</a:t>
            </a:r>
          </a:p>
          <a:p>
            <a:pPr lvl="1"/>
            <a:r>
              <a:rPr lang="en-GB" dirty="0">
                <a:latin typeface="Segoe UI" panose="020B0502040204020203" pitchFamily="34" charset="0"/>
                <a:ea typeface="Segoe UI" panose="020B0502040204020203" pitchFamily="34" charset="0"/>
                <a:cs typeface="Segoe UI" panose="020B0502040204020203" pitchFamily="34" charset="0"/>
              </a:rPr>
              <a:t>Activities</a:t>
            </a:r>
          </a:p>
          <a:p>
            <a:pPr lvl="1"/>
            <a:endParaRPr lang="en-GB" dirty="0">
              <a:latin typeface="Segoe UI" panose="020B0502040204020203" pitchFamily="34" charset="0"/>
              <a:ea typeface="Segoe UI" panose="020B0502040204020203" pitchFamily="34" charset="0"/>
              <a:cs typeface="Segoe UI" panose="020B0502040204020203" pitchFamily="34" charset="0"/>
            </a:endParaRPr>
          </a:p>
          <a:p>
            <a:r>
              <a:rPr lang="en-GB" dirty="0">
                <a:solidFill>
                  <a:srgbClr val="006699"/>
                </a:solidFill>
                <a:latin typeface="Segoe UI" panose="020B0502040204020203" pitchFamily="34" charset="0"/>
                <a:ea typeface="Segoe UI" panose="020B0502040204020203" pitchFamily="34" charset="0"/>
                <a:cs typeface="Segoe UI" panose="020B0502040204020203" pitchFamily="34" charset="0"/>
              </a:rPr>
              <a:t>Useful contacts </a:t>
            </a:r>
          </a:p>
          <a:p>
            <a:pPr lvl="1"/>
            <a:r>
              <a:rPr lang="en-GB" dirty="0">
                <a:latin typeface="Segoe UI" panose="020B0502040204020203" pitchFamily="34" charset="0"/>
                <a:ea typeface="Segoe UI" panose="020B0502040204020203" pitchFamily="34" charset="0"/>
                <a:cs typeface="Segoe UI" panose="020B0502040204020203" pitchFamily="34" charset="0"/>
              </a:rPr>
              <a:t>Local Natural England staff</a:t>
            </a:r>
          </a:p>
          <a:p>
            <a:pPr lvl="1"/>
            <a:r>
              <a:rPr lang="en-GB" dirty="0">
                <a:latin typeface="Segoe UI" panose="020B0502040204020203" pitchFamily="34" charset="0"/>
                <a:ea typeface="Segoe UI" panose="020B0502040204020203" pitchFamily="34" charset="0"/>
                <a:cs typeface="Segoe UI" panose="020B0502040204020203" pitchFamily="34" charset="0"/>
              </a:rPr>
              <a:t>Relevant experts, marine biologists, biosecurity experts, university contacts etc.</a:t>
            </a:r>
          </a:p>
        </p:txBody>
      </p:sp>
      <p:grpSp>
        <p:nvGrpSpPr>
          <p:cNvPr id="5" name="Group 4">
            <a:extLst>
              <a:ext uri="{FF2B5EF4-FFF2-40B4-BE49-F238E27FC236}">
                <a16:creationId xmlns="" xmlns:a16="http://schemas.microsoft.com/office/drawing/2014/main" id="{85E87393-BD98-45B8-9CCF-8A2F504D351F}"/>
              </a:ext>
            </a:extLst>
          </p:cNvPr>
          <p:cNvGrpSpPr/>
          <p:nvPr/>
        </p:nvGrpSpPr>
        <p:grpSpPr>
          <a:xfrm>
            <a:off x="5815014" y="1312697"/>
            <a:ext cx="2700338" cy="3471863"/>
            <a:chOff x="0" y="0"/>
            <a:chExt cx="3600450" cy="4629150"/>
          </a:xfrm>
        </p:grpSpPr>
        <p:pic>
          <p:nvPicPr>
            <p:cNvPr id="6" name="Picture 5">
              <a:extLst>
                <a:ext uri="{FF2B5EF4-FFF2-40B4-BE49-F238E27FC236}">
                  <a16:creationId xmlns="" xmlns:a16="http://schemas.microsoft.com/office/drawing/2014/main" id="{032A7386-600D-440F-AB0D-0BAD229B57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0" y="0"/>
              <a:ext cx="3600450" cy="4629150"/>
            </a:xfrm>
            <a:prstGeom prst="rect">
              <a:avLst/>
            </a:prstGeom>
            <a:noFill/>
          </p:spPr>
        </p:pic>
        <p:sp>
          <p:nvSpPr>
            <p:cNvPr id="7" name="Text Box 26">
              <a:extLst>
                <a:ext uri="{FF2B5EF4-FFF2-40B4-BE49-F238E27FC236}">
                  <a16:creationId xmlns="" xmlns:a16="http://schemas.microsoft.com/office/drawing/2014/main" id="{8B13628B-BFAD-4D93-AFF4-EC3944FFACEA}"/>
                </a:ext>
              </a:extLst>
            </p:cNvPr>
            <p:cNvSpPr txBox="1"/>
            <p:nvPr/>
          </p:nvSpPr>
          <p:spPr>
            <a:xfrm>
              <a:off x="95250" y="85725"/>
              <a:ext cx="1771650" cy="152400"/>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750"/>
                </a:spcAft>
              </a:pPr>
              <a:r>
                <a:rPr lang="en-GB" sz="675" b="1">
                  <a:solidFill>
                    <a:srgbClr val="31B6FD"/>
                  </a:solidFill>
                  <a:latin typeface="Arial" panose="020B0604020202020204" pitchFamily="34" charset="0"/>
                  <a:ea typeface="Times New Roman" panose="02020603050405020304" pitchFamily="18" charset="0"/>
                  <a:cs typeface="Times New Roman" panose="02020603050405020304" pitchFamily="18" charset="0"/>
                </a:rPr>
                <a:t>Fig 1: TECF Management Area</a:t>
              </a:r>
            </a:p>
          </p:txBody>
        </p:sp>
      </p:grpSp>
      <p:grpSp>
        <p:nvGrpSpPr>
          <p:cNvPr id="9" name="Group 8"/>
          <p:cNvGrpSpPr/>
          <p:nvPr/>
        </p:nvGrpSpPr>
        <p:grpSpPr>
          <a:xfrm>
            <a:off x="0" y="5349511"/>
            <a:ext cx="9197622" cy="1454911"/>
            <a:chOff x="-53622" y="5423864"/>
            <a:chExt cx="9197622" cy="1454911"/>
          </a:xfrm>
        </p:grpSpPr>
        <p:pic>
          <p:nvPicPr>
            <p:cNvPr id="10" name="Picture 5" descr="Curve Green"/>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Content Placeholder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12" name="Picture 2" descr="BZS-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3" descr="APHA log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15" name="Picture 14"/>
            <p:cNvPicPr/>
            <p:nvPr/>
          </p:nvPicPr>
          <p:blipFill>
            <a:blip r:embed="rId9" cstate="email">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sp>
        <p:nvSpPr>
          <p:cNvPr id="16" name="TextBox 15">
            <a:extLst>
              <a:ext uri="{FF2B5EF4-FFF2-40B4-BE49-F238E27FC236}">
                <a16:creationId xmlns="" xmlns:a16="http://schemas.microsoft.com/office/drawing/2014/main" id="{B290DEDC-B54D-4D71-B24F-CB326DE626C2}"/>
              </a:ext>
            </a:extLst>
          </p:cNvPr>
          <p:cNvSpPr txBox="1"/>
          <p:nvPr/>
        </p:nvSpPr>
        <p:spPr>
          <a:xfrm>
            <a:off x="5609275" y="4898972"/>
            <a:ext cx="3211830" cy="646331"/>
          </a:xfrm>
          <a:prstGeom prst="rect">
            <a:avLst/>
          </a:prstGeom>
          <a:noFill/>
        </p:spPr>
        <p:txBody>
          <a:bodyPr wrap="square" rtlCol="0">
            <a:spAutoFit/>
          </a:bodyPr>
          <a:lstStyle/>
          <a:p>
            <a:r>
              <a:rPr lang="en-GB" b="1" dirty="0">
                <a:solidFill>
                  <a:srgbClr val="FF0000"/>
                </a:solidFill>
              </a:rPr>
              <a:t>CHOOSE AN IMAGE RELEVANT TO YOUR AUDIENCE</a:t>
            </a:r>
          </a:p>
        </p:txBody>
      </p:sp>
    </p:spTree>
    <p:extLst>
      <p:ext uri="{BB962C8B-B14F-4D97-AF65-F5344CB8AC3E}">
        <p14:creationId xmlns:p14="http://schemas.microsoft.com/office/powerpoint/2010/main" val="4052786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FE12DA-4C76-4D23-A93F-090FC5882413}"/>
              </a:ext>
            </a:extLst>
          </p:cNvPr>
          <p:cNvSpPr>
            <a:spLocks noGrp="1"/>
          </p:cNvSpPr>
          <p:nvPr>
            <p:ph type="title"/>
          </p:nvPr>
        </p:nvSpPr>
        <p:spPr>
          <a:xfrm>
            <a:off x="497188" y="171859"/>
            <a:ext cx="7886700" cy="1325563"/>
          </a:xfrm>
        </p:spPr>
        <p:txBody>
          <a:bodyPr>
            <a:normAutofit/>
          </a:bodyPr>
          <a:lstStyle/>
          <a:p>
            <a:r>
              <a:rPr lang="en-GB" sz="4000" b="1" dirty="0">
                <a:solidFill>
                  <a:srgbClr val="006699"/>
                </a:solidFill>
                <a:latin typeface="Segoe UI" panose="020B0502040204020203" pitchFamily="34" charset="0"/>
                <a:ea typeface="Segoe UI" panose="020B0502040204020203" pitchFamily="34" charset="0"/>
                <a:cs typeface="Segoe UI" panose="020B0502040204020203" pitchFamily="34" charset="0"/>
              </a:rPr>
              <a:t>Section 3 – Environmental Information</a:t>
            </a:r>
          </a:p>
        </p:txBody>
      </p:sp>
      <p:sp>
        <p:nvSpPr>
          <p:cNvPr id="3" name="Content Placeholder 2">
            <a:extLst>
              <a:ext uri="{FF2B5EF4-FFF2-40B4-BE49-F238E27FC236}">
                <a16:creationId xmlns="" xmlns:a16="http://schemas.microsoft.com/office/drawing/2014/main" id="{539B5A62-EFD8-401A-A744-F8D3854B447B}"/>
              </a:ext>
            </a:extLst>
          </p:cNvPr>
          <p:cNvSpPr>
            <a:spLocks noGrp="1"/>
          </p:cNvSpPr>
          <p:nvPr>
            <p:ph idx="1"/>
          </p:nvPr>
        </p:nvSpPr>
        <p:spPr>
          <a:xfrm>
            <a:off x="628650" y="1932984"/>
            <a:ext cx="4501995" cy="4092444"/>
          </a:xfrm>
        </p:spPr>
        <p:txBody>
          <a:bodyPr>
            <a:normAutofit fontScale="92500" lnSpcReduction="20000"/>
          </a:bodyPr>
          <a:lstStyle/>
          <a:p>
            <a:r>
              <a:rPr lang="en-GB" dirty="0">
                <a:latin typeface="Segoe UI" panose="020B0502040204020203" pitchFamily="34" charset="0"/>
                <a:ea typeface="Segoe UI" panose="020B0502040204020203" pitchFamily="34" charset="0"/>
                <a:cs typeface="Segoe UI" panose="020B0502040204020203" pitchFamily="34" charset="0"/>
              </a:rPr>
              <a:t>Physical structure and layout of the site</a:t>
            </a:r>
            <a:br>
              <a:rPr lang="en-GB" dirty="0">
                <a:latin typeface="Segoe UI" panose="020B0502040204020203" pitchFamily="34" charset="0"/>
                <a:ea typeface="Segoe UI" panose="020B0502040204020203" pitchFamily="34" charset="0"/>
                <a:cs typeface="Segoe UI" panose="020B0502040204020203" pitchFamily="34" charset="0"/>
              </a:rPr>
            </a:br>
            <a:endParaRPr lang="en-GB" dirty="0">
              <a:latin typeface="Segoe UI" panose="020B0502040204020203" pitchFamily="34" charset="0"/>
              <a:ea typeface="Segoe UI" panose="020B0502040204020203" pitchFamily="34" charset="0"/>
              <a:cs typeface="Segoe UI" panose="020B0502040204020203" pitchFamily="34" charset="0"/>
            </a:endParaRPr>
          </a:p>
          <a:p>
            <a:r>
              <a:rPr lang="en-GB" dirty="0">
                <a:latin typeface="Segoe UI" panose="020B0502040204020203" pitchFamily="34" charset="0"/>
                <a:ea typeface="Segoe UI" panose="020B0502040204020203" pitchFamily="34" charset="0"/>
                <a:cs typeface="Segoe UI" panose="020B0502040204020203" pitchFamily="34" charset="0"/>
              </a:rPr>
              <a:t>Water chemistry, temperature and other relevant data</a:t>
            </a:r>
            <a:br>
              <a:rPr lang="en-GB" dirty="0">
                <a:latin typeface="Segoe UI" panose="020B0502040204020203" pitchFamily="34" charset="0"/>
                <a:ea typeface="Segoe UI" panose="020B0502040204020203" pitchFamily="34" charset="0"/>
                <a:cs typeface="Segoe UI" panose="020B0502040204020203" pitchFamily="34" charset="0"/>
              </a:rPr>
            </a:br>
            <a:endParaRPr lang="en-GB" dirty="0">
              <a:latin typeface="Segoe UI" panose="020B0502040204020203" pitchFamily="34" charset="0"/>
              <a:ea typeface="Segoe UI" panose="020B0502040204020203" pitchFamily="34" charset="0"/>
              <a:cs typeface="Segoe UI" panose="020B0502040204020203" pitchFamily="34" charset="0"/>
            </a:endParaRPr>
          </a:p>
          <a:p>
            <a:r>
              <a:rPr lang="en-GB" dirty="0">
                <a:latin typeface="Segoe UI" panose="020B0502040204020203" pitchFamily="34" charset="0"/>
                <a:ea typeface="Segoe UI" panose="020B0502040204020203" pitchFamily="34" charset="0"/>
                <a:cs typeface="Segoe UI" panose="020B0502040204020203" pitchFamily="34" charset="0"/>
              </a:rPr>
              <a:t>Lists of INNS known to be present or on the horizon</a:t>
            </a:r>
            <a:br>
              <a:rPr lang="en-GB" dirty="0">
                <a:latin typeface="Segoe UI" panose="020B0502040204020203" pitchFamily="34" charset="0"/>
                <a:ea typeface="Segoe UI" panose="020B0502040204020203" pitchFamily="34" charset="0"/>
                <a:cs typeface="Segoe UI" panose="020B0502040204020203" pitchFamily="34" charset="0"/>
              </a:rPr>
            </a:br>
            <a:endParaRPr lang="en-GB" dirty="0">
              <a:latin typeface="Segoe UI" panose="020B0502040204020203" pitchFamily="34" charset="0"/>
              <a:ea typeface="Segoe UI" panose="020B0502040204020203" pitchFamily="34" charset="0"/>
              <a:cs typeface="Segoe UI" panose="020B0502040204020203" pitchFamily="34" charset="0"/>
            </a:endParaRPr>
          </a:p>
          <a:p>
            <a:r>
              <a:rPr lang="en-GB" dirty="0">
                <a:latin typeface="Segoe UI" panose="020B0502040204020203" pitchFamily="34" charset="0"/>
                <a:ea typeface="Segoe UI" panose="020B0502040204020203" pitchFamily="34" charset="0"/>
                <a:cs typeface="Segoe UI" panose="020B0502040204020203" pitchFamily="34" charset="0"/>
              </a:rPr>
              <a:t>Existing designations e.g. SSSI or MCZ etc. </a:t>
            </a:r>
          </a:p>
        </p:txBody>
      </p:sp>
      <p:pic>
        <p:nvPicPr>
          <p:cNvPr id="4" name="Picture 3">
            <a:extLst>
              <a:ext uri="{FF2B5EF4-FFF2-40B4-BE49-F238E27FC236}">
                <a16:creationId xmlns="" xmlns:a16="http://schemas.microsoft.com/office/drawing/2014/main" id="{E2B76C3C-427C-4B95-8987-0B68C36120CC}"/>
              </a:ext>
            </a:extLst>
          </p:cNvPr>
          <p:cNvPicPr/>
          <p:nvPr/>
        </p:nvPicPr>
        <p:blipFill>
          <a:blip r:embed="rId3" cstate="email">
            <a:extLst>
              <a:ext uri="{28A0092B-C50C-407E-A947-70E740481C1C}">
                <a14:useLocalDpi xmlns:a14="http://schemas.microsoft.com/office/drawing/2010/main"/>
              </a:ext>
            </a:extLst>
          </a:blip>
          <a:stretch>
            <a:fillRect/>
          </a:stretch>
        </p:blipFill>
        <p:spPr bwMode="auto">
          <a:xfrm>
            <a:off x="5130645" y="2125268"/>
            <a:ext cx="3693319" cy="3272314"/>
          </a:xfrm>
          <a:prstGeom prst="rect">
            <a:avLst/>
          </a:prstGeom>
          <a:ln w="19050" cap="sq">
            <a:solidFill>
              <a:schemeClr val="tx1"/>
            </a:solidFill>
            <a:prstDash val="solid"/>
            <a:miter lim="800000"/>
          </a:ln>
          <a:effectLst/>
        </p:spPr>
      </p:pic>
      <p:sp>
        <p:nvSpPr>
          <p:cNvPr id="6" name="TextBox 5">
            <a:extLst>
              <a:ext uri="{FF2B5EF4-FFF2-40B4-BE49-F238E27FC236}">
                <a16:creationId xmlns="" xmlns:a16="http://schemas.microsoft.com/office/drawing/2014/main" id="{E78D4C9D-1436-4C39-A1DA-87C5836C301F}"/>
              </a:ext>
            </a:extLst>
          </p:cNvPr>
          <p:cNvSpPr txBox="1"/>
          <p:nvPr/>
        </p:nvSpPr>
        <p:spPr>
          <a:xfrm>
            <a:off x="5371389" y="5589866"/>
            <a:ext cx="3211830" cy="646331"/>
          </a:xfrm>
          <a:prstGeom prst="rect">
            <a:avLst/>
          </a:prstGeom>
          <a:noFill/>
        </p:spPr>
        <p:txBody>
          <a:bodyPr wrap="square" rtlCol="0">
            <a:spAutoFit/>
          </a:bodyPr>
          <a:lstStyle/>
          <a:p>
            <a:r>
              <a:rPr lang="en-GB" b="1" dirty="0">
                <a:solidFill>
                  <a:srgbClr val="FF0000"/>
                </a:solidFill>
              </a:rPr>
              <a:t>CHOOSE AN IMAGE RELEVANT TO YOUR AUDIENCE</a:t>
            </a:r>
          </a:p>
        </p:txBody>
      </p:sp>
    </p:spTree>
    <p:extLst>
      <p:ext uri="{BB962C8B-B14F-4D97-AF65-F5344CB8AC3E}">
        <p14:creationId xmlns:p14="http://schemas.microsoft.com/office/powerpoint/2010/main" val="8514714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FEDD05-6983-4B6C-B99D-3B896FB276D5}"/>
              </a:ext>
            </a:extLst>
          </p:cNvPr>
          <p:cNvSpPr>
            <a:spLocks noGrp="1"/>
          </p:cNvSpPr>
          <p:nvPr>
            <p:ph type="title"/>
          </p:nvPr>
        </p:nvSpPr>
        <p:spPr>
          <a:xfrm>
            <a:off x="484694" y="502110"/>
            <a:ext cx="7886700"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Section 4 – Use of the Area</a:t>
            </a:r>
          </a:p>
        </p:txBody>
      </p:sp>
      <p:sp>
        <p:nvSpPr>
          <p:cNvPr id="3" name="Content Placeholder 2">
            <a:extLst>
              <a:ext uri="{FF2B5EF4-FFF2-40B4-BE49-F238E27FC236}">
                <a16:creationId xmlns="" xmlns:a16="http://schemas.microsoft.com/office/drawing/2014/main" id="{4A82F499-2BEA-4BD3-81ED-220F47D4AE9D}"/>
              </a:ext>
            </a:extLst>
          </p:cNvPr>
          <p:cNvSpPr>
            <a:spLocks noGrp="1"/>
          </p:cNvSpPr>
          <p:nvPr>
            <p:ph idx="1"/>
          </p:nvPr>
        </p:nvSpPr>
        <p:spPr>
          <a:xfrm>
            <a:off x="523992" y="1617505"/>
            <a:ext cx="4295073" cy="3263504"/>
          </a:xfrm>
        </p:spPr>
        <p:txBody>
          <a:bodyPr/>
          <a:lstStyle/>
          <a:p>
            <a:r>
              <a:rPr lang="en-GB" dirty="0"/>
              <a:t>Major types of activity</a:t>
            </a:r>
          </a:p>
          <a:p>
            <a:pPr lvl="1"/>
            <a:r>
              <a:rPr lang="en-GB" dirty="0"/>
              <a:t>How </a:t>
            </a:r>
            <a:r>
              <a:rPr lang="en-GB" dirty="0">
                <a:latin typeface="Segoe UI" panose="020B0502040204020203" pitchFamily="34" charset="0"/>
                <a:ea typeface="Segoe UI" panose="020B0502040204020203" pitchFamily="34" charset="0"/>
                <a:cs typeface="Segoe UI" panose="020B0502040204020203" pitchFamily="34" charset="0"/>
              </a:rPr>
              <a:t>many</a:t>
            </a:r>
            <a:r>
              <a:rPr lang="en-GB" dirty="0"/>
              <a:t> boats? What type of stock?</a:t>
            </a:r>
          </a:p>
          <a:p>
            <a:pPr lvl="1"/>
            <a:r>
              <a:rPr lang="en-GB" dirty="0"/>
              <a:t>What type of boat? Ballast water used?</a:t>
            </a:r>
          </a:p>
          <a:p>
            <a:pPr lvl="1"/>
            <a:r>
              <a:rPr lang="en-GB" dirty="0"/>
              <a:t>Where are they coming from?</a:t>
            </a:r>
          </a:p>
          <a:p>
            <a:pPr lvl="1"/>
            <a:endParaRPr lang="en-GB" dirty="0"/>
          </a:p>
        </p:txBody>
      </p:sp>
      <p:pic>
        <p:nvPicPr>
          <p:cNvPr id="4" name="Picture 4" descr="https://static.fleetmon.com/static/images/explorer/FMX-Interface-Europoort.jpg">
            <a:extLst>
              <a:ext uri="{FF2B5EF4-FFF2-40B4-BE49-F238E27FC236}">
                <a16:creationId xmlns="" xmlns:a16="http://schemas.microsoft.com/office/drawing/2014/main" id="{E59EEC93-4D0D-4532-8393-D43D3009FC3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71590" y="4557724"/>
            <a:ext cx="2999876" cy="166209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shellfish farm uk">
            <a:extLst>
              <a:ext uri="{FF2B5EF4-FFF2-40B4-BE49-F238E27FC236}">
                <a16:creationId xmlns="" xmlns:a16="http://schemas.microsoft.com/office/drawing/2014/main" id="{B3574B83-36CB-4150-962B-9AAB1395F0A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89579" y="2045169"/>
            <a:ext cx="2681815" cy="3263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9F136D4D-1A75-4C04-8D4A-62513C71DC91}"/>
              </a:ext>
            </a:extLst>
          </p:cNvPr>
          <p:cNvSpPr txBox="1"/>
          <p:nvPr/>
        </p:nvSpPr>
        <p:spPr>
          <a:xfrm>
            <a:off x="5554773" y="5388770"/>
            <a:ext cx="3121111" cy="307777"/>
          </a:xfrm>
          <a:prstGeom prst="rect">
            <a:avLst/>
          </a:prstGeom>
          <a:noFill/>
        </p:spPr>
        <p:txBody>
          <a:bodyPr wrap="none" rtlCol="0">
            <a:spAutoFit/>
          </a:bodyPr>
          <a:lstStyle/>
          <a:p>
            <a:r>
              <a:rPr lang="en-GB" sz="1350" dirty="0"/>
              <a:t>UK shell and finfish farm </a:t>
            </a:r>
            <a:r>
              <a:rPr lang="en-GB" sz="1350" dirty="0" smtClean="0"/>
              <a:t>sites.</a:t>
            </a:r>
            <a:r>
              <a:rPr lang="en-GB" sz="1400" dirty="0"/>
              <a:t> © S Brown</a:t>
            </a:r>
            <a:endParaRPr lang="en-GB" sz="1350" dirty="0"/>
          </a:p>
        </p:txBody>
      </p:sp>
    </p:spTree>
    <p:extLst>
      <p:ext uri="{BB962C8B-B14F-4D97-AF65-F5344CB8AC3E}">
        <p14:creationId xmlns:p14="http://schemas.microsoft.com/office/powerpoint/2010/main" val="351786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CFA771-3775-46BD-AA88-8382A5380ABD}"/>
              </a:ext>
            </a:extLst>
          </p:cNvPr>
          <p:cNvSpPr>
            <a:spLocks noGrp="1"/>
          </p:cNvSpPr>
          <p:nvPr>
            <p:ph type="title"/>
          </p:nvPr>
        </p:nvSpPr>
        <p:spPr>
          <a:xfrm>
            <a:off x="492241" y="0"/>
            <a:ext cx="7886700"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Stock movement</a:t>
            </a:r>
          </a:p>
        </p:txBody>
      </p:sp>
      <p:sp>
        <p:nvSpPr>
          <p:cNvPr id="3" name="Content Placeholder 2">
            <a:extLst>
              <a:ext uri="{FF2B5EF4-FFF2-40B4-BE49-F238E27FC236}">
                <a16:creationId xmlns="" xmlns:a16="http://schemas.microsoft.com/office/drawing/2014/main" id="{6FC25A7F-C669-4B1F-83B8-552A716A933C}"/>
              </a:ext>
            </a:extLst>
          </p:cNvPr>
          <p:cNvSpPr>
            <a:spLocks noGrp="1"/>
          </p:cNvSpPr>
          <p:nvPr>
            <p:ph idx="1"/>
          </p:nvPr>
        </p:nvSpPr>
        <p:spPr>
          <a:xfrm>
            <a:off x="623286" y="1194197"/>
            <a:ext cx="7886700" cy="3263504"/>
          </a:xfrm>
        </p:spPr>
        <p:txBody>
          <a:bodyPr/>
          <a:lstStyle/>
          <a:p>
            <a:r>
              <a:rPr lang="en-GB" dirty="0">
                <a:latin typeface="Segoe UI" panose="020B0502040204020203" pitchFamily="34" charset="0"/>
                <a:ea typeface="Segoe UI" panose="020B0502040204020203" pitchFamily="34" charset="0"/>
                <a:cs typeface="Segoe UI" panose="020B0502040204020203" pitchFamily="34" charset="0"/>
              </a:rPr>
              <a:t>Stock movement is probably one of the highest risk activities on a shellfish site and several INNS have been imported into and around the UK, unknowingly, on stock. </a:t>
            </a:r>
          </a:p>
          <a:p>
            <a:endParaRPr lang="en-GB" dirty="0"/>
          </a:p>
        </p:txBody>
      </p:sp>
      <p:pic>
        <p:nvPicPr>
          <p:cNvPr id="5122" name="Picture 2" descr="https://lh3.googleusercontent.com/4aIvInOdCIWC4ydvNlbdQyVkjql_R92FYeYFqdYebPWHie4_ArInfgsFvYh4_a2-D0v3a_sVWl3SBFLXEjb0NI5P6H-k89qITa4u7QkJkebJCvHoh9gnebVcENHNAy3tcWXMSvSdYaI=w868-h578-no">
            <a:extLst>
              <a:ext uri="{FF2B5EF4-FFF2-40B4-BE49-F238E27FC236}">
                <a16:creationId xmlns="" xmlns:a16="http://schemas.microsoft.com/office/drawing/2014/main" id="{25E60F39-9EC1-48D9-8E3D-50E62A869C8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5403" y="3425429"/>
            <a:ext cx="3100388" cy="2064544"/>
          </a:xfrm>
          <a:prstGeom prst="roundRect">
            <a:avLst/>
          </a:prstGeom>
          <a:noFill/>
          <a:extLst>
            <a:ext uri="{909E8E84-426E-40DD-AFC4-6F175D3DCCD1}">
              <a14:hiddenFill xmlns:a14="http://schemas.microsoft.com/office/drawing/2010/main">
                <a:solidFill>
                  <a:srgbClr val="FFFFFF"/>
                </a:solidFill>
              </a14:hiddenFill>
            </a:ext>
          </a:extLst>
        </p:spPr>
      </p:pic>
      <p:pic>
        <p:nvPicPr>
          <p:cNvPr id="5124" name="Picture 4" descr="https://lh3.googleusercontent.com/UQNTAbf7oXtghseL4GGCGEmCfiQeE2RP_Qg6OZVgQBJQo4jSPMtdVbFtHOuwvK045GAXhb8v54pkgCWycAxK1RMqAzDjpFjx-AYKOASSeoxcDsoPC-cn_reIr61BQbgTRrYPkgK9rJc=w868-h578-no">
            <a:extLst>
              <a:ext uri="{FF2B5EF4-FFF2-40B4-BE49-F238E27FC236}">
                <a16:creationId xmlns="" xmlns:a16="http://schemas.microsoft.com/office/drawing/2014/main" id="{1242F97B-8FE3-4C6B-8F42-D40352EBD0E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66636" y="3425429"/>
            <a:ext cx="3105751" cy="2068115"/>
          </a:xfrm>
          <a:prstGeom prst="round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3C778B10-7C7C-427D-A068-A66F57C8BA04}"/>
              </a:ext>
            </a:extLst>
          </p:cNvPr>
          <p:cNvSpPr txBox="1"/>
          <p:nvPr/>
        </p:nvSpPr>
        <p:spPr>
          <a:xfrm>
            <a:off x="795403" y="5651898"/>
            <a:ext cx="6552391" cy="461665"/>
          </a:xfrm>
          <a:prstGeom prst="rect">
            <a:avLst/>
          </a:prstGeom>
          <a:noFill/>
        </p:spPr>
        <p:txBody>
          <a:bodyPr wrap="square" rtlCol="0">
            <a:spAutoFit/>
          </a:bodyPr>
          <a:lstStyle/>
          <a:p>
            <a:r>
              <a:rPr lang="en-GB" sz="1200" dirty="0" smtClean="0"/>
              <a:t>Carpet Sea-squirt </a:t>
            </a:r>
            <a:r>
              <a:rPr lang="en-GB" sz="1200" i="1" dirty="0" err="1" smtClean="0"/>
              <a:t>Didemnum</a:t>
            </a:r>
            <a:r>
              <a:rPr lang="en-GB" sz="1200" i="1" dirty="0" smtClean="0"/>
              <a:t> </a:t>
            </a:r>
            <a:r>
              <a:rPr lang="en-GB" sz="1200" i="1" dirty="0"/>
              <a:t>vexillum </a:t>
            </a:r>
            <a:r>
              <a:rPr lang="en-GB" sz="1200" dirty="0"/>
              <a:t>on a shellfish farm in France. </a:t>
            </a:r>
            <a:endParaRPr lang="en-GB" sz="1200" dirty="0" smtClean="0"/>
          </a:p>
          <a:p>
            <a:r>
              <a:rPr lang="en-GB" sz="1200" dirty="0" smtClean="0"/>
              <a:t>Images </a:t>
            </a:r>
            <a:r>
              <a:rPr lang="en-GB" sz="1200" dirty="0"/>
              <a:t>courtesy of Dr Rohan Holt, </a:t>
            </a:r>
            <a:r>
              <a:rPr lang="en-GB" sz="1200" dirty="0" err="1"/>
              <a:t>CloudBase</a:t>
            </a:r>
            <a:r>
              <a:rPr lang="en-GB" sz="1200" dirty="0"/>
              <a:t> Productions Ltd</a:t>
            </a:r>
          </a:p>
        </p:txBody>
      </p:sp>
    </p:spTree>
    <p:extLst>
      <p:ext uri="{BB962C8B-B14F-4D97-AF65-F5344CB8AC3E}">
        <p14:creationId xmlns:p14="http://schemas.microsoft.com/office/powerpoint/2010/main" val="1605771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06AAF6-5559-4B5B-96E1-9079C977125D}"/>
              </a:ext>
            </a:extLst>
          </p:cNvPr>
          <p:cNvSpPr>
            <a:spLocks noGrp="1"/>
          </p:cNvSpPr>
          <p:nvPr>
            <p:ph type="title"/>
          </p:nvPr>
        </p:nvSpPr>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Section 5 – Biosecurity Actions</a:t>
            </a:r>
          </a:p>
        </p:txBody>
      </p:sp>
      <p:sp>
        <p:nvSpPr>
          <p:cNvPr id="3" name="Content Placeholder 2">
            <a:extLst>
              <a:ext uri="{FF2B5EF4-FFF2-40B4-BE49-F238E27FC236}">
                <a16:creationId xmlns="" xmlns:a16="http://schemas.microsoft.com/office/drawing/2014/main" id="{A07456EC-7AC3-46F5-8EA7-7728254172C7}"/>
              </a:ext>
            </a:extLst>
          </p:cNvPr>
          <p:cNvSpPr>
            <a:spLocks noGrp="1"/>
          </p:cNvSpPr>
          <p:nvPr>
            <p:ph idx="1"/>
          </p:nvPr>
        </p:nvSpPr>
        <p:spPr>
          <a:xfrm>
            <a:off x="323850" y="1955839"/>
            <a:ext cx="5787808" cy="4174331"/>
          </a:xfrm>
        </p:spPr>
        <p:txBody>
          <a:bodyPr>
            <a:normAutofit fontScale="62500" lnSpcReduction="20000"/>
          </a:bodyPr>
          <a:lstStyle/>
          <a:p>
            <a:pPr marL="0" indent="0">
              <a:buNone/>
            </a:pPr>
            <a:r>
              <a:rPr lang="en-GB" sz="4000" b="1" dirty="0">
                <a:solidFill>
                  <a:srgbClr val="006699"/>
                </a:solidFill>
                <a:latin typeface="Segoe UI" panose="020B0502040204020203" pitchFamily="34" charset="0"/>
                <a:ea typeface="Segoe UI" panose="020B0502040204020203" pitchFamily="34" charset="0"/>
                <a:cs typeface="Segoe UI" panose="020B0502040204020203" pitchFamily="34" charset="0"/>
              </a:rPr>
              <a:t>Communications and Reporting</a:t>
            </a:r>
          </a:p>
          <a:p>
            <a:pPr lvl="0"/>
            <a:r>
              <a:rPr lang="en-GB" dirty="0">
                <a:latin typeface="Segoe UI" panose="020B0502040204020203" pitchFamily="34" charset="0"/>
                <a:ea typeface="Segoe UI" panose="020B0502040204020203" pitchFamily="34" charset="0"/>
                <a:cs typeface="Segoe UI" panose="020B0502040204020203" pitchFamily="34" charset="0"/>
              </a:rPr>
              <a:t>Establish a point of contact for INNS with Natural England</a:t>
            </a:r>
          </a:p>
          <a:p>
            <a:pPr lvl="0"/>
            <a:r>
              <a:rPr lang="en-GB" dirty="0">
                <a:latin typeface="Segoe UI" panose="020B0502040204020203" pitchFamily="34" charset="0"/>
                <a:ea typeface="Segoe UI" panose="020B0502040204020203" pitchFamily="34" charset="0"/>
                <a:cs typeface="Segoe UI" panose="020B0502040204020203" pitchFamily="34" charset="0"/>
              </a:rPr>
              <a:t>Encourage an open culture of reporting unusual sightings.</a:t>
            </a:r>
          </a:p>
          <a:p>
            <a:pPr lvl="0"/>
            <a:r>
              <a:rPr lang="en-GB" dirty="0">
                <a:latin typeface="Segoe UI" panose="020B0502040204020203" pitchFamily="34" charset="0"/>
                <a:ea typeface="Segoe UI" panose="020B0502040204020203" pitchFamily="34" charset="0"/>
                <a:cs typeface="Segoe UI" panose="020B0502040204020203" pitchFamily="34" charset="0"/>
              </a:rPr>
              <a:t>Allow ‘open access’ recording of INNS by researchers. </a:t>
            </a:r>
          </a:p>
          <a:p>
            <a:pPr lvl="0"/>
            <a:r>
              <a:rPr lang="en-GB" dirty="0">
                <a:latin typeface="Segoe UI" panose="020B0502040204020203" pitchFamily="34" charset="0"/>
                <a:ea typeface="Segoe UI" panose="020B0502040204020203" pitchFamily="34" charset="0"/>
                <a:cs typeface="Segoe UI" panose="020B0502040204020203" pitchFamily="34" charset="0"/>
              </a:rPr>
              <a:t>Seek opportunities to work in partnership with research organisations or conservation groups to improve monitoring, training and reporting. </a:t>
            </a:r>
          </a:p>
          <a:p>
            <a:pPr lvl="0"/>
            <a:r>
              <a:rPr lang="en-GB" dirty="0">
                <a:latin typeface="Segoe UI" panose="020B0502040204020203" pitchFamily="34" charset="0"/>
                <a:ea typeface="Segoe UI" panose="020B0502040204020203" pitchFamily="34" charset="0"/>
                <a:cs typeface="Segoe UI" panose="020B0502040204020203" pitchFamily="34" charset="0"/>
              </a:rPr>
              <a:t>Refer to your local IFCA for best practice advice - see Association of Inshore Fisheries Conservation Authorities for links. </a:t>
            </a:r>
          </a:p>
          <a:p>
            <a:pPr lvl="0"/>
            <a:r>
              <a:rPr lang="en-GB" dirty="0">
                <a:latin typeface="Segoe UI" panose="020B0502040204020203" pitchFamily="34" charset="0"/>
                <a:ea typeface="Segoe UI" panose="020B0502040204020203" pitchFamily="34" charset="0"/>
                <a:cs typeface="Segoe UI" panose="020B0502040204020203" pitchFamily="34" charset="0"/>
              </a:rPr>
              <a:t>Talk to the Shellfish Association of Great Britain for the relevant, best practice and advice. </a:t>
            </a:r>
          </a:p>
          <a:p>
            <a:r>
              <a:rPr lang="en-GB" dirty="0">
                <a:latin typeface="Segoe UI" panose="020B0502040204020203" pitchFamily="34" charset="0"/>
                <a:ea typeface="Segoe UI" panose="020B0502040204020203" pitchFamily="34" charset="0"/>
                <a:cs typeface="Segoe UI" panose="020B0502040204020203" pitchFamily="34" charset="0"/>
              </a:rPr>
              <a:t>Refer to Marine Pathways leaflet for more ideas.</a:t>
            </a:r>
          </a:p>
        </p:txBody>
      </p:sp>
      <p:pic>
        <p:nvPicPr>
          <p:cNvPr id="5" name="Picture 4">
            <a:extLst>
              <a:ext uri="{FF2B5EF4-FFF2-40B4-BE49-F238E27FC236}">
                <a16:creationId xmlns="" xmlns:a16="http://schemas.microsoft.com/office/drawing/2014/main" id="{4620BE69-6405-45D5-86BA-E38C8852E9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4070" y="1955839"/>
            <a:ext cx="2706371" cy="3873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04081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06AAF6-5559-4B5B-96E1-9079C977125D}"/>
              </a:ext>
            </a:extLst>
          </p:cNvPr>
          <p:cNvSpPr>
            <a:spLocks noGrp="1"/>
          </p:cNvSpPr>
          <p:nvPr>
            <p:ph type="title"/>
          </p:nvPr>
        </p:nvSpPr>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Section 5 – Biosecurity Actions</a:t>
            </a:r>
          </a:p>
        </p:txBody>
      </p:sp>
      <p:sp>
        <p:nvSpPr>
          <p:cNvPr id="3" name="Content Placeholder 2">
            <a:extLst>
              <a:ext uri="{FF2B5EF4-FFF2-40B4-BE49-F238E27FC236}">
                <a16:creationId xmlns="" xmlns:a16="http://schemas.microsoft.com/office/drawing/2014/main" id="{A07456EC-7AC3-46F5-8EA7-7728254172C7}"/>
              </a:ext>
            </a:extLst>
          </p:cNvPr>
          <p:cNvSpPr>
            <a:spLocks noGrp="1"/>
          </p:cNvSpPr>
          <p:nvPr>
            <p:ph idx="1"/>
          </p:nvPr>
        </p:nvSpPr>
        <p:spPr>
          <a:xfrm>
            <a:off x="628650" y="2226469"/>
            <a:ext cx="5737860" cy="3921668"/>
          </a:xfrm>
        </p:spPr>
        <p:txBody>
          <a:bodyPr>
            <a:normAutofit fontScale="70000" lnSpcReduction="20000"/>
          </a:bodyPr>
          <a:lstStyle/>
          <a:p>
            <a:pPr marL="0" indent="0">
              <a:buNone/>
            </a:pPr>
            <a:r>
              <a:rPr lang="en-GB" sz="3500" b="1" dirty="0">
                <a:solidFill>
                  <a:srgbClr val="006699"/>
                </a:solidFill>
                <a:latin typeface="Segoe UI" panose="020B0502040204020203" pitchFamily="34" charset="0"/>
                <a:ea typeface="Segoe UI" panose="020B0502040204020203" pitchFamily="34" charset="0"/>
                <a:cs typeface="Segoe UI" panose="020B0502040204020203" pitchFamily="34" charset="0"/>
              </a:rPr>
              <a:t>Boat and Kit Cleanliness</a:t>
            </a:r>
            <a:br>
              <a:rPr lang="en-GB" sz="3500" b="1" dirty="0">
                <a:solidFill>
                  <a:srgbClr val="006699"/>
                </a:solidFill>
                <a:latin typeface="Segoe UI" panose="020B0502040204020203" pitchFamily="34" charset="0"/>
                <a:ea typeface="Segoe UI" panose="020B0502040204020203" pitchFamily="34" charset="0"/>
                <a:cs typeface="Segoe UI" panose="020B0502040204020203" pitchFamily="34" charset="0"/>
              </a:rPr>
            </a:br>
            <a:endParaRPr lang="en-GB" sz="3500" b="1" dirty="0">
              <a:solidFill>
                <a:srgbClr val="006699"/>
              </a:solidFill>
              <a:latin typeface="Segoe UI" panose="020B0502040204020203" pitchFamily="34" charset="0"/>
              <a:ea typeface="Segoe UI" panose="020B0502040204020203" pitchFamily="34" charset="0"/>
              <a:cs typeface="Segoe UI" panose="020B0502040204020203" pitchFamily="34" charset="0"/>
            </a:endParaRPr>
          </a:p>
          <a:p>
            <a:pPr lvl="0"/>
            <a:r>
              <a:rPr lang="en-GB" dirty="0">
                <a:latin typeface="Segoe UI" panose="020B0502040204020203" pitchFamily="34" charset="0"/>
                <a:ea typeface="Segoe UI" panose="020B0502040204020203" pitchFamily="34" charset="0"/>
                <a:cs typeface="Segoe UI" panose="020B0502040204020203" pitchFamily="34" charset="0"/>
              </a:rPr>
              <a:t>Identify any high-risk activities and decide on relevant actions. For example completing a survey for INNS before movement of shellfish off site.</a:t>
            </a:r>
          </a:p>
          <a:p>
            <a:pPr lvl="0"/>
            <a:r>
              <a:rPr lang="en-GB" dirty="0">
                <a:latin typeface="Segoe UI" panose="020B0502040204020203" pitchFamily="34" charset="0"/>
                <a:ea typeface="Segoe UI" panose="020B0502040204020203" pitchFamily="34" charset="0"/>
                <a:cs typeface="Segoe UI" panose="020B0502040204020203" pitchFamily="34" charset="0"/>
              </a:rPr>
              <a:t>Always either wash down equipment into the same water body or wash down well away from the water’s edge. </a:t>
            </a:r>
          </a:p>
          <a:p>
            <a:pPr lvl="0"/>
            <a:r>
              <a:rPr lang="en-GB" dirty="0">
                <a:latin typeface="Segoe UI" panose="020B0502040204020203" pitchFamily="34" charset="0"/>
                <a:ea typeface="Segoe UI" panose="020B0502040204020203" pitchFamily="34" charset="0"/>
                <a:cs typeface="Segoe UI" panose="020B0502040204020203" pitchFamily="34" charset="0"/>
              </a:rPr>
              <a:t>Use the best antifoul coatings for your boat and type of use. </a:t>
            </a:r>
          </a:p>
          <a:p>
            <a:pPr lvl="0"/>
            <a:r>
              <a:rPr lang="en-GB" dirty="0">
                <a:latin typeface="Segoe UI" panose="020B0502040204020203" pitchFamily="34" charset="0"/>
                <a:ea typeface="Segoe UI" panose="020B0502040204020203" pitchFamily="34" charset="0"/>
                <a:cs typeface="Segoe UI" panose="020B0502040204020203" pitchFamily="34" charset="0"/>
              </a:rPr>
              <a:t>If not in use, and you have a muddy seabed, drop your mooring in winter to smother any fouling which has accumulated through the season (attach a riser for easy retrieval).</a:t>
            </a:r>
          </a:p>
        </p:txBody>
      </p:sp>
      <p:sp>
        <p:nvSpPr>
          <p:cNvPr id="8" name="TextBox 7"/>
          <p:cNvSpPr txBox="1"/>
          <p:nvPr/>
        </p:nvSpPr>
        <p:spPr>
          <a:xfrm>
            <a:off x="6535130" y="3344595"/>
            <a:ext cx="2336363" cy="3168867"/>
          </a:xfrm>
          <a:prstGeom prst="rect">
            <a:avLst/>
          </a:prstGeom>
          <a:solidFill>
            <a:srgbClr val="FFFFCC"/>
          </a:solidFill>
          <a:ln w="25400">
            <a:solidFill>
              <a:schemeClr val="tx1"/>
            </a:solidFill>
          </a:ln>
          <a:effectLst>
            <a:outerShdw blurRad="50800" dist="38100" algn="l" rotWithShape="0">
              <a:prstClr val="black">
                <a:alpha val="40000"/>
              </a:prstClr>
            </a:outerShdw>
          </a:effectLst>
        </p:spPr>
        <p:txBody>
          <a:bodyPr wrap="square" rtlCol="0">
            <a:spAutoFit/>
          </a:bodyPr>
          <a:lstStyle/>
          <a:p>
            <a:pPr algn="ctr"/>
            <a:endParaRPr lang="en-GB" sz="1000" b="1" dirty="0">
              <a:solidFill>
                <a:srgbClr val="FF0000"/>
              </a:solidFill>
            </a:endParaRPr>
          </a:p>
          <a:p>
            <a:pPr algn="ctr"/>
            <a:r>
              <a:rPr lang="en-GB" b="1" dirty="0" smtClean="0">
                <a:solidFill>
                  <a:srgbClr val="FF0000"/>
                </a:solidFill>
              </a:rPr>
              <a:t>BIOSECURITY PLAN</a:t>
            </a:r>
            <a:br>
              <a:rPr lang="en-GB" b="1" dirty="0" smtClean="0">
                <a:solidFill>
                  <a:srgbClr val="FF0000"/>
                </a:solidFill>
              </a:rPr>
            </a:br>
            <a:endParaRPr lang="en-GB" sz="1200" b="1" dirty="0" smtClean="0">
              <a:solidFill>
                <a:srgbClr val="FF0000"/>
              </a:solidFill>
            </a:endParaRPr>
          </a:p>
          <a:p>
            <a:r>
              <a:rPr lang="en-GB" sz="1200" dirty="0" smtClean="0"/>
              <a:t>----------------------------------------------------------------------------------------------------------------------------------------------------------------------------------------</a:t>
            </a:r>
          </a:p>
          <a:p>
            <a:endParaRPr lang="en-GB" sz="1200" dirty="0"/>
          </a:p>
          <a:p>
            <a:pPr marL="342900" indent="-342900">
              <a:buAutoNum type="arabicParenR"/>
            </a:pPr>
            <a:r>
              <a:rPr lang="en-GB" sz="1200" dirty="0" smtClean="0"/>
              <a:t>-----------------------</a:t>
            </a:r>
          </a:p>
          <a:p>
            <a:pPr marL="342900" indent="-342900">
              <a:buAutoNum type="arabicParenR"/>
            </a:pPr>
            <a:r>
              <a:rPr lang="en-GB" sz="1200" dirty="0" smtClean="0"/>
              <a:t>-----------------------</a:t>
            </a:r>
          </a:p>
          <a:p>
            <a:pPr marL="342900" indent="-342900">
              <a:buAutoNum type="arabicParenR"/>
            </a:pPr>
            <a:r>
              <a:rPr lang="en-GB" sz="1200" dirty="0" smtClean="0"/>
              <a:t>-----------------------</a:t>
            </a:r>
          </a:p>
          <a:p>
            <a:endParaRPr lang="en-GB" sz="1200" dirty="0" smtClean="0"/>
          </a:p>
          <a:p>
            <a:r>
              <a:rPr lang="en-GB" sz="1200" dirty="0" smtClean="0"/>
              <a:t>------------------------------------------------------------------------------------------------------------------------------------------</a:t>
            </a:r>
          </a:p>
          <a:p>
            <a:r>
              <a:rPr lang="en-GB" sz="1200" dirty="0" smtClean="0"/>
              <a:t>----------------------------------------------</a:t>
            </a:r>
          </a:p>
        </p:txBody>
      </p:sp>
    </p:spTree>
    <p:extLst>
      <p:ext uri="{BB962C8B-B14F-4D97-AF65-F5344CB8AC3E}">
        <p14:creationId xmlns:p14="http://schemas.microsoft.com/office/powerpoint/2010/main" val="3440862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9129D5-BDC7-415B-A09C-145122304688}"/>
              </a:ext>
            </a:extLst>
          </p:cNvPr>
          <p:cNvSpPr>
            <a:spLocks noGrp="1"/>
          </p:cNvSpPr>
          <p:nvPr>
            <p:ph type="title"/>
          </p:nvPr>
        </p:nvSpPr>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Loch Creran Case Study</a:t>
            </a:r>
          </a:p>
        </p:txBody>
      </p:sp>
      <p:pic>
        <p:nvPicPr>
          <p:cNvPr id="4" name="Picture 3" descr="P:\BUSINESS DEVELOPMENT\Projects\02127 D_VEXGuide\IMGP0034.JPG">
            <a:extLst>
              <a:ext uri="{FF2B5EF4-FFF2-40B4-BE49-F238E27FC236}">
                <a16:creationId xmlns="" xmlns:a16="http://schemas.microsoft.com/office/drawing/2014/main" id="{FEC596F3-5C6D-4052-9E8F-41FE3A270698}"/>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8880" y="2059709"/>
            <a:ext cx="2895865" cy="3667197"/>
          </a:xfrm>
          <a:prstGeom prst="roundRect">
            <a:avLst/>
          </a:prstGeom>
          <a:noFill/>
          <a:ln>
            <a:solidFill>
              <a:schemeClr val="tx1"/>
            </a:solidFill>
          </a:ln>
        </p:spPr>
      </p:pic>
      <p:sp>
        <p:nvSpPr>
          <p:cNvPr id="5" name="Text Box 2">
            <a:extLst>
              <a:ext uri="{FF2B5EF4-FFF2-40B4-BE49-F238E27FC236}">
                <a16:creationId xmlns="" xmlns:a16="http://schemas.microsoft.com/office/drawing/2014/main" id="{735D696F-9C69-4199-B071-33BCE158D86E}"/>
              </a:ext>
            </a:extLst>
          </p:cNvPr>
          <p:cNvSpPr txBox="1">
            <a:spLocks noChangeArrowheads="1"/>
          </p:cNvSpPr>
          <p:nvPr/>
        </p:nvSpPr>
        <p:spPr bwMode="auto">
          <a:xfrm>
            <a:off x="5361713" y="2059710"/>
            <a:ext cx="2649226" cy="957709"/>
          </a:xfrm>
          <a:prstGeom prst="roundRect">
            <a:avLst/>
          </a:prstGeom>
          <a:solidFill>
            <a:srgbClr val="FFFFFF"/>
          </a:solidFill>
          <a:ln w="9525">
            <a:noFill/>
            <a:miter lim="800000"/>
            <a:headEnd/>
            <a:tailEnd/>
          </a:ln>
        </p:spPr>
        <p:txBody>
          <a:bodyPr rot="0" vert="horz" wrap="square" lIns="68580" tIns="34290" rIns="68580" bIns="34290" anchor="t" anchorCtr="0">
            <a:spAutoFit/>
          </a:bodyPr>
          <a:lstStyle/>
          <a:p>
            <a:pPr algn="ctr"/>
            <a:r>
              <a:rPr lang="en-GB" sz="1500" b="1" dirty="0">
                <a:solidFill>
                  <a:schemeClr val="tx2"/>
                </a:solidFill>
                <a:latin typeface="Calibri"/>
                <a:ea typeface="Times New Roman"/>
                <a:cs typeface="Times New Roman"/>
              </a:rPr>
              <a:t>Pendulous growth form of </a:t>
            </a:r>
            <a:r>
              <a:rPr lang="en-GB" sz="1500" b="1" dirty="0" smtClean="0">
                <a:solidFill>
                  <a:schemeClr val="tx2"/>
                </a:solidFill>
                <a:latin typeface="Calibri"/>
                <a:ea typeface="Times New Roman"/>
                <a:cs typeface="Times New Roman"/>
              </a:rPr>
              <a:t>Carpet Sea Squirt </a:t>
            </a:r>
            <a:r>
              <a:rPr lang="en-GB" sz="1500" b="1" i="1" dirty="0" err="1" smtClean="0">
                <a:solidFill>
                  <a:schemeClr val="tx2"/>
                </a:solidFill>
                <a:latin typeface="Calibri"/>
                <a:ea typeface="Times New Roman"/>
                <a:cs typeface="Times New Roman"/>
              </a:rPr>
              <a:t>Didemnum</a:t>
            </a:r>
            <a:r>
              <a:rPr lang="en-GB" sz="1500" b="1" i="1" dirty="0" smtClean="0">
                <a:solidFill>
                  <a:schemeClr val="tx2"/>
                </a:solidFill>
                <a:latin typeface="Calibri"/>
                <a:ea typeface="Times New Roman"/>
                <a:cs typeface="Times New Roman"/>
              </a:rPr>
              <a:t> </a:t>
            </a:r>
            <a:r>
              <a:rPr lang="en-GB" sz="1500" b="1" i="1" dirty="0">
                <a:solidFill>
                  <a:schemeClr val="tx2"/>
                </a:solidFill>
                <a:latin typeface="Calibri"/>
                <a:ea typeface="Times New Roman"/>
                <a:cs typeface="Times New Roman"/>
              </a:rPr>
              <a:t>vexillum</a:t>
            </a:r>
            <a:endParaRPr lang="en-GB" sz="1500" dirty="0">
              <a:solidFill>
                <a:schemeClr val="tx2"/>
              </a:solidFill>
              <a:latin typeface="Garamond"/>
              <a:ea typeface="Times New Roman"/>
              <a:cs typeface="Times New Roman"/>
            </a:endParaRPr>
          </a:p>
          <a:p>
            <a:pPr algn="ctr"/>
            <a:r>
              <a:rPr lang="en-GB" sz="675" b="1" dirty="0">
                <a:solidFill>
                  <a:schemeClr val="tx2"/>
                </a:solidFill>
                <a:latin typeface="Calibri"/>
                <a:ea typeface="Times New Roman"/>
                <a:cs typeface="Times New Roman"/>
              </a:rPr>
              <a:t>© Dr D Minchin, Marine Organism Investigations </a:t>
            </a:r>
            <a:endParaRPr lang="en-GB" sz="675" dirty="0">
              <a:solidFill>
                <a:schemeClr val="tx2"/>
              </a:solidFill>
              <a:latin typeface="Garamond"/>
              <a:ea typeface="Times New Roman"/>
              <a:cs typeface="Times New Roman"/>
            </a:endParaRPr>
          </a:p>
        </p:txBody>
      </p:sp>
      <p:pic>
        <p:nvPicPr>
          <p:cNvPr id="6" name="Picture 2" descr="C:\Users\Sarah\AppData\Local\Microsoft\Windows\Temporary Internet Files\Content.Outlook\U8E0WBJI\P9014704.JPG">
            <a:extLst>
              <a:ext uri="{FF2B5EF4-FFF2-40B4-BE49-F238E27FC236}">
                <a16:creationId xmlns="" xmlns:a16="http://schemas.microsoft.com/office/drawing/2014/main" id="{8D231D26-643B-46B7-A449-FF63A8CED4C0}"/>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239299" y="4051766"/>
            <a:ext cx="1932051" cy="1675140"/>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896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84" y="559557"/>
            <a:ext cx="7886700" cy="1325563"/>
          </a:xfrm>
        </p:spPr>
        <p:txBody>
          <a:bodyPr/>
          <a:lstStyle/>
          <a:p>
            <a:pPr algn="l"/>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Aims of the Loch Creran Plan</a:t>
            </a:r>
          </a:p>
        </p:txBody>
      </p:sp>
      <p:sp>
        <p:nvSpPr>
          <p:cNvPr id="3" name="Content Placeholder 2"/>
          <p:cNvSpPr>
            <a:spLocks noGrp="1"/>
          </p:cNvSpPr>
          <p:nvPr>
            <p:ph sz="half" idx="1"/>
          </p:nvPr>
        </p:nvSpPr>
        <p:spPr>
          <a:xfrm>
            <a:off x="529856" y="2185910"/>
            <a:ext cx="4886124" cy="3394472"/>
          </a:xfrm>
        </p:spPr>
        <p:txBody>
          <a:bodyPr>
            <a:noAutofit/>
          </a:bodyPr>
          <a:lstStyle/>
          <a:p>
            <a:r>
              <a:rPr lang="en-GB" sz="2200" dirty="0">
                <a:latin typeface="Segoe UI" panose="020B0502040204020203" pitchFamily="34" charset="0"/>
                <a:ea typeface="Segoe UI" panose="020B0502040204020203" pitchFamily="34" charset="0"/>
                <a:cs typeface="Segoe UI" panose="020B0502040204020203" pitchFamily="34" charset="0"/>
              </a:rPr>
              <a:t>Help control </a:t>
            </a:r>
            <a:r>
              <a:rPr lang="en-GB" sz="2200" i="1" dirty="0" smtClean="0">
                <a:latin typeface="Segoe UI" panose="020B0502040204020203" pitchFamily="34" charset="0"/>
                <a:ea typeface="Segoe UI" panose="020B0502040204020203" pitchFamily="34" charset="0"/>
                <a:cs typeface="Segoe UI" panose="020B0502040204020203" pitchFamily="34" charset="0"/>
              </a:rPr>
              <a:t>D. </a:t>
            </a:r>
            <a:r>
              <a:rPr lang="en-GB" sz="2200" i="1" dirty="0" err="1" smtClean="0">
                <a:latin typeface="Segoe UI" panose="020B0502040204020203" pitchFamily="34" charset="0"/>
                <a:ea typeface="Segoe UI" panose="020B0502040204020203" pitchFamily="34" charset="0"/>
                <a:cs typeface="Segoe UI" panose="020B0502040204020203" pitchFamily="34" charset="0"/>
              </a:rPr>
              <a:t>vexillum</a:t>
            </a:r>
            <a:endParaRPr lang="en-GB" sz="2200" i="1" dirty="0">
              <a:latin typeface="Segoe UI" panose="020B0502040204020203" pitchFamily="34" charset="0"/>
              <a:ea typeface="Segoe UI" panose="020B0502040204020203" pitchFamily="34" charset="0"/>
              <a:cs typeface="Segoe UI" panose="020B0502040204020203" pitchFamily="34" charset="0"/>
            </a:endParaRPr>
          </a:p>
          <a:p>
            <a:r>
              <a:rPr lang="en-GB" sz="2200" dirty="0">
                <a:latin typeface="Segoe UI" panose="020B0502040204020203" pitchFamily="34" charset="0"/>
                <a:ea typeface="Segoe UI" panose="020B0502040204020203" pitchFamily="34" charset="0"/>
                <a:cs typeface="Segoe UI" panose="020B0502040204020203" pitchFamily="34" charset="0"/>
              </a:rPr>
              <a:t>Help to contain </a:t>
            </a:r>
            <a:r>
              <a:rPr lang="en-GB" sz="2200" i="1" dirty="0" smtClean="0">
                <a:latin typeface="Segoe UI" panose="020B0502040204020203" pitchFamily="34" charset="0"/>
                <a:ea typeface="Segoe UI" panose="020B0502040204020203" pitchFamily="34" charset="0"/>
                <a:cs typeface="Segoe UI" panose="020B0502040204020203" pitchFamily="34" charset="0"/>
              </a:rPr>
              <a:t>D</a:t>
            </a:r>
            <a:r>
              <a:rPr lang="en-GB" sz="2200" i="1" dirty="0">
                <a:latin typeface="Segoe UI" panose="020B0502040204020203" pitchFamily="34" charset="0"/>
                <a:ea typeface="Segoe UI" panose="020B0502040204020203" pitchFamily="34" charset="0"/>
                <a:cs typeface="Segoe UI" panose="020B0502040204020203" pitchFamily="34" charset="0"/>
              </a:rPr>
              <a:t>. </a:t>
            </a:r>
            <a:r>
              <a:rPr lang="en-GB" sz="2200" i="1" dirty="0" err="1" smtClean="0">
                <a:latin typeface="Segoe UI" panose="020B0502040204020203" pitchFamily="34" charset="0"/>
                <a:ea typeface="Segoe UI" panose="020B0502040204020203" pitchFamily="34" charset="0"/>
                <a:cs typeface="Segoe UI" panose="020B0502040204020203" pitchFamily="34" charset="0"/>
              </a:rPr>
              <a:t>vexillum</a:t>
            </a:r>
            <a:endParaRPr lang="en-GB" sz="2200" i="1" dirty="0">
              <a:latin typeface="Segoe UI" panose="020B0502040204020203" pitchFamily="34" charset="0"/>
              <a:ea typeface="Segoe UI" panose="020B0502040204020203" pitchFamily="34" charset="0"/>
              <a:cs typeface="Segoe UI" panose="020B0502040204020203" pitchFamily="34" charset="0"/>
            </a:endParaRPr>
          </a:p>
          <a:p>
            <a:r>
              <a:rPr lang="en-GB" sz="2200" dirty="0">
                <a:latin typeface="Segoe UI" panose="020B0502040204020203" pitchFamily="34" charset="0"/>
                <a:ea typeface="Segoe UI" panose="020B0502040204020203" pitchFamily="34" charset="0"/>
                <a:cs typeface="Segoe UI" panose="020B0502040204020203" pitchFamily="34" charset="0"/>
              </a:rPr>
              <a:t>Help to avoid more introductions</a:t>
            </a:r>
          </a:p>
          <a:p>
            <a:r>
              <a:rPr lang="en-GB" sz="2200" dirty="0">
                <a:latin typeface="Segoe UI" panose="020B0502040204020203" pitchFamily="34" charset="0"/>
                <a:ea typeface="Segoe UI" panose="020B0502040204020203" pitchFamily="34" charset="0"/>
                <a:cs typeface="Segoe UI" panose="020B0502040204020203" pitchFamily="34" charset="0"/>
              </a:rPr>
              <a:t>Develop relevant and practical actions and monitoring</a:t>
            </a:r>
          </a:p>
          <a:p>
            <a:r>
              <a:rPr lang="en-GB" sz="2200" dirty="0">
                <a:latin typeface="Segoe UI" panose="020B0502040204020203" pitchFamily="34" charset="0"/>
                <a:ea typeface="Segoe UI" panose="020B0502040204020203" pitchFamily="34" charset="0"/>
                <a:cs typeface="Segoe UI" panose="020B0502040204020203" pitchFamily="34" charset="0"/>
              </a:rPr>
              <a:t>Help support local stakeholders</a:t>
            </a:r>
          </a:p>
          <a:p>
            <a:r>
              <a:rPr lang="en-GB" sz="2200" dirty="0">
                <a:latin typeface="Segoe UI" panose="020B0502040204020203" pitchFamily="34" charset="0"/>
                <a:ea typeface="Segoe UI" panose="020B0502040204020203" pitchFamily="34" charset="0"/>
                <a:cs typeface="Segoe UI" panose="020B0502040204020203" pitchFamily="34" charset="0"/>
              </a:rPr>
              <a:t>Help to raise awareness and increase reporting</a:t>
            </a:r>
          </a:p>
        </p:txBody>
      </p:sp>
      <p:sp>
        <p:nvSpPr>
          <p:cNvPr id="6" name="Down Arrow 5"/>
          <p:cNvSpPr/>
          <p:nvPr/>
        </p:nvSpPr>
        <p:spPr>
          <a:xfrm>
            <a:off x="6171083" y="2185910"/>
            <a:ext cx="1296144" cy="3456384"/>
          </a:xfrm>
          <a:prstGeom prst="downArrow">
            <a:avLst/>
          </a:prstGeom>
          <a:gradFill flip="none" rotWithShape="1">
            <a:gsLst>
              <a:gs pos="0">
                <a:srgbClr val="03D4A8"/>
              </a:gs>
              <a:gs pos="25000">
                <a:srgbClr val="21D6E0"/>
              </a:gs>
              <a:gs pos="75000">
                <a:srgbClr val="0087E6"/>
              </a:gs>
              <a:gs pos="100000">
                <a:srgbClr val="005CBF"/>
              </a:gs>
            </a:gsLst>
            <a:lin ang="5400000" scaled="1"/>
            <a:tileRect/>
          </a:gradFill>
          <a:ln w="38100">
            <a:solidFill>
              <a:srgbClr val="00B0F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565171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18" y="111467"/>
            <a:ext cx="7769392" cy="1325563"/>
          </a:xfrm>
        </p:spPr>
        <p:txBody>
          <a:bodyPr/>
          <a:lstStyle/>
          <a:p>
            <a:pPr algn="l"/>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Developing </a:t>
            </a:r>
            <a:b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br>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the Loch Creran Plan</a:t>
            </a:r>
          </a:p>
        </p:txBody>
      </p:sp>
      <p:sp>
        <p:nvSpPr>
          <p:cNvPr id="3" name="Content Placeholder 2"/>
          <p:cNvSpPr>
            <a:spLocks noGrp="1"/>
          </p:cNvSpPr>
          <p:nvPr>
            <p:ph sz="half" idx="1"/>
          </p:nvPr>
        </p:nvSpPr>
        <p:spPr>
          <a:xfrm>
            <a:off x="628650" y="1690689"/>
            <a:ext cx="4918710" cy="3394472"/>
          </a:xfrm>
        </p:spPr>
        <p:txBody>
          <a:bodyPr>
            <a:noAutofit/>
          </a:bodyPr>
          <a:lstStyle/>
          <a:p>
            <a:r>
              <a:rPr lang="en-GB" sz="2200" dirty="0">
                <a:latin typeface="Segoe UI" panose="020B0502040204020203" pitchFamily="34" charset="0"/>
                <a:ea typeface="Segoe UI" panose="020B0502040204020203" pitchFamily="34" charset="0"/>
                <a:cs typeface="Segoe UI" panose="020B0502040204020203" pitchFamily="34" charset="0"/>
              </a:rPr>
              <a:t>Stakeholder Mapping</a:t>
            </a:r>
          </a:p>
          <a:p>
            <a:r>
              <a:rPr lang="en-GB" sz="2200" dirty="0">
                <a:latin typeface="Segoe UI" panose="020B0502040204020203" pitchFamily="34" charset="0"/>
                <a:ea typeface="Segoe UI" panose="020B0502040204020203" pitchFamily="34" charset="0"/>
                <a:cs typeface="Segoe UI" panose="020B0502040204020203" pitchFamily="34" charset="0"/>
              </a:rPr>
              <a:t>1-2-1 discussions</a:t>
            </a:r>
          </a:p>
          <a:p>
            <a:r>
              <a:rPr lang="en-GB" sz="2200" dirty="0">
                <a:latin typeface="Segoe UI" panose="020B0502040204020203" pitchFamily="34" charset="0"/>
                <a:ea typeface="Segoe UI" panose="020B0502040204020203" pitchFamily="34" charset="0"/>
                <a:cs typeface="Segoe UI" panose="020B0502040204020203" pitchFamily="34" charset="0"/>
              </a:rPr>
              <a:t>Risk Assessment</a:t>
            </a:r>
          </a:p>
          <a:p>
            <a:r>
              <a:rPr lang="en-GB" sz="2200" dirty="0">
                <a:latin typeface="Segoe UI" panose="020B0502040204020203" pitchFamily="34" charset="0"/>
                <a:ea typeface="Segoe UI" panose="020B0502040204020203" pitchFamily="34" charset="0"/>
                <a:cs typeface="Segoe UI" panose="020B0502040204020203" pitchFamily="34" charset="0"/>
              </a:rPr>
              <a:t>Development of Actions</a:t>
            </a:r>
          </a:p>
          <a:p>
            <a:r>
              <a:rPr lang="en-GB" sz="2200" dirty="0" smtClean="0">
                <a:latin typeface="Segoe UI" panose="020B0502040204020203" pitchFamily="34" charset="0"/>
                <a:ea typeface="Segoe UI" panose="020B0502040204020203" pitchFamily="34" charset="0"/>
                <a:cs typeface="Segoe UI" panose="020B0502040204020203" pitchFamily="34" charset="0"/>
              </a:rPr>
              <a:t>Development </a:t>
            </a:r>
            <a:r>
              <a:rPr lang="en-GB" sz="2200" dirty="0">
                <a:latin typeface="Segoe UI" panose="020B0502040204020203" pitchFamily="34" charset="0"/>
                <a:ea typeface="Segoe UI" panose="020B0502040204020203" pitchFamily="34" charset="0"/>
                <a:cs typeface="Segoe UI" panose="020B0502040204020203" pitchFamily="34" charset="0"/>
              </a:rPr>
              <a:t>of Monitoring Regime</a:t>
            </a:r>
          </a:p>
          <a:p>
            <a:r>
              <a:rPr lang="en-GB" sz="2200" dirty="0">
                <a:latin typeface="Segoe UI" panose="020B0502040204020203" pitchFamily="34" charset="0"/>
                <a:ea typeface="Segoe UI" panose="020B0502040204020203" pitchFamily="34" charset="0"/>
                <a:cs typeface="Segoe UI" panose="020B0502040204020203" pitchFamily="34" charset="0"/>
              </a:rPr>
              <a:t>Agree Actions and Monitoring</a:t>
            </a:r>
          </a:p>
          <a:p>
            <a:r>
              <a:rPr lang="en-GB" sz="2200" dirty="0">
                <a:latin typeface="Segoe UI" panose="020B0502040204020203" pitchFamily="34" charset="0"/>
                <a:ea typeface="Segoe UI" panose="020B0502040204020203" pitchFamily="34" charset="0"/>
                <a:cs typeface="Segoe UI" panose="020B0502040204020203" pitchFamily="34" charset="0"/>
              </a:rPr>
              <a:t>Awareness Raising</a:t>
            </a:r>
          </a:p>
          <a:p>
            <a:r>
              <a:rPr lang="en-GB" sz="2200" dirty="0">
                <a:latin typeface="Segoe UI" panose="020B0502040204020203" pitchFamily="34" charset="0"/>
                <a:ea typeface="Segoe UI" panose="020B0502040204020203" pitchFamily="34" charset="0"/>
                <a:cs typeface="Segoe UI" panose="020B0502040204020203" pitchFamily="34" charset="0"/>
              </a:rPr>
              <a:t>Support for implementation</a:t>
            </a:r>
          </a:p>
        </p:txBody>
      </p:sp>
      <p:sp>
        <p:nvSpPr>
          <p:cNvPr id="6" name="Down Arrow 5"/>
          <p:cNvSpPr/>
          <p:nvPr/>
        </p:nvSpPr>
        <p:spPr>
          <a:xfrm>
            <a:off x="6316470" y="1842889"/>
            <a:ext cx="1296144" cy="3456384"/>
          </a:xfrm>
          <a:prstGeom prst="downArrow">
            <a:avLst/>
          </a:prstGeom>
          <a:gradFill flip="none" rotWithShape="1">
            <a:gsLst>
              <a:gs pos="0">
                <a:srgbClr val="03D4A8"/>
              </a:gs>
              <a:gs pos="25000">
                <a:srgbClr val="21D6E0"/>
              </a:gs>
              <a:gs pos="75000">
                <a:srgbClr val="0087E6"/>
              </a:gs>
              <a:gs pos="100000">
                <a:srgbClr val="005CBF"/>
              </a:gs>
            </a:gsLst>
            <a:lin ang="5400000" scaled="1"/>
            <a:tileRect/>
          </a:gradFill>
          <a:ln w="38100">
            <a:solidFill>
              <a:srgbClr val="00B0F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5413224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chemeClr val="tx2"/>
                </a:solidFill>
              </a:rPr>
              <a:t>Risk Assessment</a:t>
            </a:r>
          </a:p>
        </p:txBody>
      </p:sp>
      <p:graphicFrame>
        <p:nvGraphicFramePr>
          <p:cNvPr id="5" name="Diagram 4"/>
          <p:cNvGraphicFramePr/>
          <p:nvPr>
            <p:extLst>
              <p:ext uri="{D42A27DB-BD31-4B8C-83A1-F6EECF244321}">
                <p14:modId xmlns:p14="http://schemas.microsoft.com/office/powerpoint/2010/main" val="2979128775"/>
              </p:ext>
            </p:extLst>
          </p:nvPr>
        </p:nvGraphicFramePr>
        <p:xfrm>
          <a:off x="1427967" y="1796703"/>
          <a:ext cx="6266145" cy="1737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7" name="Picture 1"/>
          <p:cNvPicPr>
            <a:picLocks noChangeAspect="1" noChangeArrowheads="1"/>
          </p:cNvPicPr>
          <p:nvPr/>
        </p:nvPicPr>
        <p:blipFill>
          <a:blip r:embed="rId8" cstate="email">
            <a:extLst>
              <a:ext uri="{BEBA8EAE-BF5A-486C-A8C5-ECC9F3942E4B}">
                <a14:imgProps xmlns:a14="http://schemas.microsoft.com/office/drawing/2010/main">
                  <a14:imgLayer r:embed="rId9">
                    <a14:imgEffect>
                      <a14:artisticPastelsSmooth/>
                    </a14:imgEffect>
                  </a14:imgLayer>
                </a14:imgProps>
              </a:ext>
              <a:ext uri="{28A0092B-C50C-407E-A947-70E740481C1C}">
                <a14:useLocalDpi xmlns:a14="http://schemas.microsoft.com/office/drawing/2010/main"/>
              </a:ext>
            </a:extLst>
          </a:blip>
          <a:srcRect/>
          <a:stretch>
            <a:fillRect/>
          </a:stretch>
        </p:blipFill>
        <p:spPr bwMode="auto">
          <a:xfrm>
            <a:off x="2482936" y="3255227"/>
            <a:ext cx="4016201" cy="2589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618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A27B062-9262-4C2B-BB79-3EBEA14F3009}"/>
              </a:ext>
            </a:extLst>
          </p:cNvPr>
          <p:cNvSpPr txBox="1"/>
          <p:nvPr/>
        </p:nvSpPr>
        <p:spPr>
          <a:xfrm>
            <a:off x="1184493" y="2459694"/>
            <a:ext cx="6885530" cy="2516073"/>
          </a:xfrm>
          <a:prstGeom prst="rect">
            <a:avLst/>
          </a:prstGeom>
          <a:noFill/>
        </p:spPr>
        <p:txBody>
          <a:bodyPr wrap="square" rtlCol="0">
            <a:spAutoFit/>
          </a:bodyPr>
          <a:lstStyle/>
          <a:p>
            <a:r>
              <a:rPr lang="en-GB" sz="3200" b="1" dirty="0">
                <a:solidFill>
                  <a:srgbClr val="006699"/>
                </a:solidFill>
                <a:latin typeface="Segoe UI" panose="020B0502040204020203" pitchFamily="34" charset="0"/>
                <a:ea typeface="Segoe UI" panose="020B0502040204020203" pitchFamily="34" charset="0"/>
                <a:cs typeface="Segoe UI" panose="020B0502040204020203" pitchFamily="34" charset="0"/>
              </a:rPr>
              <a:t>What are Non-Native Species?</a:t>
            </a:r>
          </a:p>
          <a:p>
            <a:endParaRPr lang="en-GB" sz="1400" dirty="0">
              <a:latin typeface="Segoe UI" panose="020B0502040204020203" pitchFamily="34" charset="0"/>
              <a:ea typeface="Segoe UI" panose="020B0502040204020203" pitchFamily="34" charset="0"/>
              <a:cs typeface="Segoe UI" panose="020B0502040204020203" pitchFamily="34" charset="0"/>
            </a:endParaRPr>
          </a:p>
          <a:p>
            <a:endParaRPr lang="en-GB" sz="1400" dirty="0">
              <a:latin typeface="Segoe UI" panose="020B0502040204020203" pitchFamily="34" charset="0"/>
              <a:ea typeface="Segoe UI" panose="020B0502040204020203" pitchFamily="34" charset="0"/>
              <a:cs typeface="Segoe UI" panose="020B0502040204020203" pitchFamily="34" charset="0"/>
            </a:endParaRPr>
          </a:p>
          <a:p>
            <a:r>
              <a:rPr lang="en-GB" sz="1400" dirty="0">
                <a:latin typeface="Segoe UI" panose="020B0502040204020203" pitchFamily="34" charset="0"/>
                <a:ea typeface="Segoe UI" panose="020B0502040204020203" pitchFamily="34" charset="0"/>
                <a:cs typeface="Segoe UI" panose="020B0502040204020203" pitchFamily="34" charset="0"/>
              </a:rPr>
              <a:t>Non-Native Species (NNS) are outside their normal / native range because of people.</a:t>
            </a:r>
          </a:p>
          <a:p>
            <a:endParaRPr lang="en-GB" sz="1400" dirty="0">
              <a:latin typeface="Segoe UI" panose="020B0502040204020203" pitchFamily="34" charset="0"/>
              <a:ea typeface="Segoe UI" panose="020B0502040204020203" pitchFamily="34" charset="0"/>
              <a:cs typeface="Segoe UI" panose="020B0502040204020203" pitchFamily="34" charset="0"/>
            </a:endParaRPr>
          </a:p>
          <a:p>
            <a:r>
              <a:rPr lang="en-GB" sz="1400" dirty="0">
                <a:latin typeface="Segoe UI" panose="020B0502040204020203" pitchFamily="34" charset="0"/>
                <a:ea typeface="Segoe UI" panose="020B0502040204020203" pitchFamily="34" charset="0"/>
                <a:cs typeface="Segoe UI" panose="020B0502040204020203" pitchFamily="34" charset="0"/>
              </a:rPr>
              <a:t>Non-native Species becoming a problem are called ‘invasive’ (INNS). </a:t>
            </a:r>
          </a:p>
          <a:p>
            <a:endParaRPr lang="en-GB" sz="1400" dirty="0">
              <a:latin typeface="Segoe UI" panose="020B0502040204020203" pitchFamily="34" charset="0"/>
              <a:ea typeface="Segoe UI" panose="020B0502040204020203" pitchFamily="34" charset="0"/>
              <a:cs typeface="Segoe UI" panose="020B0502040204020203" pitchFamily="34" charset="0"/>
            </a:endParaRPr>
          </a:p>
          <a:p>
            <a:r>
              <a:rPr lang="en-GB" sz="1400" dirty="0">
                <a:latin typeface="Segoe UI" panose="020B0502040204020203" pitchFamily="34" charset="0"/>
                <a:ea typeface="Segoe UI" panose="020B0502040204020203" pitchFamily="34" charset="0"/>
                <a:cs typeface="Segoe UI" panose="020B0502040204020203" pitchFamily="34" charset="0"/>
              </a:rPr>
              <a:t>NNS can also be called ‘non-indigenous’ or ‘alien’ species (IAS: Invasive Alien Species)</a:t>
            </a:r>
          </a:p>
          <a:p>
            <a:endParaRPr lang="en-GB" sz="1350" dirty="0"/>
          </a:p>
        </p:txBody>
      </p:sp>
      <p:pic>
        <p:nvPicPr>
          <p:cNvPr id="37" name="Picture 36">
            <a:extLst>
              <a:ext uri="{FF2B5EF4-FFF2-40B4-BE49-F238E27FC236}">
                <a16:creationId xmlns="" xmlns:a16="http://schemas.microsoft.com/office/drawing/2014/main" id="{BEA07630-ABD3-4A6E-B6E2-9D4E2B12F1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78" y="1188144"/>
            <a:ext cx="1249680" cy="937260"/>
          </a:xfrm>
          <a:prstGeom prst="rect">
            <a:avLst/>
          </a:prstGeom>
        </p:spPr>
      </p:pic>
      <p:pic>
        <p:nvPicPr>
          <p:cNvPr id="39" name="Picture 38">
            <a:extLst>
              <a:ext uri="{FF2B5EF4-FFF2-40B4-BE49-F238E27FC236}">
                <a16:creationId xmlns="" xmlns:a16="http://schemas.microsoft.com/office/drawing/2014/main" id="{3A7D9280-A5C3-44C5-9DA4-B4B5F4B5F6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1561" y="1188143"/>
            <a:ext cx="1050463" cy="937260"/>
          </a:xfrm>
          <a:prstGeom prst="rect">
            <a:avLst/>
          </a:prstGeom>
        </p:spPr>
      </p:pic>
      <p:pic>
        <p:nvPicPr>
          <p:cNvPr id="40" name="Picture 39">
            <a:extLst>
              <a:ext uri="{FF2B5EF4-FFF2-40B4-BE49-F238E27FC236}">
                <a16:creationId xmlns="" xmlns:a16="http://schemas.microsoft.com/office/drawing/2014/main" id="{9F30F6C2-3CC7-42C4-A002-F0073008FE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3802483" y="945591"/>
            <a:ext cx="935930" cy="1421036"/>
          </a:xfrm>
          <a:prstGeom prst="rect">
            <a:avLst/>
          </a:prstGeom>
        </p:spPr>
      </p:pic>
      <p:pic>
        <p:nvPicPr>
          <p:cNvPr id="41" name="Picture 40">
            <a:extLst>
              <a:ext uri="{FF2B5EF4-FFF2-40B4-BE49-F238E27FC236}">
                <a16:creationId xmlns="" xmlns:a16="http://schemas.microsoft.com/office/drawing/2014/main" id="{AB120475-7C50-4E12-A427-FD8865C91B5E}"/>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2312022" y="1188146"/>
            <a:ext cx="1247907" cy="935930"/>
          </a:xfrm>
          <a:prstGeom prst="rect">
            <a:avLst/>
          </a:prstGeom>
        </p:spPr>
      </p:pic>
      <p:pic>
        <p:nvPicPr>
          <p:cNvPr id="43" name="Picture 42">
            <a:extLst>
              <a:ext uri="{FF2B5EF4-FFF2-40B4-BE49-F238E27FC236}">
                <a16:creationId xmlns="" xmlns:a16="http://schemas.microsoft.com/office/drawing/2014/main" id="{5757FF3E-4844-46F8-9918-67AD7265358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78442" y="1188146"/>
            <a:ext cx="1421885" cy="935930"/>
          </a:xfrm>
          <a:prstGeom prst="rect">
            <a:avLst/>
          </a:prstGeom>
        </p:spPr>
      </p:pic>
      <p:pic>
        <p:nvPicPr>
          <p:cNvPr id="45" name="Picture 44">
            <a:extLst>
              <a:ext uri="{FF2B5EF4-FFF2-40B4-BE49-F238E27FC236}">
                <a16:creationId xmlns="" xmlns:a16="http://schemas.microsoft.com/office/drawing/2014/main" id="{BA88F63A-2131-43B6-99A8-6CBF61D7B6F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99478" y="1188146"/>
            <a:ext cx="1583783" cy="935930"/>
          </a:xfrm>
          <a:prstGeom prst="rect">
            <a:avLst/>
          </a:prstGeom>
        </p:spPr>
      </p:pic>
      <p:pic>
        <p:nvPicPr>
          <p:cNvPr id="48" name="Picture 47">
            <a:extLst>
              <a:ext uri="{FF2B5EF4-FFF2-40B4-BE49-F238E27FC236}">
                <a16:creationId xmlns="" xmlns:a16="http://schemas.microsoft.com/office/drawing/2014/main" id="{64351863-9E9C-4597-B093-C981971D863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878" y="2109130"/>
            <a:ext cx="945462" cy="999341"/>
          </a:xfrm>
          <a:prstGeom prst="rect">
            <a:avLst/>
          </a:prstGeom>
        </p:spPr>
      </p:pic>
      <p:pic>
        <p:nvPicPr>
          <p:cNvPr id="49" name="Picture 48">
            <a:extLst>
              <a:ext uri="{FF2B5EF4-FFF2-40B4-BE49-F238E27FC236}">
                <a16:creationId xmlns="" xmlns:a16="http://schemas.microsoft.com/office/drawing/2014/main" id="{E4C976AB-924F-474E-AC2F-EE0A39FF0ED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878" y="3108471"/>
            <a:ext cx="945462" cy="1346672"/>
          </a:xfrm>
          <a:prstGeom prst="rect">
            <a:avLst/>
          </a:prstGeom>
        </p:spPr>
      </p:pic>
      <p:pic>
        <p:nvPicPr>
          <p:cNvPr id="50" name="Picture 49">
            <a:extLst>
              <a:ext uri="{FF2B5EF4-FFF2-40B4-BE49-F238E27FC236}">
                <a16:creationId xmlns="" xmlns:a16="http://schemas.microsoft.com/office/drawing/2014/main" id="{813CD142-6136-4D5B-BCBB-C9129801E37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878" y="5394383"/>
            <a:ext cx="1249680" cy="937260"/>
          </a:xfrm>
          <a:prstGeom prst="rect">
            <a:avLst/>
          </a:prstGeom>
        </p:spPr>
      </p:pic>
      <p:pic>
        <p:nvPicPr>
          <p:cNvPr id="51" name="Picture 50">
            <a:extLst>
              <a:ext uri="{FF2B5EF4-FFF2-40B4-BE49-F238E27FC236}">
                <a16:creationId xmlns="" xmlns:a16="http://schemas.microsoft.com/office/drawing/2014/main" id="{E5C7CBBF-A077-4CE9-BE1D-AB624D983FF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255707" y="5390395"/>
            <a:ext cx="1318904" cy="938590"/>
          </a:xfrm>
          <a:prstGeom prst="rect">
            <a:avLst/>
          </a:prstGeom>
        </p:spPr>
      </p:pic>
      <p:pic>
        <p:nvPicPr>
          <p:cNvPr id="52" name="Picture 51">
            <a:extLst>
              <a:ext uri="{FF2B5EF4-FFF2-40B4-BE49-F238E27FC236}">
                <a16:creationId xmlns="" xmlns:a16="http://schemas.microsoft.com/office/drawing/2014/main" id="{1841C370-3468-4C85-BC86-87D81461CAB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853918" y="5405338"/>
            <a:ext cx="1328845" cy="935930"/>
          </a:xfrm>
          <a:prstGeom prst="rect">
            <a:avLst/>
          </a:prstGeom>
        </p:spPr>
      </p:pic>
      <p:pic>
        <p:nvPicPr>
          <p:cNvPr id="53" name="Picture 52">
            <a:extLst>
              <a:ext uri="{FF2B5EF4-FFF2-40B4-BE49-F238E27FC236}">
                <a16:creationId xmlns="" xmlns:a16="http://schemas.microsoft.com/office/drawing/2014/main" id="{47F40DD8-2DE6-4974-A054-99F9FD6D5598}"/>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544429" y="5394383"/>
            <a:ext cx="1328845" cy="937260"/>
          </a:xfrm>
          <a:prstGeom prst="rect">
            <a:avLst/>
          </a:prstGeom>
        </p:spPr>
      </p:pic>
      <p:pic>
        <p:nvPicPr>
          <p:cNvPr id="54" name="Picture 53">
            <a:extLst>
              <a:ext uri="{FF2B5EF4-FFF2-40B4-BE49-F238E27FC236}">
                <a16:creationId xmlns="" xmlns:a16="http://schemas.microsoft.com/office/drawing/2014/main" id="{812BBBEF-D88D-4D7F-93E5-60C674BA7C7C}"/>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189500" y="5405338"/>
            <a:ext cx="1421885" cy="933270"/>
          </a:xfrm>
          <a:prstGeom prst="rect">
            <a:avLst/>
          </a:prstGeom>
        </p:spPr>
      </p:pic>
      <p:pic>
        <p:nvPicPr>
          <p:cNvPr id="55" name="Picture 54">
            <a:extLst>
              <a:ext uri="{FF2B5EF4-FFF2-40B4-BE49-F238E27FC236}">
                <a16:creationId xmlns="" xmlns:a16="http://schemas.microsoft.com/office/drawing/2014/main" id="{790192CA-68A2-43D2-ABDB-20031D4AC2B7}"/>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618122" y="5390395"/>
            <a:ext cx="1496086" cy="920986"/>
          </a:xfrm>
          <a:prstGeom prst="rect">
            <a:avLst/>
          </a:prstGeom>
        </p:spPr>
      </p:pic>
      <p:pic>
        <p:nvPicPr>
          <p:cNvPr id="56" name="Picture 55">
            <a:extLst>
              <a:ext uri="{FF2B5EF4-FFF2-40B4-BE49-F238E27FC236}">
                <a16:creationId xmlns="" xmlns:a16="http://schemas.microsoft.com/office/drawing/2014/main" id="{9CBAB088-ACB7-4FF4-8AEF-50BC2FB749F0}"/>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210414" y="2101470"/>
            <a:ext cx="945464" cy="1674122"/>
          </a:xfrm>
          <a:prstGeom prst="rect">
            <a:avLst/>
          </a:prstGeom>
        </p:spPr>
      </p:pic>
      <p:pic>
        <p:nvPicPr>
          <p:cNvPr id="57" name="Picture 56">
            <a:extLst>
              <a:ext uri="{FF2B5EF4-FFF2-40B4-BE49-F238E27FC236}">
                <a16:creationId xmlns="" xmlns:a16="http://schemas.microsoft.com/office/drawing/2014/main" id="{5B5ECA20-513E-4B4B-8F51-187077AD85AF}"/>
              </a:ext>
            </a:extLst>
          </p:cNvPr>
          <p:cNvPicPr>
            <a:picLocks noChangeAspect="1"/>
          </p:cNvPicPr>
          <p:nvPr/>
        </p:nvPicPr>
        <p:blipFill>
          <a:blip r:embed="rId19" cstate="email">
            <a:extLst>
              <a:ext uri="{BEBA8EAE-BF5A-486C-A8C5-ECC9F3942E4B}">
                <a14:imgProps xmlns:a14="http://schemas.microsoft.com/office/drawing/2010/main">
                  <a14:imgLayer r:embed="rId20">
                    <a14:imgEffect>
                      <a14:brightnessContrast bright="20000"/>
                    </a14:imgEffect>
                  </a14:imgLayer>
                </a14:imgProps>
              </a:ext>
              <a:ext uri="{28A0092B-C50C-407E-A947-70E740481C1C}">
                <a14:useLocalDpi xmlns:a14="http://schemas.microsoft.com/office/drawing/2010/main"/>
              </a:ext>
            </a:extLst>
          </a:blip>
          <a:stretch>
            <a:fillRect/>
          </a:stretch>
        </p:blipFill>
        <p:spPr>
          <a:xfrm>
            <a:off x="0" y="4418709"/>
            <a:ext cx="957341" cy="978335"/>
          </a:xfrm>
          <a:prstGeom prst="rect">
            <a:avLst/>
          </a:prstGeom>
        </p:spPr>
      </p:pic>
      <p:pic>
        <p:nvPicPr>
          <p:cNvPr id="58" name="Picture 57">
            <a:extLst>
              <a:ext uri="{FF2B5EF4-FFF2-40B4-BE49-F238E27FC236}">
                <a16:creationId xmlns="" xmlns:a16="http://schemas.microsoft.com/office/drawing/2014/main" id="{EBA30B37-B329-410F-85D1-70BD7279E52E}"/>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8210415" y="3775592"/>
            <a:ext cx="957341" cy="1324321"/>
          </a:xfrm>
          <a:prstGeom prst="rect">
            <a:avLst/>
          </a:prstGeom>
        </p:spPr>
      </p:pic>
      <p:pic>
        <p:nvPicPr>
          <p:cNvPr id="59" name="Picture 58">
            <a:extLst>
              <a:ext uri="{FF2B5EF4-FFF2-40B4-BE49-F238E27FC236}">
                <a16:creationId xmlns="" xmlns:a16="http://schemas.microsoft.com/office/drawing/2014/main" id="{CE0C34B2-FCB0-45F8-A069-16620B5C45B1}"/>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8210414" y="5099912"/>
            <a:ext cx="956894" cy="1229072"/>
          </a:xfrm>
          <a:prstGeom prst="rect">
            <a:avLst/>
          </a:prstGeom>
        </p:spPr>
      </p:pic>
      <p:sp>
        <p:nvSpPr>
          <p:cNvPr id="26" name="Title 3">
            <a:extLst>
              <a:ext uri="{FF2B5EF4-FFF2-40B4-BE49-F238E27FC236}">
                <a16:creationId xmlns="" xmlns:a16="http://schemas.microsoft.com/office/drawing/2014/main" id="{D4681475-0DD6-4CD3-9445-0E9AC79E9A5B}"/>
              </a:ext>
            </a:extLst>
          </p:cNvPr>
          <p:cNvSpPr txBox="1">
            <a:spLocks/>
          </p:cNvSpPr>
          <p:nvPr/>
        </p:nvSpPr>
        <p:spPr>
          <a:xfrm>
            <a:off x="11878" y="6341268"/>
            <a:ext cx="9155878" cy="516732"/>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825" dirty="0"/>
              <a:t>I</a:t>
            </a:r>
            <a:r>
              <a:rPr lang="en-GB" sz="600" dirty="0"/>
              <a:t>mages Top Row: </a:t>
            </a:r>
            <a:r>
              <a:rPr lang="fr-FR" sz="600" dirty="0" err="1"/>
              <a:t>Acartia</a:t>
            </a:r>
            <a:r>
              <a:rPr lang="fr-FR" sz="600" dirty="0"/>
              <a:t> </a:t>
            </a:r>
            <a:r>
              <a:rPr lang="fr-FR" sz="600" dirty="0" err="1"/>
              <a:t>tonsa</a:t>
            </a:r>
            <a:r>
              <a:rPr lang="fr-FR" sz="600" dirty="0"/>
              <a:t>, Moira Galbraith (CC) BY-NC-SA 4.0; </a:t>
            </a:r>
            <a:r>
              <a:rPr lang="en-GB" sz="600" dirty="0" err="1"/>
              <a:t>Asterocarpa</a:t>
            </a:r>
            <a:r>
              <a:rPr lang="en-GB" sz="600" dirty="0"/>
              <a:t> </a:t>
            </a:r>
            <a:r>
              <a:rPr lang="en-GB" sz="600" dirty="0" err="1"/>
              <a:t>humilis</a:t>
            </a:r>
            <a:r>
              <a:rPr lang="en-GB" sz="600" dirty="0"/>
              <a:t>, © J Bishop, MBA; </a:t>
            </a:r>
            <a:r>
              <a:rPr lang="en-GB" sz="600" dirty="0" err="1"/>
              <a:t>Aplidium</a:t>
            </a:r>
            <a:r>
              <a:rPr lang="en-GB" sz="600" dirty="0"/>
              <a:t> cf. </a:t>
            </a:r>
            <a:r>
              <a:rPr lang="en-GB" sz="600" dirty="0" err="1"/>
              <a:t>glabrum</a:t>
            </a:r>
            <a:r>
              <a:rPr lang="en-GB" sz="600" dirty="0"/>
              <a:t>, © B </a:t>
            </a:r>
            <a:r>
              <a:rPr lang="en-GB" sz="600" dirty="0" err="1"/>
              <a:t>Lynam</a:t>
            </a:r>
            <a:r>
              <a:rPr lang="en-GB" sz="600" dirty="0"/>
              <a:t>;  </a:t>
            </a:r>
            <a:r>
              <a:rPr lang="en-GB" sz="600" dirty="0" err="1"/>
              <a:t>Ammothea</a:t>
            </a:r>
            <a:r>
              <a:rPr lang="en-GB" sz="600" dirty="0"/>
              <a:t> </a:t>
            </a:r>
            <a:r>
              <a:rPr lang="en-GB" sz="600" dirty="0" err="1"/>
              <a:t>hilgendorfi</a:t>
            </a:r>
            <a:r>
              <a:rPr lang="en-GB" sz="600" dirty="0"/>
              <a:t>, © J Bishop, MBA; </a:t>
            </a:r>
            <a:r>
              <a:rPr lang="en-GB" sz="600" dirty="0" err="1"/>
              <a:t>Botrylloides</a:t>
            </a:r>
            <a:r>
              <a:rPr lang="en-GB" sz="600" dirty="0"/>
              <a:t> </a:t>
            </a:r>
            <a:r>
              <a:rPr lang="en-GB" sz="600" dirty="0" err="1"/>
              <a:t>diegensis</a:t>
            </a:r>
            <a:r>
              <a:rPr lang="en-GB" sz="600" dirty="0"/>
              <a:t>, © J Bishop, MBA; </a:t>
            </a:r>
            <a:r>
              <a:rPr lang="en-GB" sz="600" dirty="0" err="1"/>
              <a:t>Bugula</a:t>
            </a:r>
            <a:r>
              <a:rPr lang="en-GB" sz="600" dirty="0"/>
              <a:t> neritina, © J Bishop, MBA.</a:t>
            </a:r>
            <a:br>
              <a:rPr lang="en-GB" sz="600" dirty="0"/>
            </a:br>
            <a:r>
              <a:rPr lang="en-GB" sz="600" dirty="0"/>
              <a:t>Left Hand Side: </a:t>
            </a:r>
            <a:r>
              <a:rPr lang="en-GB" sz="600" dirty="0" err="1"/>
              <a:t>Caulacanthus</a:t>
            </a:r>
            <a:r>
              <a:rPr lang="en-GB" sz="600" dirty="0"/>
              <a:t> </a:t>
            </a:r>
            <a:r>
              <a:rPr lang="en-GB" sz="600" dirty="0" err="1"/>
              <a:t>okamurae</a:t>
            </a:r>
            <a:r>
              <a:rPr lang="en-GB" sz="600" dirty="0"/>
              <a:t>, © Matt Slater, CWT; </a:t>
            </a:r>
            <a:r>
              <a:rPr lang="en-GB" sz="600" dirty="0" err="1"/>
              <a:t>Ciona</a:t>
            </a:r>
            <a:r>
              <a:rPr lang="en-GB" sz="600" dirty="0"/>
              <a:t> </a:t>
            </a:r>
            <a:r>
              <a:rPr lang="en-GB" sz="600" dirty="0" err="1"/>
              <a:t>robusta</a:t>
            </a:r>
            <a:r>
              <a:rPr lang="en-GB" sz="600" dirty="0"/>
              <a:t>, © J Bishop, MBA; </a:t>
            </a:r>
            <a:r>
              <a:rPr lang="en-GB" sz="600" dirty="0" err="1"/>
              <a:t>Amphibalanus</a:t>
            </a:r>
            <a:r>
              <a:rPr lang="en-GB" sz="600" dirty="0"/>
              <a:t> </a:t>
            </a:r>
            <a:r>
              <a:rPr lang="en-GB" sz="600" dirty="0" err="1"/>
              <a:t>amphitrite</a:t>
            </a:r>
            <a:r>
              <a:rPr lang="en-GB" sz="600" dirty="0"/>
              <a:t>, © J Bishop, MBA.</a:t>
            </a:r>
            <a:br>
              <a:rPr lang="en-GB" sz="600" dirty="0"/>
            </a:br>
            <a:r>
              <a:rPr lang="en-GB" sz="600" dirty="0"/>
              <a:t>Bottom Row: </a:t>
            </a:r>
            <a:r>
              <a:rPr lang="en-GB" sz="600" dirty="0" err="1"/>
              <a:t>Codium</a:t>
            </a:r>
            <a:r>
              <a:rPr lang="en-GB" sz="600" dirty="0"/>
              <a:t>  fragile </a:t>
            </a:r>
            <a:r>
              <a:rPr lang="en-GB" sz="600" dirty="0" err="1"/>
              <a:t>fragile</a:t>
            </a:r>
            <a:r>
              <a:rPr lang="en-GB" sz="600" dirty="0"/>
              <a:t>, © www.aphotomarine.com; Corella </a:t>
            </a:r>
            <a:r>
              <a:rPr lang="en-GB" sz="600" dirty="0" err="1"/>
              <a:t>eumyota</a:t>
            </a:r>
            <a:r>
              <a:rPr lang="en-GB" sz="600" dirty="0"/>
              <a:t>, © J Bishop, MBA; </a:t>
            </a:r>
            <a:r>
              <a:rPr lang="it-IT" sz="600" dirty="0"/>
              <a:t>Dyspanopeus sayi, </a:t>
            </a:r>
            <a:r>
              <a:rPr lang="en-GB" sz="600" dirty="0"/>
              <a:t>© </a:t>
            </a:r>
            <a:r>
              <a:rPr lang="it-IT" sz="600" dirty="0"/>
              <a:t>Museo di Storia Naturale di Venezia; Didemnum vexillum, </a:t>
            </a:r>
            <a:r>
              <a:rPr lang="en-GB" sz="600" dirty="0"/>
              <a:t>© </a:t>
            </a:r>
            <a:r>
              <a:rPr lang="it-IT" sz="600" dirty="0"/>
              <a:t>S Brown, C2W; Diadumene lineata, </a:t>
            </a:r>
            <a:r>
              <a:rPr lang="en-GB" sz="600" dirty="0"/>
              <a:t>© </a:t>
            </a:r>
            <a:r>
              <a:rPr lang="it-IT" sz="600" dirty="0"/>
              <a:t>J Bishop, MBA; Eriocheir sinensis, </a:t>
            </a:r>
            <a:r>
              <a:rPr lang="en-GB" sz="600" dirty="0"/>
              <a:t>© </a:t>
            </a:r>
            <a:r>
              <a:rPr lang="it-IT" sz="600" dirty="0"/>
              <a:t>Phil Crabb, NHM. </a:t>
            </a:r>
            <a:br>
              <a:rPr lang="it-IT" sz="600" dirty="0"/>
            </a:br>
            <a:r>
              <a:rPr lang="it-IT" sz="600" dirty="0"/>
              <a:t>Right Hand Side: Ficopomatus enigmaticus, </a:t>
            </a:r>
            <a:r>
              <a:rPr lang="en-GB" sz="600" dirty="0"/>
              <a:t>© </a:t>
            </a:r>
            <a:r>
              <a:rPr lang="it-IT" sz="600" dirty="0"/>
              <a:t>J Bishop, MBA; Undaria pinnatifida, </a:t>
            </a:r>
            <a:r>
              <a:rPr lang="en-GB" sz="600" dirty="0"/>
              <a:t>© Crown copyright 2009, Kathryn Birch, CCW; </a:t>
            </a:r>
            <a:r>
              <a:rPr lang="it-IT" sz="600" dirty="0"/>
              <a:t>Mnemiopsis leidyi </a:t>
            </a:r>
            <a:r>
              <a:rPr lang="en-GB" sz="600" dirty="0"/>
              <a:t>© </a:t>
            </a:r>
            <a:r>
              <a:rPr lang="it-IT" sz="600" dirty="0"/>
              <a:t>LJ Hansson.</a:t>
            </a:r>
            <a:endParaRPr lang="en-GB" sz="600" dirty="0"/>
          </a:p>
        </p:txBody>
      </p:sp>
      <p:pic>
        <p:nvPicPr>
          <p:cNvPr id="47" name="Picture 46">
            <a:extLst>
              <a:ext uri="{FF2B5EF4-FFF2-40B4-BE49-F238E27FC236}">
                <a16:creationId xmlns="" xmlns:a16="http://schemas.microsoft.com/office/drawing/2014/main" id="{0745BA38-BB94-438E-ADA3-C531D6EBFC18}"/>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7994690" y="1203090"/>
            <a:ext cx="1161191" cy="920986"/>
          </a:xfrm>
          <a:prstGeom prst="rect">
            <a:avLst/>
          </a:prstGeom>
        </p:spPr>
      </p:pic>
    </p:spTree>
    <p:extLst>
      <p:ext uri="{BB962C8B-B14F-4D97-AF65-F5344CB8AC3E}">
        <p14:creationId xmlns:p14="http://schemas.microsoft.com/office/powerpoint/2010/main" val="2534952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352" y="508754"/>
            <a:ext cx="6172200" cy="857250"/>
          </a:xfrm>
        </p:spPr>
        <p:txBody>
          <a:bodyPr>
            <a:normAutofit fontScale="90000"/>
          </a:bodyPr>
          <a:lstStyle/>
          <a:p>
            <a:pPr algn="l"/>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Development of Actions</a:t>
            </a:r>
          </a:p>
        </p:txBody>
      </p:sp>
      <p:pic>
        <p:nvPicPr>
          <p:cNvPr id="5126"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9249"/>
          <a:stretch/>
        </p:blipFill>
        <p:spPr bwMode="auto">
          <a:xfrm>
            <a:off x="2573778" y="2456892"/>
            <a:ext cx="5318040" cy="34023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a:extLst>
              <a:ext uri="{FF2B5EF4-FFF2-40B4-BE49-F238E27FC236}">
                <a16:creationId xmlns="" xmlns:a16="http://schemas.microsoft.com/office/drawing/2014/main" id="{A439A3E0-9243-4CBC-BC4D-FCC122322F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3341" y="1741557"/>
            <a:ext cx="4385329" cy="29016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5165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6569" r="910"/>
          <a:stretch/>
        </p:blipFill>
        <p:spPr bwMode="auto">
          <a:xfrm>
            <a:off x="1293223" y="1794234"/>
            <a:ext cx="6244046" cy="506376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439331" y="679213"/>
            <a:ext cx="7368110" cy="857250"/>
          </a:xfrm>
        </p:spPr>
        <p:txBody>
          <a:bodyPr>
            <a:normAutofit fontScale="90000"/>
          </a:bodyPr>
          <a:lstStyle/>
          <a:p>
            <a:pPr algn="l"/>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Loch Creran is not alone – biosecurity planning across the UK</a:t>
            </a:r>
          </a:p>
        </p:txBody>
      </p:sp>
    </p:spTree>
    <p:extLst>
      <p:ext uri="{BB962C8B-B14F-4D97-AF65-F5344CB8AC3E}">
        <p14:creationId xmlns:p14="http://schemas.microsoft.com/office/powerpoint/2010/main" val="12209581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93E737-7B56-4C86-BAFB-8702F78B540E}"/>
              </a:ext>
            </a:extLst>
          </p:cNvPr>
          <p:cNvSpPr>
            <a:spLocks noGrp="1"/>
          </p:cNvSpPr>
          <p:nvPr>
            <p:ph type="title"/>
          </p:nvPr>
        </p:nvSpPr>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Contacts</a:t>
            </a:r>
          </a:p>
        </p:txBody>
      </p:sp>
      <p:sp>
        <p:nvSpPr>
          <p:cNvPr id="3" name="Content Placeholder 2">
            <a:extLst>
              <a:ext uri="{FF2B5EF4-FFF2-40B4-BE49-F238E27FC236}">
                <a16:creationId xmlns="" xmlns:a16="http://schemas.microsoft.com/office/drawing/2014/main" id="{EB8D0C17-E08A-445C-AF89-AB777A6A215B}"/>
              </a:ext>
            </a:extLst>
          </p:cNvPr>
          <p:cNvSpPr>
            <a:spLocks noGrp="1"/>
          </p:cNvSpPr>
          <p:nvPr>
            <p:ph idx="1"/>
          </p:nvPr>
        </p:nvSpPr>
        <p:spPr>
          <a:xfrm>
            <a:off x="469352" y="1763729"/>
            <a:ext cx="8045997" cy="3263504"/>
          </a:xfrm>
        </p:spPr>
        <p:txBody>
          <a:bodyPr>
            <a:normAutofit/>
          </a:bodyPr>
          <a:lstStyle/>
          <a:p>
            <a:r>
              <a:rPr lang="en-GB" dirty="0" smtClean="0"/>
              <a:t>Report INNS sightings </a:t>
            </a:r>
            <a:r>
              <a:rPr lang="en-GB" dirty="0"/>
              <a:t>by using </a:t>
            </a:r>
            <a:r>
              <a:rPr lang="en-GB" dirty="0" err="1"/>
              <a:t>iRecord</a:t>
            </a:r>
            <a:r>
              <a:rPr lang="en-GB" dirty="0"/>
              <a:t> </a:t>
            </a:r>
            <a:r>
              <a:rPr lang="en-GB" dirty="0" smtClean="0"/>
              <a:t>(</a:t>
            </a:r>
            <a:r>
              <a:rPr lang="en-GB" u="sng" dirty="0" smtClean="0">
                <a:hlinkClick r:id="rId3"/>
              </a:rPr>
              <a:t>https</a:t>
            </a:r>
            <a:r>
              <a:rPr lang="en-GB" u="sng" dirty="0">
                <a:hlinkClick r:id="rId3"/>
              </a:rPr>
              <a:t>://www.brc.ac.uk/irecord/ </a:t>
            </a:r>
            <a:r>
              <a:rPr lang="en-GB" dirty="0" smtClean="0"/>
              <a:t>or the </a:t>
            </a:r>
            <a:r>
              <a:rPr lang="en-GB" dirty="0" err="1" smtClean="0">
                <a:solidFill>
                  <a:srgbClr val="006699"/>
                </a:solidFill>
              </a:rPr>
              <a:t>iRecord</a:t>
            </a:r>
            <a:r>
              <a:rPr lang="en-GB" dirty="0" smtClean="0">
                <a:solidFill>
                  <a:srgbClr val="006699"/>
                </a:solidFill>
              </a:rPr>
              <a:t> app) </a:t>
            </a:r>
            <a:r>
              <a:rPr lang="en-GB" dirty="0" smtClean="0"/>
              <a:t>or by emailing </a:t>
            </a:r>
            <a:r>
              <a:rPr lang="en-GB" u="sng" dirty="0" smtClean="0">
                <a:hlinkClick r:id="rId4"/>
              </a:rPr>
              <a:t>alertnonnative@ceh.ac.uk</a:t>
            </a:r>
            <a:endParaRPr lang="en-GB" u="sng" dirty="0"/>
          </a:p>
          <a:p>
            <a:r>
              <a:rPr lang="en-GB" dirty="0"/>
              <a:t>GB Non-Native Species Secretariat </a:t>
            </a:r>
            <a:r>
              <a:rPr lang="en-GB" u="sng" dirty="0" smtClean="0">
                <a:hlinkClick r:id="rId5"/>
              </a:rPr>
              <a:t>www.nonnativespecies.org</a:t>
            </a:r>
            <a:endParaRPr lang="en-GB" dirty="0"/>
          </a:p>
          <a:p>
            <a:r>
              <a:rPr lang="en-GB" dirty="0"/>
              <a:t>National Biodiversity Network – Distribution maps and information </a:t>
            </a:r>
            <a:r>
              <a:rPr lang="en-GB" u="sng" dirty="0">
                <a:hlinkClick r:id="rId6"/>
              </a:rPr>
              <a:t>www.nbnatlas.org</a:t>
            </a:r>
            <a:endParaRPr lang="en-GB" dirty="0"/>
          </a:p>
          <a:p>
            <a:endParaRPr lang="en-GB" dirty="0"/>
          </a:p>
        </p:txBody>
      </p:sp>
      <p:pic>
        <p:nvPicPr>
          <p:cNvPr id="10" name="Picture 6" descr="RAPID (Full Colou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12388" y="122831"/>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9" name="Picture 2" descr="Curve leaflet"/>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6811" y="5449508"/>
            <a:ext cx="9170811" cy="305752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 name="Content Placeholder 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21" name="Picture 2" descr="BZS-logo"/>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3" descr="APHA logo"/>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73719" y="5953278"/>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 name="Picture 2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24" name="Picture 23"/>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sp>
        <p:nvSpPr>
          <p:cNvPr id="14" name="TextBox 6"/>
          <p:cNvSpPr txBox="1"/>
          <p:nvPr/>
        </p:nvSpPr>
        <p:spPr>
          <a:xfrm>
            <a:off x="6023777" y="6294058"/>
            <a:ext cx="336636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RAPID LIFE: www.nonnativespecies.org/rapid</a:t>
            </a:r>
            <a:endParaRPr lang="en-GB" sz="1400" dirty="0"/>
          </a:p>
        </p:txBody>
      </p:sp>
    </p:spTree>
    <p:extLst>
      <p:ext uri="{BB962C8B-B14F-4D97-AF65-F5344CB8AC3E}">
        <p14:creationId xmlns:p14="http://schemas.microsoft.com/office/powerpoint/2010/main" val="42766507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93E737-7B56-4C86-BAFB-8702F78B540E}"/>
              </a:ext>
            </a:extLst>
          </p:cNvPr>
          <p:cNvSpPr>
            <a:spLocks noGrp="1"/>
          </p:cNvSpPr>
          <p:nvPr>
            <p:ph type="title"/>
          </p:nvPr>
        </p:nvSpPr>
        <p:spPr>
          <a:xfrm>
            <a:off x="773719" y="2993164"/>
            <a:ext cx="7886700" cy="1325563"/>
          </a:xfrm>
        </p:spPr>
        <p:txBody>
          <a:bodyPr>
            <a:normAutofit fontScale="90000"/>
          </a:bodyPr>
          <a:lstStyle/>
          <a:p>
            <a:pPr algn="ctr"/>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Thank you for listening</a:t>
            </a:r>
            <a:b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br>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
            </a:r>
            <a:b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br>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Any questions?</a:t>
            </a:r>
          </a:p>
        </p:txBody>
      </p:sp>
      <p:grpSp>
        <p:nvGrpSpPr>
          <p:cNvPr id="4" name="Group 3">
            <a:extLst>
              <a:ext uri="{FF2B5EF4-FFF2-40B4-BE49-F238E27FC236}">
                <a16:creationId xmlns="" xmlns:a16="http://schemas.microsoft.com/office/drawing/2014/main" id="{78C47071-5DFD-423A-97CB-669CA9DF3BCD}"/>
              </a:ext>
            </a:extLst>
          </p:cNvPr>
          <p:cNvGrpSpPr/>
          <p:nvPr/>
        </p:nvGrpSpPr>
        <p:grpSpPr>
          <a:xfrm>
            <a:off x="2042725" y="5018142"/>
            <a:ext cx="5096435" cy="408143"/>
            <a:chOff x="3845656" y="592821"/>
            <a:chExt cx="6795247" cy="544191"/>
          </a:xfrm>
        </p:grpSpPr>
        <p:pic>
          <p:nvPicPr>
            <p:cNvPr id="5" name="Picture 2" descr="C2W logo white background">
              <a:extLst>
                <a:ext uri="{FF2B5EF4-FFF2-40B4-BE49-F238E27FC236}">
                  <a16:creationId xmlns="" xmlns:a16="http://schemas.microsoft.com/office/drawing/2014/main" id="{6603A178-E6A4-45A5-95E6-BDBF64C5298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15251" y="592821"/>
              <a:ext cx="1224429" cy="54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 xmlns:a16="http://schemas.microsoft.com/office/drawing/2014/main" id="{41D35115-77D9-4DF3-9D2A-980BC3EBFFB2}"/>
                </a:ext>
              </a:extLst>
            </p:cNvPr>
            <p:cNvSpPr txBox="1"/>
            <p:nvPr/>
          </p:nvSpPr>
          <p:spPr>
            <a:xfrm>
              <a:off x="3845656" y="690511"/>
              <a:ext cx="6795247" cy="348814"/>
            </a:xfrm>
            <a:prstGeom prst="rect">
              <a:avLst/>
            </a:prstGeom>
            <a:noFill/>
          </p:spPr>
          <p:txBody>
            <a:bodyPr wrap="square" rtlCol="0">
              <a:spAutoFit/>
            </a:bodyPr>
            <a:lstStyle/>
            <a:p>
              <a:r>
                <a:rPr lang="en-GB" sz="1100" dirty="0"/>
                <a:t>Slides prepared by Sarah Brown, </a:t>
              </a:r>
              <a:r>
                <a:rPr lang="en-GB" sz="1100" dirty="0">
                  <a:hlinkClick r:id="rId3"/>
                </a:rPr>
                <a:t>sarah@c2w.org.uk</a:t>
              </a:r>
              <a:r>
                <a:rPr lang="en-GB" sz="1100" dirty="0"/>
                <a:t>  </a:t>
              </a:r>
            </a:p>
          </p:txBody>
        </p:sp>
      </p:grpSp>
      <p:pic>
        <p:nvPicPr>
          <p:cNvPr id="19" name="Picture 2" descr="Curve leafle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811" y="5449508"/>
            <a:ext cx="9170811" cy="305752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 name="Content Placeholder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21" name="Picture 2" descr="BZS-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3" descr="APHA log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3719" y="5953278"/>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 name="Picture 2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24" name="Picture 23"/>
          <p:cNvPicPr/>
          <p:nvPr/>
        </p:nvPicPr>
        <p:blipFill>
          <a:blip r:embed="rId9" cstate="email">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56796" y="490874"/>
            <a:ext cx="1936899" cy="1936899"/>
          </a:xfrm>
          <a:prstGeom prst="rect">
            <a:avLst/>
          </a:prstGeom>
        </p:spPr>
      </p:pic>
    </p:spTree>
    <p:extLst>
      <p:ext uri="{BB962C8B-B14F-4D97-AF65-F5344CB8AC3E}">
        <p14:creationId xmlns:p14="http://schemas.microsoft.com/office/powerpoint/2010/main" val="219068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854F1E-F040-4469-A0ED-860961D4388B}"/>
              </a:ext>
            </a:extLst>
          </p:cNvPr>
          <p:cNvSpPr>
            <a:spLocks noGrp="1"/>
          </p:cNvSpPr>
          <p:nvPr>
            <p:ph type="title"/>
          </p:nvPr>
        </p:nvSpPr>
        <p:spPr>
          <a:xfrm>
            <a:off x="474784" y="408148"/>
            <a:ext cx="4765431" cy="1058191"/>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Pacific Oyster</a:t>
            </a:r>
          </a:p>
        </p:txBody>
      </p:sp>
      <p:pic>
        <p:nvPicPr>
          <p:cNvPr id="5" name="Content Placeholder 4">
            <a:extLst>
              <a:ext uri="{FF2B5EF4-FFF2-40B4-BE49-F238E27FC236}">
                <a16:creationId xmlns="" xmlns:a16="http://schemas.microsoft.com/office/drawing/2014/main" id="{CABFFC5C-31FA-4D2D-933B-D90D2110D7F7}"/>
              </a:ext>
            </a:extLst>
          </p:cNvPr>
          <p:cNvPicPr>
            <a:picLocks noGrp="1" noChangeAspect="1"/>
          </p:cNvPicPr>
          <p:nvPr>
            <p:ph idx="1"/>
          </p:nvPr>
        </p:nvPicPr>
        <p:blipFill>
          <a:blip r:embed="rId3" cstate="email">
            <a:extLst>
              <a:ext uri="{BEBA8EAE-BF5A-486C-A8C5-ECC9F3942E4B}">
                <a14:imgProps xmlns:a14="http://schemas.microsoft.com/office/drawing/2010/main">
                  <a14:imgLayer r:embed="rId4">
                    <a14:imgEffect>
                      <a14:sharpenSoften amount="25000"/>
                    </a14:imgEffect>
                    <a14:imgEffect>
                      <a14:colorTemperature colorTemp="7200"/>
                    </a14:imgEffect>
                  </a14:imgLayer>
                </a14:imgProps>
              </a:ext>
              <a:ext uri="{28A0092B-C50C-407E-A947-70E740481C1C}">
                <a14:useLocalDpi xmlns:a14="http://schemas.microsoft.com/office/drawing/2010/main"/>
              </a:ext>
            </a:extLst>
          </a:blip>
          <a:stretch>
            <a:fillRect/>
          </a:stretch>
        </p:blipFill>
        <p:spPr>
          <a:xfrm>
            <a:off x="4823504" y="1913540"/>
            <a:ext cx="4084013" cy="2721523"/>
          </a:xfrm>
          <a:prstGeom prst="roundRect">
            <a:avLst/>
          </a:prstGeom>
        </p:spPr>
      </p:pic>
      <p:sp>
        <p:nvSpPr>
          <p:cNvPr id="13" name="TextBox 12">
            <a:extLst>
              <a:ext uri="{FF2B5EF4-FFF2-40B4-BE49-F238E27FC236}">
                <a16:creationId xmlns="" xmlns:a16="http://schemas.microsoft.com/office/drawing/2014/main" id="{1F4379EA-9B61-4778-A24B-C53D065537BE}"/>
              </a:ext>
            </a:extLst>
          </p:cNvPr>
          <p:cNvSpPr txBox="1"/>
          <p:nvPr/>
        </p:nvSpPr>
        <p:spPr>
          <a:xfrm>
            <a:off x="5869774" y="4635063"/>
            <a:ext cx="3037743" cy="276999"/>
          </a:xfrm>
          <a:prstGeom prst="rect">
            <a:avLst/>
          </a:prstGeom>
          <a:noFill/>
        </p:spPr>
        <p:txBody>
          <a:bodyPr wrap="square" rtlCol="0">
            <a:spAutoFit/>
          </a:bodyPr>
          <a:lstStyle/>
          <a:p>
            <a:r>
              <a:rPr lang="en-GB" sz="1200" dirty="0" err="1"/>
              <a:t>Magallana</a:t>
            </a:r>
            <a:r>
              <a:rPr lang="en-GB" sz="1200" dirty="0"/>
              <a:t> gigas, </a:t>
            </a:r>
            <a:r>
              <a:rPr lang="en-GB" sz="1200" dirty="0" err="1"/>
              <a:t>Yealm</a:t>
            </a:r>
            <a:r>
              <a:rPr lang="en-GB" sz="1200" dirty="0"/>
              <a:t> Estuary </a:t>
            </a:r>
            <a:r>
              <a:rPr lang="en-GB" sz="675" dirty="0"/>
              <a:t>© J Bishop MBA</a:t>
            </a:r>
          </a:p>
        </p:txBody>
      </p:sp>
      <p:sp>
        <p:nvSpPr>
          <p:cNvPr id="3" name="TextBox 2">
            <a:extLst>
              <a:ext uri="{FF2B5EF4-FFF2-40B4-BE49-F238E27FC236}">
                <a16:creationId xmlns="" xmlns:a16="http://schemas.microsoft.com/office/drawing/2014/main" id="{D33D1965-A05F-4F9D-AEDF-833941C7E65E}"/>
              </a:ext>
            </a:extLst>
          </p:cNvPr>
          <p:cNvSpPr txBox="1"/>
          <p:nvPr/>
        </p:nvSpPr>
        <p:spPr>
          <a:xfrm>
            <a:off x="474784" y="2397138"/>
            <a:ext cx="3903785" cy="1754326"/>
          </a:xfrm>
          <a:prstGeom prst="rect">
            <a:avLst/>
          </a:prstGeom>
          <a:noFill/>
        </p:spPr>
        <p:txBody>
          <a:bodyPr wrap="square" rtlCol="0">
            <a:spAutoFit/>
          </a:bodyPr>
          <a:lstStyle/>
          <a:p>
            <a:r>
              <a:rPr lang="en-GB" sz="2700" dirty="0">
                <a:latin typeface="Segoe UI" panose="020B0502040204020203" pitchFamily="34" charset="0"/>
                <a:ea typeface="Segoe UI" panose="020B0502040204020203" pitchFamily="34" charset="0"/>
                <a:cs typeface="Segoe UI" panose="020B0502040204020203" pitchFamily="34" charset="0"/>
              </a:rPr>
              <a:t>Report any wild populations – early action can be an  effective control</a:t>
            </a:r>
          </a:p>
        </p:txBody>
      </p:sp>
      <p:grpSp>
        <p:nvGrpSpPr>
          <p:cNvPr id="7" name="Group 6"/>
          <p:cNvGrpSpPr/>
          <p:nvPr/>
        </p:nvGrpSpPr>
        <p:grpSpPr>
          <a:xfrm>
            <a:off x="54" y="5403089"/>
            <a:ext cx="9197622" cy="1454911"/>
            <a:chOff x="-53622" y="5423864"/>
            <a:chExt cx="9197622" cy="1454911"/>
          </a:xfrm>
        </p:grpSpPr>
        <p:pic>
          <p:nvPicPr>
            <p:cNvPr id="8" name="Picture 5" descr="Curve Green"/>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Content Placeholder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10" name="Picture 2" descr="BZS-log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3" descr="APHA log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14" name="Picture 13"/>
            <p:cNvPicPr/>
            <p:nvPr/>
          </p:nvPicPr>
          <p:blipFill>
            <a:blip r:embed="rId10" cstate="email">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spTree>
    <p:extLst>
      <p:ext uri="{BB962C8B-B14F-4D97-AF65-F5344CB8AC3E}">
        <p14:creationId xmlns:p14="http://schemas.microsoft.com/office/powerpoint/2010/main" val="2586194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EoggtzYr4Qk"/>
          <p:cNvPicPr>
            <a:picLocks noRot="1" noChangeAspect="1"/>
          </p:cNvPicPr>
          <p:nvPr>
            <a:videoFile r:link="rId1"/>
          </p:nvPr>
        </p:nvPicPr>
        <p:blipFill>
          <a:blip r:embed="rId4"/>
          <a:stretch>
            <a:fillRect/>
          </a:stretch>
        </p:blipFill>
        <p:spPr>
          <a:xfrm>
            <a:off x="489803" y="1132764"/>
            <a:ext cx="8200787" cy="4612943"/>
          </a:xfrm>
          <a:prstGeom prst="rect">
            <a:avLst/>
          </a:prstGeom>
        </p:spPr>
      </p:pic>
    </p:spTree>
    <p:extLst>
      <p:ext uri="{BB962C8B-B14F-4D97-AF65-F5344CB8AC3E}">
        <p14:creationId xmlns:p14="http://schemas.microsoft.com/office/powerpoint/2010/main" val="537392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7649" y="502023"/>
            <a:ext cx="2146592" cy="5656729"/>
          </a:xfrm>
          <a:prstGeom prst="rect">
            <a:avLst/>
          </a:prstGeom>
        </p:spPr>
      </p:pic>
    </p:spTree>
    <p:extLst>
      <p:ext uri="{BB962C8B-B14F-4D97-AF65-F5344CB8AC3E}">
        <p14:creationId xmlns:p14="http://schemas.microsoft.com/office/powerpoint/2010/main" val="3594202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4BCE5-FA29-4986-BB3C-41B49AF96756}"/>
              </a:ext>
            </a:extLst>
          </p:cNvPr>
          <p:cNvSpPr>
            <a:spLocks noGrp="1"/>
          </p:cNvSpPr>
          <p:nvPr>
            <p:ph type="title"/>
          </p:nvPr>
        </p:nvSpPr>
        <p:spPr>
          <a:xfrm>
            <a:off x="751480" y="99976"/>
            <a:ext cx="7886700"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Check, Clean, Dry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040" y="1425539"/>
            <a:ext cx="7307580" cy="5159356"/>
          </a:xfrm>
          <a:prstGeom prst="rect">
            <a:avLst/>
          </a:prstGeom>
          <a:ln w="12700">
            <a:solidFill>
              <a:schemeClr val="tx1"/>
            </a:solidFill>
          </a:ln>
        </p:spPr>
      </p:pic>
    </p:spTree>
    <p:extLst>
      <p:ext uri="{BB962C8B-B14F-4D97-AF65-F5344CB8AC3E}">
        <p14:creationId xmlns:p14="http://schemas.microsoft.com/office/powerpoint/2010/main" val="3019192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97C781-88BD-46A6-BD51-CCC30139F051}"/>
              </a:ext>
            </a:extLst>
          </p:cNvPr>
          <p:cNvSpPr>
            <a:spLocks noGrp="1"/>
          </p:cNvSpPr>
          <p:nvPr>
            <p:ph type="title"/>
          </p:nvPr>
        </p:nvSpPr>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Economic Impact</a:t>
            </a:r>
          </a:p>
        </p:txBody>
      </p:sp>
      <p:sp>
        <p:nvSpPr>
          <p:cNvPr id="3" name="Content Placeholder 2">
            <a:extLst>
              <a:ext uri="{FF2B5EF4-FFF2-40B4-BE49-F238E27FC236}">
                <a16:creationId xmlns="" xmlns:a16="http://schemas.microsoft.com/office/drawing/2014/main" id="{6C45EFED-0FD9-4E93-B9CE-DA3A9CD7CF46}"/>
              </a:ext>
            </a:extLst>
          </p:cNvPr>
          <p:cNvSpPr>
            <a:spLocks noGrp="1"/>
          </p:cNvSpPr>
          <p:nvPr>
            <p:ph idx="1"/>
          </p:nvPr>
        </p:nvSpPr>
        <p:spPr>
          <a:xfrm>
            <a:off x="5786440" y="2226471"/>
            <a:ext cx="2728913" cy="3409948"/>
          </a:xfrm>
        </p:spPr>
        <p:txBody>
          <a:bodyPr>
            <a:normAutofit fontScale="85000" lnSpcReduction="10000"/>
          </a:bodyPr>
          <a:lstStyle/>
          <a:p>
            <a:r>
              <a:rPr lang="en-GB" dirty="0">
                <a:latin typeface="Segoe UI" panose="020B0502040204020203" pitchFamily="34" charset="0"/>
                <a:ea typeface="Segoe UI" panose="020B0502040204020203" pitchFamily="34" charset="0"/>
                <a:cs typeface="Segoe UI" panose="020B0502040204020203" pitchFamily="34" charset="0"/>
              </a:rPr>
              <a:t>£1.7bn overall</a:t>
            </a:r>
          </a:p>
          <a:p>
            <a:r>
              <a:rPr lang="en-GB" dirty="0">
                <a:latin typeface="Segoe UI" panose="020B0502040204020203" pitchFamily="34" charset="0"/>
                <a:ea typeface="Segoe UI" panose="020B0502040204020203" pitchFamily="34" charset="0"/>
                <a:cs typeface="Segoe UI" panose="020B0502040204020203" pitchFamily="34" charset="0"/>
              </a:rPr>
              <a:t>£100m in marine environment.</a:t>
            </a:r>
          </a:p>
          <a:p>
            <a:r>
              <a:rPr lang="en-GB" dirty="0">
                <a:latin typeface="Segoe UI" panose="020B0502040204020203" pitchFamily="34" charset="0"/>
                <a:ea typeface="Segoe UI" panose="020B0502040204020203" pitchFamily="34" charset="0"/>
                <a:cs typeface="Segoe UI" panose="020B0502040204020203" pitchFamily="34" charset="0"/>
              </a:rPr>
              <a:t>Likely to be a large under estimate.</a:t>
            </a:r>
          </a:p>
          <a:p>
            <a:r>
              <a:rPr lang="en-GB" dirty="0">
                <a:latin typeface="Segoe UI" panose="020B0502040204020203" pitchFamily="34" charset="0"/>
                <a:ea typeface="Segoe UI" panose="020B0502040204020203" pitchFamily="34" charset="0"/>
                <a:cs typeface="Segoe UI" panose="020B0502040204020203" pitchFamily="34" charset="0"/>
              </a:rPr>
              <a:t>Demonstrates the most impacted sectors.</a:t>
            </a:r>
          </a:p>
        </p:txBody>
      </p:sp>
      <p:graphicFrame>
        <p:nvGraphicFramePr>
          <p:cNvPr id="4" name="Chart 3">
            <a:extLst>
              <a:ext uri="{FF2B5EF4-FFF2-40B4-BE49-F238E27FC236}">
                <a16:creationId xmlns="" xmlns:a16="http://schemas.microsoft.com/office/drawing/2014/main" id="{EFE45CEC-594B-4746-8867-8409B4F1E44A}"/>
              </a:ext>
            </a:extLst>
          </p:cNvPr>
          <p:cNvGraphicFramePr>
            <a:graphicFrameLocks/>
          </p:cNvGraphicFramePr>
          <p:nvPr>
            <p:extLst/>
          </p:nvPr>
        </p:nvGraphicFramePr>
        <p:xfrm>
          <a:off x="564357" y="2226469"/>
          <a:ext cx="4714876" cy="34099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28650" y="5636419"/>
            <a:ext cx="4650583" cy="507831"/>
          </a:xfrm>
          <a:prstGeom prst="rect">
            <a:avLst/>
          </a:prstGeom>
          <a:noFill/>
        </p:spPr>
        <p:txBody>
          <a:bodyPr wrap="square" rtlCol="0">
            <a:spAutoFit/>
          </a:bodyPr>
          <a:lstStyle/>
          <a:p>
            <a:r>
              <a:rPr lang="en-GB" sz="900" dirty="0"/>
              <a:t>‘Figures based on The Economic Cost of Invasive Non-Native Species on Great Britain, F. Williams, R. </a:t>
            </a:r>
            <a:r>
              <a:rPr lang="en-GB" sz="900" dirty="0" err="1"/>
              <a:t>Eschen</a:t>
            </a:r>
            <a:r>
              <a:rPr lang="en-GB" sz="900" dirty="0"/>
              <a:t>, A. Harris, D. </a:t>
            </a:r>
            <a:r>
              <a:rPr lang="en-GB" sz="900" dirty="0" err="1"/>
              <a:t>Djeddour</a:t>
            </a:r>
            <a:r>
              <a:rPr lang="en-GB" sz="900" dirty="0"/>
              <a:t>, C. Pratt, R.S. Shaw, S. </a:t>
            </a:r>
            <a:r>
              <a:rPr lang="en-GB" sz="900" dirty="0" err="1"/>
              <a:t>Varia</a:t>
            </a:r>
            <a:r>
              <a:rPr lang="en-GB" sz="900" dirty="0"/>
              <a:t>, J. </a:t>
            </a:r>
            <a:r>
              <a:rPr lang="en-GB" sz="900" dirty="0" err="1"/>
              <a:t>Lamontagne</a:t>
            </a:r>
            <a:r>
              <a:rPr lang="en-GB" sz="900" dirty="0"/>
              <a:t>-Godwin, S.E. Thomas, S.T. Murphy, CAB/001/09 November 2010’</a:t>
            </a:r>
          </a:p>
        </p:txBody>
      </p:sp>
    </p:spTree>
    <p:extLst>
      <p:ext uri="{BB962C8B-B14F-4D97-AF65-F5344CB8AC3E}">
        <p14:creationId xmlns:p14="http://schemas.microsoft.com/office/powerpoint/2010/main" val="2520140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BE1A0D4-290D-4F42-8A8D-4599A06F4C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97374" y="1019138"/>
            <a:ext cx="5206353" cy="4981611"/>
          </a:xfrm>
          <a:prstGeom prst="rect">
            <a:avLst/>
          </a:prstGeom>
        </p:spPr>
      </p:pic>
      <p:sp>
        <p:nvSpPr>
          <p:cNvPr id="3" name="Rectangle 2">
            <a:extLst>
              <a:ext uri="{FF2B5EF4-FFF2-40B4-BE49-F238E27FC236}">
                <a16:creationId xmlns="" xmlns:a16="http://schemas.microsoft.com/office/drawing/2014/main" id="{3B0F684A-8ABE-4410-84D0-9B2C0EAFF9C3}"/>
              </a:ext>
            </a:extLst>
          </p:cNvPr>
          <p:cNvSpPr/>
          <p:nvPr/>
        </p:nvSpPr>
        <p:spPr>
          <a:xfrm>
            <a:off x="1964987" y="6000750"/>
            <a:ext cx="4572000" cy="184666"/>
          </a:xfrm>
          <a:prstGeom prst="rect">
            <a:avLst/>
          </a:prstGeom>
        </p:spPr>
        <p:txBody>
          <a:bodyPr>
            <a:spAutoFit/>
          </a:bodyPr>
          <a:lstStyle/>
          <a:p>
            <a:r>
              <a:rPr lang="en-GB" sz="600" i="1" dirty="0"/>
              <a:t>Crepidula fornicata </a:t>
            </a:r>
            <a:r>
              <a:rPr lang="en-GB" sz="600" dirty="0"/>
              <a:t>on scallop shell © Rafael </a:t>
            </a:r>
            <a:r>
              <a:rPr lang="en-GB" sz="600" dirty="0" err="1"/>
              <a:t>Bañón</a:t>
            </a:r>
            <a:r>
              <a:rPr lang="en-GB" sz="600" dirty="0"/>
              <a:t> </a:t>
            </a:r>
          </a:p>
        </p:txBody>
      </p:sp>
    </p:spTree>
    <p:extLst>
      <p:ext uri="{BB962C8B-B14F-4D97-AF65-F5344CB8AC3E}">
        <p14:creationId xmlns:p14="http://schemas.microsoft.com/office/powerpoint/2010/main" val="3476832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1357</TotalTime>
  <Words>4173</Words>
  <Application>Microsoft Office PowerPoint</Application>
  <PresentationFormat>On-screen Show (4:3)</PresentationFormat>
  <Paragraphs>355</Paragraphs>
  <Slides>33</Slides>
  <Notes>32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Garamond</vt:lpstr>
      <vt:lpstr>Segoe UI</vt:lpstr>
      <vt:lpstr>Times New Roman</vt:lpstr>
      <vt:lpstr>Office Theme</vt:lpstr>
      <vt:lpstr>PowerPoint Presentation</vt:lpstr>
      <vt:lpstr>Marine  Invasive Non-Native Species </vt:lpstr>
      <vt:lpstr>PowerPoint Presentation</vt:lpstr>
      <vt:lpstr>Pacific Oyster</vt:lpstr>
      <vt:lpstr>PowerPoint Presentation</vt:lpstr>
      <vt:lpstr>PowerPoint Presentation</vt:lpstr>
      <vt:lpstr>Check, Clean, Dry</vt:lpstr>
      <vt:lpstr>Economic Impact</vt:lpstr>
      <vt:lpstr>PowerPoint Presentation</vt:lpstr>
      <vt:lpstr>High Risk Imports?</vt:lpstr>
      <vt:lpstr>Schedule 9</vt:lpstr>
      <vt:lpstr>Drivers for Change</vt:lpstr>
      <vt:lpstr>Remove unused items</vt:lpstr>
      <vt:lpstr>Dry what you can, when you can</vt:lpstr>
      <vt:lpstr>Use Freshwater Inputs</vt:lpstr>
      <vt:lpstr>Communication Tools</vt:lpstr>
      <vt:lpstr>Washdown</vt:lpstr>
      <vt:lpstr>PowerPoint Presentation</vt:lpstr>
      <vt:lpstr>Writing your Plan</vt:lpstr>
      <vt:lpstr>Section 2 – Scene Setting</vt:lpstr>
      <vt:lpstr>Section 3 – Environmental Information</vt:lpstr>
      <vt:lpstr>Section 4 – Use of the Area</vt:lpstr>
      <vt:lpstr>Stock movement</vt:lpstr>
      <vt:lpstr>Section 5 – Biosecurity Actions</vt:lpstr>
      <vt:lpstr>Section 5 – Biosecurity Actions</vt:lpstr>
      <vt:lpstr>Loch Creran Case Study</vt:lpstr>
      <vt:lpstr>Aims of the Loch Creran Plan</vt:lpstr>
      <vt:lpstr>Developing  the Loch Creran Plan</vt:lpstr>
      <vt:lpstr>Risk Assessment</vt:lpstr>
      <vt:lpstr>Development of Actions</vt:lpstr>
      <vt:lpstr>Loch Creran is not alone – biosecurity planning across the UK</vt:lpstr>
      <vt:lpstr>Contacts</vt:lpstr>
      <vt:lpstr>Thank you for listening  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Marine Invasive Non-Native Species</dc:title>
  <dc:creator>sarah brown</dc:creator>
  <cp:lastModifiedBy>Macias-Rodriguez, Sara</cp:lastModifiedBy>
  <cp:revision>89</cp:revision>
  <dcterms:created xsi:type="dcterms:W3CDTF">2018-02-22T13:40:30Z</dcterms:created>
  <dcterms:modified xsi:type="dcterms:W3CDTF">2019-10-30T12:28:52Z</dcterms:modified>
</cp:coreProperties>
</file>