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4" r:id="rId2"/>
    <p:sldId id="256" r:id="rId3"/>
    <p:sldId id="298" r:id="rId4"/>
    <p:sldId id="297" r:id="rId5"/>
    <p:sldId id="287" r:id="rId6"/>
    <p:sldId id="299" r:id="rId7"/>
    <p:sldId id="260" r:id="rId8"/>
    <p:sldId id="261" r:id="rId9"/>
    <p:sldId id="314" r:id="rId10"/>
    <p:sldId id="303" r:id="rId11"/>
    <p:sldId id="302" r:id="rId12"/>
    <p:sldId id="304" r:id="rId13"/>
    <p:sldId id="301" r:id="rId14"/>
    <p:sldId id="305" r:id="rId15"/>
    <p:sldId id="306" r:id="rId16"/>
    <p:sldId id="307" r:id="rId17"/>
    <p:sldId id="308" r:id="rId18"/>
    <p:sldId id="309" r:id="rId19"/>
    <p:sldId id="310" r:id="rId20"/>
    <p:sldId id="313" r:id="rId21"/>
    <p:sldId id="311" r:id="rId22"/>
    <p:sldId id="279" r:id="rId23"/>
    <p:sldId id="31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7" autoAdjust="0"/>
    <p:restoredTop sz="80141" autoAdjust="0"/>
  </p:normalViewPr>
  <p:slideViewPr>
    <p:cSldViewPr snapToGrid="0">
      <p:cViewPr varScale="1">
        <p:scale>
          <a:sx n="84" d="100"/>
          <a:sy n="84" d="100"/>
        </p:scale>
        <p:origin x="7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E1405-EF86-40DA-BACB-761ADE5ED117}" type="datetimeFigureOut">
              <a:rPr lang="en-GB" smtClean="0"/>
              <a:t>30/10/2019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E305B-516D-4A3F-B7C5-0DDFBA8688AF}" type="slidenum">
              <a:rPr lang="en-GB" smtClean="0"/>
              <a:t>‹#›</a:t>
            </a:fld>
            <a:endParaRPr lang="en-GB"/>
          </a:p>
        </p:txBody>
      </p:sp>
    </p:spTree>
    <p:extLst>
      <p:ext uri="{BB962C8B-B14F-4D97-AF65-F5344CB8AC3E}">
        <p14:creationId xmlns:p14="http://schemas.microsoft.com/office/powerpoint/2010/main" val="320446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c.europa.eu/environment/water/water-framework/index_en.html" TargetMode="External"/><Relationship Id="rId5" Type="http://schemas.openxmlformats.org/officeDocument/2006/relationships/hyperlink" Target="http://ec.europa.eu/environment/nature/invasivealien/index_en.htm" TargetMode="External"/><Relationship Id="rId4" Type="http://schemas.openxmlformats.org/officeDocument/2006/relationships/hyperlink" Target="https://www.cbd.int/doc/external/cop-09/bern-01-en.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7" Type="http://schemas.openxmlformats.org/officeDocument/2006/relationships/hyperlink" Target="http://ec.europa.eu/environment/water/water-framework/index_e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c.europa.eu/environment/nature/invasivealien/index_en.htm" TargetMode="External"/><Relationship Id="rId5" Type="http://schemas.openxmlformats.org/officeDocument/2006/relationships/hyperlink" Target="https://www.cbd.int/doc/external/cop-09/bern-01-en.pdf" TargetMode="External"/><Relationship Id="rId4" Type="http://schemas.openxmlformats.org/officeDocument/2006/relationships/hyperlink" Target="http://jncc.defra.gov.uk/PDF/waca1981_schedule9.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a:t>
            </a:fld>
            <a:endParaRPr lang="en-GB"/>
          </a:p>
        </p:txBody>
      </p:sp>
    </p:spTree>
    <p:extLst>
      <p:ext uri="{BB962C8B-B14F-4D97-AF65-F5344CB8AC3E}">
        <p14:creationId xmlns:p14="http://schemas.microsoft.com/office/powerpoint/2010/main" val="73004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Avoiding the spread of INNS, and therefore prosecution, is not as difficult as you may at first suspect. Control of INNS can</a:t>
            </a:r>
            <a:r>
              <a:rPr lang="en-GB" sz="1200" kern="1200" baseline="0" dirty="0" smtClean="0">
                <a:solidFill>
                  <a:schemeClr val="tx1"/>
                </a:solidFill>
                <a:effectLst/>
                <a:latin typeface="+mn-lt"/>
                <a:ea typeface="+mn-ea"/>
                <a:cs typeface="+mn-cs"/>
              </a:rPr>
              <a:t> be </a:t>
            </a:r>
            <a:r>
              <a:rPr lang="en-GB" sz="1200" kern="1200" dirty="0" smtClean="0">
                <a:solidFill>
                  <a:schemeClr val="tx1"/>
                </a:solidFill>
                <a:effectLst/>
                <a:latin typeface="+mn-lt"/>
                <a:ea typeface="+mn-ea"/>
                <a:cs typeface="+mn-cs"/>
              </a:rPr>
              <a:t>very difficult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 legislators have avoided being too prescriptive about how to do it. Instead they request people ‘follow best practice’, mostly allowing users to define what is most appropriate for them.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essence of good biosecurity is to identify the low hanging fruit and the high-risk activities and then ensure that everyone plays their part in reducing the risk.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Most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aquatic INNS are killed by dehydration. Identify opportunities to dry out equipment or infrastructure as often as possible. Where practical, remove man-made structures from the water when they are not in use. In general INNS prefer artificial structures and removing what you can is an easy to do basic biosecurity measure. This could include temporary removal of items such</a:t>
            </a:r>
            <a:r>
              <a:rPr lang="en-GB" sz="1200" kern="1200" baseline="0" dirty="0" smtClean="0">
                <a:solidFill>
                  <a:schemeClr val="tx1"/>
                </a:solidFill>
                <a:effectLst/>
                <a:latin typeface="+mn-lt"/>
                <a:ea typeface="+mn-ea"/>
                <a:cs typeface="+mn-cs"/>
              </a:rPr>
              <a:t> as </a:t>
            </a:r>
            <a:r>
              <a:rPr lang="en-GB" sz="1200" kern="1200" dirty="0" smtClean="0">
                <a:solidFill>
                  <a:schemeClr val="tx1"/>
                </a:solidFill>
                <a:effectLst/>
                <a:latin typeface="+mn-lt"/>
                <a:ea typeface="+mn-ea"/>
                <a:cs typeface="+mn-cs"/>
              </a:rPr>
              <a:t>mooring buoys or dredgers in winter.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a:t>
            </a:r>
            <a:r>
              <a:rPr lang="en-GB" sz="1200" kern="1200" baseline="0" dirty="0" smtClean="0">
                <a:solidFill>
                  <a:schemeClr val="tx1"/>
                </a:solidFill>
                <a:effectLst/>
                <a:latin typeface="+mn-lt"/>
                <a:ea typeface="+mn-ea"/>
                <a:cs typeface="+mn-cs"/>
              </a:rPr>
              <a:t> of the most effective actions to combat spread of INNS is to make sure all users follow the “Check, Clean, Dry” recommendations. Post signs and provide informational leaflets which can be downloaded from the GB NNSS website.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846BE4-6D28-4997-AD72-223485AD869A}" type="slidenum">
              <a:rPr lang="en-GB" smtClean="0"/>
              <a:t>10</a:t>
            </a:fld>
            <a:endParaRPr lang="en-GB"/>
          </a:p>
        </p:txBody>
      </p:sp>
    </p:spTree>
    <p:extLst>
      <p:ext uri="{BB962C8B-B14F-4D97-AF65-F5344CB8AC3E}">
        <p14:creationId xmlns:p14="http://schemas.microsoft.com/office/powerpoint/2010/main" val="330211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installing racks</a:t>
            </a:r>
            <a:r>
              <a:rPr lang="en-GB" baseline="0" dirty="0" smtClean="0"/>
              <a:t> for people to drain and dry equipment. This could be near the entry and exit access points for canoes, or in a small room in a clubhouse or bait store for PPE,  waders or boots. Inside, consider installing a dehumidifier which will speed up drying considerably.</a:t>
            </a:r>
          </a:p>
          <a:p>
            <a:endParaRPr lang="en-GB" dirty="0" smtClean="0"/>
          </a:p>
          <a:p>
            <a:r>
              <a:rPr lang="en-GB" dirty="0" smtClean="0"/>
              <a:t>Photo</a:t>
            </a:r>
            <a:r>
              <a:rPr lang="en-GB" baseline="0" dirty="0" smtClean="0"/>
              <a:t> credits: </a:t>
            </a:r>
            <a:r>
              <a:rPr lang="en-GB" sz="1200" kern="1200" dirty="0" smtClean="0">
                <a:solidFill>
                  <a:schemeClr val="tx1"/>
                </a:solidFill>
                <a:effectLst/>
                <a:latin typeface="+mn-lt"/>
                <a:ea typeface="+mn-ea"/>
                <a:cs typeface="+mn-cs"/>
              </a:rPr>
              <a:t>Photo © Gander Mountain Gear; Photo ©jaxkayakfishing.com</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11</a:t>
            </a:fld>
            <a:endParaRPr lang="en-GB"/>
          </a:p>
        </p:txBody>
      </p:sp>
    </p:spTree>
    <p:extLst>
      <p:ext uri="{BB962C8B-B14F-4D97-AF65-F5344CB8AC3E}">
        <p14:creationId xmlns:p14="http://schemas.microsoft.com/office/powerpoint/2010/main" val="159529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the site it is important to have relevant boat cleaning </a:t>
            </a:r>
            <a:r>
              <a:rPr lang="en-GB" sz="1200" kern="1200" dirty="0" smtClean="0">
                <a:solidFill>
                  <a:schemeClr val="tx1"/>
                </a:solidFill>
                <a:effectLst/>
                <a:latin typeface="+mn-lt"/>
                <a:ea typeface="+mn-ea"/>
                <a:cs typeface="+mn-cs"/>
              </a:rPr>
              <a:t>facilities set </a:t>
            </a:r>
            <a:r>
              <a:rPr lang="en-GB" sz="1200" kern="1200" dirty="0">
                <a:solidFill>
                  <a:schemeClr val="tx1"/>
                </a:solidFill>
                <a:effectLst/>
                <a:latin typeface="+mn-lt"/>
                <a:ea typeface="+mn-ea"/>
                <a:cs typeface="+mn-cs"/>
              </a:rPr>
              <a:t>up – this </a:t>
            </a:r>
            <a:r>
              <a:rPr lang="en-GB" sz="1200" kern="1200" smtClean="0">
                <a:solidFill>
                  <a:schemeClr val="tx1"/>
                </a:solidFill>
                <a:effectLst/>
                <a:latin typeface="+mn-lt"/>
                <a:ea typeface="+mn-ea"/>
                <a:cs typeface="+mn-cs"/>
              </a:rPr>
              <a:t>could </a:t>
            </a:r>
            <a:r>
              <a:rPr lang="en-GB" sz="1200" kern="1200" smtClean="0">
                <a:solidFill>
                  <a:schemeClr val="tx1"/>
                </a:solidFill>
                <a:effectLst/>
                <a:latin typeface="+mn-lt"/>
                <a:ea typeface="+mn-ea"/>
                <a:cs typeface="+mn-cs"/>
              </a:rPr>
              <a:t>be a </a:t>
            </a:r>
            <a:r>
              <a:rPr lang="en-GB" sz="1200" kern="1200" dirty="0">
                <a:solidFill>
                  <a:schemeClr val="tx1"/>
                </a:solidFill>
                <a:effectLst/>
                <a:latin typeface="+mn-lt"/>
                <a:ea typeface="+mn-ea"/>
                <a:cs typeface="+mn-cs"/>
              </a:rPr>
              <a:t>simple </a:t>
            </a:r>
            <a:r>
              <a:rPr lang="en-GB" sz="1200" kern="1200" dirty="0" smtClean="0">
                <a:solidFill>
                  <a:schemeClr val="tx1"/>
                </a:solidFill>
                <a:effectLst/>
                <a:latin typeface="+mn-lt"/>
                <a:ea typeface="+mn-ea"/>
                <a:cs typeface="+mn-cs"/>
              </a:rPr>
              <a:t>wash </a:t>
            </a:r>
            <a:r>
              <a:rPr lang="en-GB" sz="1200" kern="1200" dirty="0">
                <a:solidFill>
                  <a:schemeClr val="tx1"/>
                </a:solidFill>
                <a:effectLst/>
                <a:latin typeface="+mn-lt"/>
                <a:ea typeface="+mn-ea"/>
                <a:cs typeface="+mn-cs"/>
              </a:rPr>
              <a:t>down area, well away from the </a:t>
            </a:r>
            <a:r>
              <a:rPr lang="en-GB" sz="1200" kern="1200">
                <a:solidFill>
                  <a:schemeClr val="tx1"/>
                </a:solidFill>
                <a:effectLst/>
                <a:latin typeface="+mn-lt"/>
                <a:ea typeface="+mn-ea"/>
                <a:cs typeface="+mn-cs"/>
              </a:rPr>
              <a:t>water’s </a:t>
            </a:r>
            <a:r>
              <a:rPr lang="en-GB" sz="1200" kern="1200" smtClean="0">
                <a:solidFill>
                  <a:schemeClr val="tx1"/>
                </a:solidFill>
                <a:effectLst/>
                <a:latin typeface="+mn-lt"/>
                <a:ea typeface="+mn-ea"/>
                <a:cs typeface="+mn-cs"/>
              </a:rPr>
              <a:t>edge</a:t>
            </a:r>
            <a:r>
              <a:rPr lang="en-GB" sz="1200" kern="1200" baseline="0" smtClean="0">
                <a:solidFill>
                  <a:schemeClr val="tx1"/>
                </a:solidFill>
                <a:effectLst/>
                <a:latin typeface="+mn-lt"/>
                <a:ea typeface="+mn-ea"/>
                <a:cs typeface="+mn-cs"/>
              </a:rPr>
              <a:t> </a:t>
            </a:r>
            <a:r>
              <a:rPr lang="en-GB" sz="1200" kern="1200" smtClean="0">
                <a:solidFill>
                  <a:schemeClr val="tx1"/>
                </a:solidFill>
                <a:effectLst/>
                <a:latin typeface="+mn-lt"/>
                <a:ea typeface="+mn-ea"/>
                <a:cs typeface="+mn-cs"/>
              </a:rPr>
              <a:t>through </a:t>
            </a:r>
            <a:r>
              <a:rPr lang="en-GB" sz="1200" kern="1200" dirty="0">
                <a:solidFill>
                  <a:schemeClr val="tx1"/>
                </a:solidFill>
                <a:effectLst/>
                <a:latin typeface="+mn-lt"/>
                <a:ea typeface="+mn-ea"/>
                <a:cs typeface="+mn-cs"/>
              </a:rPr>
              <a:t>to a full lift and scrub </a:t>
            </a:r>
            <a:r>
              <a:rPr lang="en-GB" sz="1200" kern="1200" dirty="0" smtClean="0">
                <a:solidFill>
                  <a:schemeClr val="tx1"/>
                </a:solidFill>
                <a:effectLst/>
                <a:latin typeface="+mn-lt"/>
                <a:ea typeface="+mn-ea"/>
                <a:cs typeface="+mn-cs"/>
              </a:rPr>
              <a:t>facility or dry dock, </a:t>
            </a:r>
            <a:r>
              <a:rPr lang="en-GB" sz="1200" kern="1200" dirty="0">
                <a:solidFill>
                  <a:schemeClr val="tx1"/>
                </a:solidFill>
                <a:effectLst/>
                <a:latin typeface="+mn-lt"/>
                <a:ea typeface="+mn-ea"/>
                <a:cs typeface="+mn-cs"/>
              </a:rPr>
              <a:t>for larger </a:t>
            </a:r>
            <a:r>
              <a:rPr lang="en-GB" sz="1200" kern="1200" dirty="0" smtClean="0">
                <a:solidFill>
                  <a:schemeClr val="tx1"/>
                </a:solidFill>
                <a:effectLst/>
                <a:latin typeface="+mn-lt"/>
                <a:ea typeface="+mn-ea"/>
                <a:cs typeface="+mn-cs"/>
              </a:rPr>
              <a:t>vessels.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Images: </a:t>
            </a:r>
            <a:r>
              <a:rPr lang="en-GB" sz="1200" b="0" i="0" kern="1200" dirty="0" smtClean="0">
                <a:solidFill>
                  <a:schemeClr val="tx1"/>
                </a:solidFill>
                <a:effectLst/>
                <a:latin typeface="+mn-lt"/>
                <a:ea typeface="+mn-ea"/>
                <a:cs typeface="+mn-cs"/>
              </a:rPr>
              <a:t>Sail Catamaran on </a:t>
            </a:r>
            <a:r>
              <a:rPr lang="en-GB" sz="1200" b="0" i="0" kern="1200" dirty="0" err="1" smtClean="0">
                <a:solidFill>
                  <a:schemeClr val="tx1"/>
                </a:solidFill>
                <a:effectLst/>
                <a:latin typeface="+mn-lt"/>
                <a:ea typeface="+mn-ea"/>
                <a:cs typeface="+mn-cs"/>
              </a:rPr>
              <a:t>Washdown</a:t>
            </a:r>
            <a:r>
              <a:rPr lang="en-GB" sz="1200" b="0" i="0" kern="1200" dirty="0" smtClean="0">
                <a:solidFill>
                  <a:schemeClr val="tx1"/>
                </a:solidFill>
                <a:effectLst/>
                <a:latin typeface="+mn-lt"/>
                <a:ea typeface="+mn-ea"/>
                <a:cs typeface="+mn-cs"/>
              </a:rPr>
              <a:t> Pad at Port </a:t>
            </a:r>
            <a:r>
              <a:rPr lang="en-GB" sz="1200" b="0" i="0" kern="1200" dirty="0" err="1" smtClean="0">
                <a:solidFill>
                  <a:schemeClr val="tx1"/>
                </a:solidFill>
                <a:effectLst/>
                <a:latin typeface="+mn-lt"/>
                <a:ea typeface="+mn-ea"/>
                <a:cs typeface="+mn-cs"/>
              </a:rPr>
              <a:t>Whangarei</a:t>
            </a:r>
            <a:r>
              <a:rPr lang="en-GB" sz="1200" b="0" i="0" kern="1200" dirty="0" smtClean="0">
                <a:solidFill>
                  <a:schemeClr val="tx1"/>
                </a:solidFill>
                <a:effectLst/>
                <a:latin typeface="+mn-lt"/>
                <a:ea typeface="+mn-ea"/>
                <a:cs typeface="+mn-cs"/>
              </a:rPr>
              <a:t> Marine Centre </a:t>
            </a:r>
            <a:r>
              <a:rPr lang="en-GB" sz="1200" kern="1200" baseline="0" dirty="0" smtClean="0">
                <a:solidFill>
                  <a:schemeClr val="tx1"/>
                </a:solidFill>
                <a:effectLst/>
                <a:latin typeface="+mn-lt"/>
                <a:ea typeface="+mn-ea"/>
                <a:cs typeface="+mn-cs"/>
              </a:rPr>
              <a:t>© http://portwhangarei.com; public washing station © Copyright https://www.umowa.org/articles/2018/4/6/umowa-boat-washing-station</a:t>
            </a:r>
          </a:p>
          <a:p>
            <a:endParaRPr lang="en-GB" dirty="0"/>
          </a:p>
          <a:p>
            <a:r>
              <a:rPr lang="en-GB" dirty="0"/>
              <a:t>(Good to emphasise = residues from wash down may include live material along with </a:t>
            </a:r>
            <a:r>
              <a:rPr lang="en-GB" dirty="0" smtClean="0"/>
              <a:t>cleaning solutions. Runoff</a:t>
            </a:r>
            <a:r>
              <a:rPr lang="en-GB" baseline="0" dirty="0" smtClean="0"/>
              <a:t> should drain into foul sewer.</a:t>
            </a:r>
            <a:r>
              <a:rPr lang="en-GB" dirty="0" smtClean="0"/>
              <a:t> </a:t>
            </a:r>
            <a:r>
              <a:rPr lang="en-GB" dirty="0"/>
              <a:t>)</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12</a:t>
            </a:fld>
            <a:endParaRPr lang="en-GB"/>
          </a:p>
        </p:txBody>
      </p:sp>
    </p:spTree>
    <p:extLst>
      <p:ext uri="{BB962C8B-B14F-4D97-AF65-F5344CB8AC3E}">
        <p14:creationId xmlns:p14="http://schemas.microsoft.com/office/powerpoint/2010/main" val="232837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Marine </a:t>
            </a:r>
            <a:r>
              <a:rPr lang="en-GB" sz="1200" kern="1200" dirty="0">
                <a:solidFill>
                  <a:schemeClr val="tx1"/>
                </a:solidFill>
                <a:effectLst/>
                <a:latin typeface="+mn-lt"/>
                <a:ea typeface="+mn-ea"/>
                <a:cs typeface="+mn-cs"/>
              </a:rPr>
              <a:t>INNS need some degree of salinity to sustain their life </a:t>
            </a:r>
            <a:r>
              <a:rPr lang="en-GB" sz="1200" kern="1200" dirty="0" smtClean="0">
                <a:solidFill>
                  <a:schemeClr val="tx1"/>
                </a:solidFill>
                <a:effectLst/>
                <a:latin typeface="+mn-lt"/>
                <a:ea typeface="+mn-ea"/>
                <a:cs typeface="+mn-cs"/>
              </a:rPr>
              <a:t>cycle. If boats</a:t>
            </a:r>
            <a:r>
              <a:rPr lang="en-GB" sz="1200" kern="1200" baseline="0" dirty="0" smtClean="0">
                <a:solidFill>
                  <a:schemeClr val="tx1"/>
                </a:solidFill>
                <a:effectLst/>
                <a:latin typeface="+mn-lt"/>
                <a:ea typeface="+mn-ea"/>
                <a:cs typeface="+mn-cs"/>
              </a:rPr>
              <a:t> are arriving from marine environments, </a:t>
            </a:r>
            <a:r>
              <a:rPr lang="en-GB" sz="1200" kern="1200" dirty="0" smtClean="0">
                <a:solidFill>
                  <a:schemeClr val="tx1"/>
                </a:solidFill>
                <a:effectLst/>
                <a:latin typeface="+mn-lt"/>
                <a:ea typeface="+mn-ea"/>
                <a:cs typeface="+mn-cs"/>
              </a:rPr>
              <a:t>expose </a:t>
            </a:r>
            <a:r>
              <a:rPr lang="en-GB" sz="1200" kern="1200" dirty="0">
                <a:solidFill>
                  <a:schemeClr val="tx1"/>
                </a:solidFill>
                <a:effectLst/>
                <a:latin typeface="+mn-lt"/>
                <a:ea typeface="+mn-ea"/>
                <a:cs typeface="+mn-cs"/>
              </a:rPr>
              <a:t>them to fresh water through immersion or wash </a:t>
            </a:r>
            <a:r>
              <a:rPr lang="en-GB" sz="1200" kern="1200" dirty="0" smtClean="0">
                <a:solidFill>
                  <a:schemeClr val="tx1"/>
                </a:solidFill>
                <a:effectLst/>
                <a:latin typeface="+mn-lt"/>
                <a:ea typeface="+mn-ea"/>
                <a:cs typeface="+mn-cs"/>
              </a:rPr>
              <a:t>down. </a:t>
            </a:r>
            <a:endParaRPr lang="en-GB" sz="1200" kern="1200" dirty="0">
              <a:solidFill>
                <a:schemeClr val="tx1"/>
              </a:solidFill>
              <a:effectLst/>
              <a:latin typeface="+mn-lt"/>
              <a:ea typeface="+mn-ea"/>
              <a:cs typeface="+mn-cs"/>
            </a:endParaRPr>
          </a:p>
          <a:p>
            <a:endParaRPr lang="en-GB" dirty="0" smtClean="0"/>
          </a:p>
          <a:p>
            <a:r>
              <a:rPr lang="en-GB" dirty="0" smtClean="0"/>
              <a:t>Image source: </a:t>
            </a:r>
            <a:r>
              <a:rPr lang="en-GB" sz="1200" kern="1200" dirty="0" smtClean="0">
                <a:solidFill>
                  <a:schemeClr val="tx1"/>
                </a:solidFill>
                <a:effectLst/>
                <a:latin typeface="+mn-lt"/>
                <a:ea typeface="+mn-ea"/>
                <a:cs typeface="+mn-cs"/>
              </a:rPr>
              <a:t>https://marinas.com/view/marina/ywcdry_Dartmouth_Yacht_Club_Marina_Dartmouth_NS_Canada</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13</a:t>
            </a:fld>
            <a:endParaRPr lang="en-GB"/>
          </a:p>
        </p:txBody>
      </p:sp>
    </p:spTree>
    <p:extLst>
      <p:ext uri="{BB962C8B-B14F-4D97-AF65-F5344CB8AC3E}">
        <p14:creationId xmlns:p14="http://schemas.microsoft.com/office/powerpoint/2010/main" val="399678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Raise awareness. Many people, including many of your staff, are unaware of INNS and the threats associated with them.</a:t>
            </a:r>
            <a:r>
              <a:rPr lang="en-GB" sz="1200" kern="1200" baseline="0" dirty="0" smtClean="0">
                <a:solidFill>
                  <a:schemeClr val="tx1"/>
                </a:solidFill>
                <a:effectLst/>
                <a:latin typeface="+mn-lt"/>
                <a:ea typeface="+mn-ea"/>
                <a:cs typeface="+mn-cs"/>
              </a:rPr>
              <a:t> R</a:t>
            </a:r>
            <a:r>
              <a:rPr lang="en-GB" sz="1200" kern="1200" dirty="0" smtClean="0">
                <a:solidFill>
                  <a:schemeClr val="tx1"/>
                </a:solidFill>
                <a:effectLst/>
                <a:latin typeface="+mn-lt"/>
                <a:ea typeface="+mn-ea"/>
                <a:cs typeface="+mn-cs"/>
              </a:rPr>
              <a:t>aising awareness often empowers people to take action. Whilst it is not necessary to become a biologist, some idea of what to look out for gets people interested and increases effective reporting. There are plenty of free or low cost ID guides available on the web</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you could do your own, site specific guide. Train your staff to be alert to unusual organisms in the environment and get them to look out for it when undertaking routine visual inspections of infrastructure and vessels. Place visual aids in mess rooms and offices to aid familiarity.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how does all this relate to the legislation we discussed earlier?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essence, by undertaking these actions you are demonstrating ‘best practice’. By recording it all in one document – a biosecurity plan – you can show anyone who may have concerns about your activities that you are taking all reasonable steps to lower the risk of introducing or spreading invasive non-native species. </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14</a:t>
            </a:fld>
            <a:endParaRPr lang="en-GB"/>
          </a:p>
        </p:txBody>
      </p:sp>
    </p:spTree>
    <p:extLst>
      <p:ext uri="{BB962C8B-B14F-4D97-AF65-F5344CB8AC3E}">
        <p14:creationId xmlns:p14="http://schemas.microsoft.com/office/powerpoint/2010/main" val="122033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Preventative Medicine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how does all this relate to the legislation we discussed earlier? </a:t>
            </a:r>
          </a:p>
          <a:p>
            <a:r>
              <a:rPr lang="en-GB" sz="1200" kern="1200" dirty="0">
                <a:solidFill>
                  <a:schemeClr val="tx1"/>
                </a:solidFill>
                <a:effectLst/>
                <a:latin typeface="+mn-lt"/>
                <a:ea typeface="+mn-ea"/>
                <a:cs typeface="+mn-cs"/>
              </a:rPr>
              <a:t>In essence, by undertaking these actions you are demonstrating ‘best practice’. By recording it all in one document – your biosecurity plan – you can show anyone who may have concerns about your activities that you are taking all reasonable steps to lower the risk of the event introducing or spreading invasive non-native species.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Biosecurity Planning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take this one step further and do a full biosecurity plan for your event. This involves a five step process. Templates and examples are available on the website. </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15</a:t>
            </a:fld>
            <a:endParaRPr lang="en-GB"/>
          </a:p>
        </p:txBody>
      </p:sp>
    </p:spTree>
    <p:extLst>
      <p:ext uri="{BB962C8B-B14F-4D97-AF65-F5344CB8AC3E}">
        <p14:creationId xmlns:p14="http://schemas.microsoft.com/office/powerpoint/2010/main" val="1734996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1 – Introduction</a:t>
            </a:r>
          </a:p>
          <a:p>
            <a:r>
              <a:rPr lang="en-GB" sz="1200" kern="1200" dirty="0" smtClean="0">
                <a:solidFill>
                  <a:schemeClr val="tx1"/>
                </a:solidFill>
                <a:effectLst/>
                <a:latin typeface="+mn-lt"/>
                <a:ea typeface="+mn-ea"/>
                <a:cs typeface="+mn-cs"/>
              </a:rPr>
              <a:t>Your opening section sets the scene for why you are doing a biosecurity plan and what the major concerns are for your site. For example, you may be concerned about effects on the environment and legal or reputational impacts.</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16</a:t>
            </a:fld>
            <a:endParaRPr lang="en-GB"/>
          </a:p>
        </p:txBody>
      </p:sp>
    </p:spTree>
    <p:extLst>
      <p:ext uri="{BB962C8B-B14F-4D97-AF65-F5344CB8AC3E}">
        <p14:creationId xmlns:p14="http://schemas.microsoft.com/office/powerpoint/2010/main" val="167293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2 – Scene</a:t>
            </a:r>
            <a:r>
              <a:rPr lang="en-GB" sz="1200" kern="1200" baseline="0" dirty="0" smtClean="0">
                <a:solidFill>
                  <a:schemeClr val="tx1"/>
                </a:solidFill>
                <a:effectLst/>
                <a:latin typeface="+mn-lt"/>
                <a:ea typeface="+mn-ea"/>
                <a:cs typeface="+mn-cs"/>
              </a:rPr>
              <a:t> Setting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you identify what geographical area or activity is to be covered by the plan, who has responsibility for the Plan and how and when it will be reviewed and updated. It is important to designate a person</a:t>
            </a:r>
            <a:r>
              <a:rPr lang="en-GB" sz="1200" kern="1200" baseline="0" dirty="0" smtClean="0">
                <a:solidFill>
                  <a:schemeClr val="tx1"/>
                </a:solidFill>
                <a:effectLst/>
                <a:latin typeface="+mn-lt"/>
                <a:ea typeface="+mn-ea"/>
                <a:cs typeface="+mn-cs"/>
              </a:rPr>
              <a:t> to be responsible for updating the plan.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17</a:t>
            </a:fld>
            <a:endParaRPr lang="en-GB"/>
          </a:p>
        </p:txBody>
      </p:sp>
    </p:spTree>
    <p:extLst>
      <p:ext uri="{BB962C8B-B14F-4D97-AF65-F5344CB8AC3E}">
        <p14:creationId xmlns:p14="http://schemas.microsoft.com/office/powerpoint/2010/main" val="19444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3 - Environmental Information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section you should delve into more detail about the physical characteristics of the area covered by the Plan. Gather as much information as you can about the waters local to your event – this will give you a much better idea about the risk from invasive species. For example if the water is an</a:t>
            </a:r>
            <a:r>
              <a:rPr lang="en-GB" sz="1200" kern="1200" baseline="0" dirty="0" smtClean="0">
                <a:solidFill>
                  <a:schemeClr val="tx1"/>
                </a:solidFill>
                <a:effectLst/>
                <a:latin typeface="+mn-lt"/>
                <a:ea typeface="+mn-ea"/>
                <a:cs typeface="+mn-cs"/>
              </a:rPr>
              <a:t> area with little inflow and outflow, such as a lake, the biosecurity risk for spreading downstream may be less and more easily controlled</a:t>
            </a:r>
            <a:r>
              <a:rPr lang="en-GB" sz="1200" kern="1200" dirty="0" smtClean="0">
                <a:solidFill>
                  <a:schemeClr val="tx1"/>
                </a:solidFill>
                <a:effectLst/>
                <a:latin typeface="+mn-lt"/>
                <a:ea typeface="+mn-ea"/>
                <a:cs typeface="+mn-cs"/>
              </a:rPr>
              <a:t>. Also find out about any existing management arrangements for example, is the area a SSSI (Site of Special Scientific Interest) or have other protected status such as an</a:t>
            </a:r>
            <a:r>
              <a:rPr lang="en-GB" sz="1200" kern="1200" baseline="0" dirty="0" smtClean="0">
                <a:solidFill>
                  <a:schemeClr val="tx1"/>
                </a:solidFill>
                <a:effectLst/>
                <a:latin typeface="+mn-lt"/>
                <a:ea typeface="+mn-ea"/>
                <a:cs typeface="+mn-cs"/>
              </a:rPr>
              <a:t> AONB (Area of Outstanding Natural Beauty</a:t>
            </a:r>
            <a:r>
              <a:rPr lang="en-GB" sz="1200" kern="1200" dirty="0" smtClean="0">
                <a:solidFill>
                  <a:schemeClr val="tx1"/>
                </a:solidFill>
                <a:effectLst/>
                <a:latin typeface="+mn-lt"/>
                <a:ea typeface="+mn-ea"/>
                <a:cs typeface="+mn-cs"/>
              </a:rPr>
              <a:t>)? If so contact Natural England to find out more about INNS and current management of freshwater protected areas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Also have a look at the known, and anticipated invasive species in the area – this will help with prioritising actions as well as identification.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18</a:t>
            </a:fld>
            <a:endParaRPr lang="en-GB"/>
          </a:p>
        </p:txBody>
      </p:sp>
    </p:spTree>
    <p:extLst>
      <p:ext uri="{BB962C8B-B14F-4D97-AF65-F5344CB8AC3E}">
        <p14:creationId xmlns:p14="http://schemas.microsoft.com/office/powerpoint/2010/main" val="196193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4 - Use of the Area</a:t>
            </a:r>
          </a:p>
          <a:p>
            <a:r>
              <a:rPr lang="en-GB" sz="1200" kern="1200" dirty="0" smtClean="0">
                <a:solidFill>
                  <a:schemeClr val="tx1"/>
                </a:solidFill>
                <a:effectLst/>
                <a:latin typeface="+mn-lt"/>
                <a:ea typeface="+mn-ea"/>
                <a:cs typeface="+mn-cs"/>
              </a:rPr>
              <a:t>Here you will list the major types of activity you expect at the site. For instance, </a:t>
            </a:r>
            <a:r>
              <a:rPr lang="en-GB" sz="1200" kern="1200" baseline="0" dirty="0" smtClean="0">
                <a:solidFill>
                  <a:schemeClr val="tx1"/>
                </a:solidFill>
                <a:effectLst/>
                <a:latin typeface="+mn-lt"/>
                <a:ea typeface="+mn-ea"/>
                <a:cs typeface="+mn-cs"/>
              </a:rPr>
              <a:t>h</a:t>
            </a:r>
            <a:r>
              <a:rPr lang="en-GB" sz="1200" kern="1200" dirty="0" smtClean="0">
                <a:solidFill>
                  <a:schemeClr val="tx1"/>
                </a:solidFill>
                <a:effectLst/>
                <a:latin typeface="+mn-lt"/>
                <a:ea typeface="+mn-ea"/>
                <a:cs typeface="+mn-cs"/>
              </a:rPr>
              <a:t>ow many boats would you expect, where are they coming from? Would any of them have recently</a:t>
            </a:r>
            <a:r>
              <a:rPr lang="en-GB" sz="1200" kern="1200" baseline="0" dirty="0" smtClean="0">
                <a:solidFill>
                  <a:schemeClr val="tx1"/>
                </a:solidFill>
                <a:effectLst/>
                <a:latin typeface="+mn-lt"/>
                <a:ea typeface="+mn-ea"/>
                <a:cs typeface="+mn-cs"/>
              </a:rPr>
              <a:t> been in another water body? Do you have anglers? </a:t>
            </a:r>
          </a:p>
          <a:p>
            <a:endParaRPr lang="en-GB" dirty="0"/>
          </a:p>
          <a:p>
            <a:r>
              <a:rPr lang="en-GB" dirty="0"/>
              <a:t>(images from </a:t>
            </a:r>
            <a:r>
              <a:rPr lang="en-GB" dirty="0" smtClean="0"/>
              <a:t>British Canoeing and </a:t>
            </a:r>
            <a:r>
              <a:rPr lang="en-GB" sz="1200" b="0" i="0" kern="1200" dirty="0" smtClean="0">
                <a:solidFill>
                  <a:schemeClr val="tx1"/>
                </a:solidFill>
                <a:effectLst/>
                <a:latin typeface="+mn-lt"/>
                <a:ea typeface="+mn-ea"/>
                <a:cs typeface="+mn-cs"/>
              </a:rPr>
              <a:t>AJ </a:t>
            </a:r>
            <a:r>
              <a:rPr lang="en-GB" sz="1200" b="0" i="0" kern="1200" dirty="0" err="1" smtClean="0">
                <a:solidFill>
                  <a:schemeClr val="tx1"/>
                </a:solidFill>
                <a:effectLst/>
                <a:latin typeface="+mn-lt"/>
                <a:ea typeface="+mn-ea"/>
                <a:cs typeface="+mn-cs"/>
              </a:rPr>
              <a:t>Shroetlin</a:t>
            </a:r>
            <a:r>
              <a:rPr lang="en-GB" sz="1200" b="0" i="0" kern="1200" dirty="0" smtClean="0">
                <a:solidFill>
                  <a:schemeClr val="tx1"/>
                </a:solidFill>
                <a:effectLst/>
                <a:latin typeface="+mn-lt"/>
                <a:ea typeface="+mn-ea"/>
                <a:cs typeface="+mn-cs"/>
              </a:rPr>
              <a:t> | Creative Commons</a:t>
            </a:r>
            <a:r>
              <a:rPr lang="en-GB" dirty="0" smtClean="0"/>
              <a:t>)</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19</a:t>
            </a:fld>
            <a:endParaRPr lang="en-GB"/>
          </a:p>
        </p:txBody>
      </p:sp>
    </p:spTree>
    <p:extLst>
      <p:ext uri="{BB962C8B-B14F-4D97-AF65-F5344CB8AC3E}">
        <p14:creationId xmlns:p14="http://schemas.microsoft.com/office/powerpoint/2010/main" val="228423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2</a:t>
            </a:fld>
            <a:endParaRPr lang="en-GB"/>
          </a:p>
        </p:txBody>
      </p:sp>
    </p:spTree>
    <p:extLst>
      <p:ext uri="{BB962C8B-B14F-4D97-AF65-F5344CB8AC3E}">
        <p14:creationId xmlns:p14="http://schemas.microsoft.com/office/powerpoint/2010/main" val="116637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From time to time you may employ external contractors to do some work at your club. Perhaps you will be having the </a:t>
            </a:r>
            <a:r>
              <a:rPr lang="en-GB" sz="1200" kern="1200" dirty="0" smtClean="0">
                <a:solidFill>
                  <a:schemeClr val="tx1"/>
                </a:solidFill>
                <a:effectLst/>
                <a:latin typeface="+mn-lt"/>
                <a:ea typeface="+mn-ea"/>
                <a:cs typeface="+mn-cs"/>
              </a:rPr>
              <a:t>boat docks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serviced </a:t>
            </a:r>
            <a:r>
              <a:rPr lang="en-GB" sz="1200" kern="1200" dirty="0">
                <a:solidFill>
                  <a:schemeClr val="tx1"/>
                </a:solidFill>
                <a:effectLst/>
                <a:latin typeface="+mn-lt"/>
                <a:ea typeface="+mn-ea"/>
                <a:cs typeface="+mn-cs"/>
              </a:rPr>
              <a:t>or </a:t>
            </a:r>
            <a:r>
              <a:rPr lang="en-GB" sz="1200" kern="1200" dirty="0" smtClean="0">
                <a:solidFill>
                  <a:schemeClr val="tx1"/>
                </a:solidFill>
                <a:effectLst/>
                <a:latin typeface="+mn-lt"/>
                <a:ea typeface="+mn-ea"/>
                <a:cs typeface="+mn-cs"/>
              </a:rPr>
              <a:t>installing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pontoons</a:t>
            </a:r>
            <a:r>
              <a:rPr lang="en-GB" sz="1200" kern="1200" dirty="0">
                <a:solidFill>
                  <a:schemeClr val="tx1"/>
                </a:solidFill>
                <a:effectLst/>
                <a:latin typeface="+mn-lt"/>
                <a:ea typeface="+mn-ea"/>
                <a:cs typeface="+mn-cs"/>
              </a:rPr>
              <a:t>. With professional contractors it is important to write your expectations into your agreement with them from the beginning. </a:t>
            </a:r>
          </a:p>
          <a:p>
            <a:r>
              <a:rPr lang="en-GB" sz="1200" kern="1200" dirty="0">
                <a:solidFill>
                  <a:schemeClr val="tx1"/>
                </a:solidFill>
                <a:effectLst/>
                <a:latin typeface="+mn-lt"/>
                <a:ea typeface="+mn-ea"/>
                <a:cs typeface="+mn-cs"/>
              </a:rPr>
              <a:t>Some examples are: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contractor must submit a Biosecurity Risk Assessment for written approval at least 6 weeks prior to commencement of work. </a:t>
            </a:r>
            <a:endParaRPr lang="en-GB" dirty="0">
              <a:effectLst/>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contractor must ensure that all equipment, materials, machinery and PPE used are new or are thoroughly cleaned prior to their arrival on site.</a:t>
            </a:r>
            <a:endParaRPr lang="en-GB" dirty="0">
              <a:effectLst/>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20</a:t>
            </a:fld>
            <a:endParaRPr lang="en-GB"/>
          </a:p>
        </p:txBody>
      </p:sp>
    </p:spTree>
    <p:extLst>
      <p:ext uri="{BB962C8B-B14F-4D97-AF65-F5344CB8AC3E}">
        <p14:creationId xmlns:p14="http://schemas.microsoft.com/office/powerpoint/2010/main" val="104834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Step 5 - Biosecurity Actions / Control measures</a:t>
            </a:r>
          </a:p>
          <a:p>
            <a:r>
              <a:rPr lang="en-GB" sz="1200" kern="1200" dirty="0" smtClean="0">
                <a:solidFill>
                  <a:schemeClr val="tx1"/>
                </a:solidFill>
                <a:effectLst/>
                <a:latin typeface="+mn-lt"/>
                <a:ea typeface="+mn-ea"/>
                <a:cs typeface="+mn-cs"/>
              </a:rPr>
              <a:t>Perhaps the most important section. Here you outline the actions you plan to take to improve your biosecurity. We’ve discussed some of these actions already and what you choose to do will vary depending upon the activities and partners involved and the risk associated with the activities and the site. Aim to stay practical – you can always include a ‘wish list’ of other actions should time and budget allow.</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21</a:t>
            </a:fld>
            <a:endParaRPr lang="en-GB"/>
          </a:p>
        </p:txBody>
      </p:sp>
    </p:spTree>
    <p:extLst>
      <p:ext uri="{BB962C8B-B14F-4D97-AF65-F5344CB8AC3E}">
        <p14:creationId xmlns:p14="http://schemas.microsoft.com/office/powerpoint/2010/main" val="361864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have been listening to all this and thinking ‘but does anyone really DO this?’. </a:t>
            </a:r>
            <a:r>
              <a:rPr lang="en-GB" sz="1200" kern="1200" dirty="0" smtClean="0">
                <a:solidFill>
                  <a:schemeClr val="tx1"/>
                </a:solidFill>
                <a:effectLst/>
                <a:latin typeface="+mn-lt"/>
                <a:ea typeface="+mn-ea"/>
                <a:cs typeface="+mn-cs"/>
              </a:rPr>
              <a:t>The answer is definitely yes.</a:t>
            </a:r>
            <a:r>
              <a:rPr lang="en-GB" sz="1200" kern="1200" baseline="0" dirty="0" smtClean="0">
                <a:solidFill>
                  <a:schemeClr val="tx1"/>
                </a:solidFill>
                <a:effectLst/>
                <a:latin typeface="+mn-lt"/>
                <a:ea typeface="+mn-ea"/>
                <a:cs typeface="+mn-cs"/>
              </a:rPr>
              <a:t> To give one example: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Cumbria Freshwater</a:t>
            </a:r>
            <a:r>
              <a:rPr lang="en-GB" sz="1200" kern="1200" baseline="0" dirty="0" smtClean="0">
                <a:solidFill>
                  <a:schemeClr val="tx1"/>
                </a:solidFill>
                <a:effectLst/>
                <a:latin typeface="+mn-lt"/>
                <a:ea typeface="+mn-ea"/>
                <a:cs typeface="+mn-cs"/>
              </a:rPr>
              <a:t> Non-Native Species Initiative (CFINNS) worked with</a:t>
            </a:r>
            <a:r>
              <a:rPr lang="en-GB" sz="1200" kern="1200" dirty="0" smtClean="0">
                <a:solidFill>
                  <a:schemeClr val="tx1"/>
                </a:solidFill>
                <a:effectLst/>
                <a:latin typeface="+mn-lt"/>
                <a:ea typeface="+mn-ea"/>
                <a:cs typeface="+mn-cs"/>
              </a:rPr>
              <a:t> The Rivers Trust, Natural</a:t>
            </a:r>
            <a:r>
              <a:rPr lang="en-GB" sz="1200" kern="1200" baseline="0" dirty="0" smtClean="0">
                <a:solidFill>
                  <a:schemeClr val="tx1"/>
                </a:solidFill>
                <a:effectLst/>
                <a:latin typeface="+mn-lt"/>
                <a:ea typeface="+mn-ea"/>
                <a:cs typeface="+mn-cs"/>
              </a:rPr>
              <a:t> England, and the Environment Agency to develop the </a:t>
            </a:r>
            <a:r>
              <a:rPr lang="en-GB" sz="1200" b="1" i="0" kern="1200" dirty="0" smtClean="0">
                <a:solidFill>
                  <a:schemeClr val="tx1"/>
                </a:solidFill>
                <a:effectLst/>
                <a:latin typeface="+mn-lt"/>
                <a:ea typeface="+mn-ea"/>
                <a:cs typeface="+mn-cs"/>
              </a:rPr>
              <a:t>Cumbria Freshwater Biosecurity Plan. </a:t>
            </a:r>
            <a:r>
              <a:rPr lang="en-GB" sz="1200" b="0" i="0" kern="1200" dirty="0" smtClean="0">
                <a:solidFill>
                  <a:schemeClr val="tx1"/>
                </a:solidFill>
                <a:effectLst/>
                <a:latin typeface="+mn-lt"/>
                <a:ea typeface="+mn-ea"/>
                <a:cs typeface="+mn-cs"/>
              </a:rPr>
              <a:t>The plan works with local groups to address Cumbria’s freshwater and riparian biosecurity issues. CFINNS also</a:t>
            </a:r>
            <a:r>
              <a:rPr lang="en-GB" sz="1200" b="0" i="0" kern="1200" baseline="0" dirty="0" smtClean="0">
                <a:solidFill>
                  <a:schemeClr val="tx1"/>
                </a:solidFill>
                <a:effectLst/>
                <a:latin typeface="+mn-lt"/>
                <a:ea typeface="+mn-ea"/>
                <a:cs typeface="+mn-cs"/>
              </a:rPr>
              <a:t> offers advice to assist organisations in biosecurity planning and produce individually tailored freshwater biosecurity plans which can be both organisation and site specific.</a:t>
            </a:r>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Practical </a:t>
            </a:r>
            <a:r>
              <a:rPr lang="en-GB" sz="1200" kern="1200" dirty="0">
                <a:solidFill>
                  <a:schemeClr val="tx1"/>
                </a:solidFill>
                <a:effectLst/>
                <a:latin typeface="+mn-lt"/>
                <a:ea typeface="+mn-ea"/>
                <a:cs typeface="+mn-cs"/>
              </a:rPr>
              <a:t>actions </a:t>
            </a:r>
            <a:r>
              <a:rPr lang="en-GB" sz="1200" kern="1200" dirty="0" smtClean="0">
                <a:solidFill>
                  <a:schemeClr val="tx1"/>
                </a:solidFill>
                <a:effectLst/>
                <a:latin typeface="+mn-lt"/>
                <a:ea typeface="+mn-ea"/>
                <a:cs typeface="+mn-cs"/>
              </a:rPr>
              <a:t>you can take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include</a:t>
            </a:r>
            <a:r>
              <a:rPr lang="en-GB" sz="1200" kern="1200" baseline="0" dirty="0" smtClean="0">
                <a:solidFill>
                  <a:schemeClr val="tx1"/>
                </a:solidFill>
                <a:effectLst/>
                <a:latin typeface="+mn-lt"/>
                <a:ea typeface="+mn-ea"/>
                <a:cs typeface="+mn-cs"/>
              </a:rPr>
              <a:t> the actions discussed here: </a:t>
            </a:r>
            <a:r>
              <a:rPr lang="en-GB" sz="1200" kern="1200" dirty="0" smtClean="0">
                <a:solidFill>
                  <a:schemeClr val="tx1"/>
                </a:solidFill>
                <a:effectLst/>
                <a:latin typeface="+mn-lt"/>
                <a:ea typeface="+mn-ea"/>
                <a:cs typeface="+mn-cs"/>
              </a:rPr>
              <a:t>disseminating </a:t>
            </a:r>
            <a:r>
              <a:rPr lang="en-GB" sz="1200" kern="1200" dirty="0">
                <a:solidFill>
                  <a:schemeClr val="tx1"/>
                </a:solidFill>
                <a:effectLst/>
                <a:latin typeface="+mn-lt"/>
                <a:ea typeface="+mn-ea"/>
                <a:cs typeface="+mn-cs"/>
              </a:rPr>
              <a:t>best practice to customers </a:t>
            </a:r>
            <a:r>
              <a:rPr lang="en-GB" sz="1200" kern="1200" dirty="0" smtClean="0">
                <a:solidFill>
                  <a:schemeClr val="tx1"/>
                </a:solidFill>
                <a:effectLst/>
                <a:latin typeface="+mn-lt"/>
                <a:ea typeface="+mn-ea"/>
                <a:cs typeface="+mn-cs"/>
              </a:rPr>
              <a:t>by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making Check,</a:t>
            </a:r>
            <a:r>
              <a:rPr lang="en-GB" sz="1200" kern="1200" baseline="0" dirty="0" smtClean="0">
                <a:solidFill>
                  <a:schemeClr val="tx1"/>
                </a:solidFill>
                <a:effectLst/>
                <a:latin typeface="+mn-lt"/>
                <a:ea typeface="+mn-ea"/>
                <a:cs typeface="+mn-cs"/>
              </a:rPr>
              <a:t> Clean, Dry or The Green Blue </a:t>
            </a:r>
            <a:r>
              <a:rPr lang="en-GB" sz="1200" kern="1200" dirty="0" smtClean="0">
                <a:solidFill>
                  <a:schemeClr val="tx1"/>
                </a:solidFill>
                <a:effectLst/>
                <a:latin typeface="+mn-lt"/>
                <a:ea typeface="+mn-ea"/>
                <a:cs typeface="+mn-cs"/>
              </a:rPr>
              <a:t>materials </a:t>
            </a:r>
            <a:r>
              <a:rPr lang="en-GB" sz="1200" kern="1200" dirty="0">
                <a:solidFill>
                  <a:schemeClr val="tx1"/>
                </a:solidFill>
                <a:effectLst/>
                <a:latin typeface="+mn-lt"/>
                <a:ea typeface="+mn-ea"/>
                <a:cs typeface="+mn-cs"/>
              </a:rPr>
              <a:t>available to people and promoting </a:t>
            </a:r>
            <a:r>
              <a:rPr lang="en-GB" sz="1200" kern="1200" dirty="0" smtClean="0">
                <a:solidFill>
                  <a:schemeClr val="tx1"/>
                </a:solidFill>
                <a:effectLst/>
                <a:latin typeface="+mn-lt"/>
                <a:ea typeface="+mn-ea"/>
                <a:cs typeface="+mn-cs"/>
              </a:rPr>
              <a:t>them,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checking kit regularly</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removing </a:t>
            </a:r>
            <a:r>
              <a:rPr lang="en-GB" sz="1200" kern="1200" dirty="0">
                <a:solidFill>
                  <a:schemeClr val="tx1"/>
                </a:solidFill>
                <a:effectLst/>
                <a:latin typeface="+mn-lt"/>
                <a:ea typeface="+mn-ea"/>
                <a:cs typeface="+mn-cs"/>
              </a:rPr>
              <a:t>extra equipment from the water </a:t>
            </a:r>
            <a:r>
              <a:rPr lang="en-GB" sz="1200" kern="1200" dirty="0" smtClean="0">
                <a:solidFill>
                  <a:schemeClr val="tx1"/>
                </a:solidFill>
                <a:effectLst/>
                <a:latin typeface="+mn-lt"/>
                <a:ea typeface="+mn-ea"/>
                <a:cs typeface="+mn-cs"/>
              </a:rPr>
              <a:t>and training </a:t>
            </a:r>
            <a:r>
              <a:rPr lang="en-GB" sz="1200" kern="1200" dirty="0">
                <a:solidFill>
                  <a:schemeClr val="tx1"/>
                </a:solidFill>
                <a:effectLst/>
                <a:latin typeface="+mn-lt"/>
                <a:ea typeface="+mn-ea"/>
                <a:cs typeface="+mn-cs"/>
              </a:rPr>
              <a:t>staff on identification and reporting. </a:t>
            </a:r>
          </a:p>
          <a:p>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a:t>
            </a:r>
            <a:r>
              <a:rPr lang="en-GB" sz="1200" kern="1200" dirty="0">
                <a:solidFill>
                  <a:schemeClr val="tx1"/>
                </a:solidFill>
                <a:effectLst/>
                <a:latin typeface="+mn-lt"/>
                <a:ea typeface="+mn-ea"/>
                <a:cs typeface="+mn-cs"/>
              </a:rPr>
              <a:t>can </a:t>
            </a:r>
            <a:r>
              <a:rPr lang="en-GB" sz="1200" kern="1200" dirty="0" smtClean="0">
                <a:solidFill>
                  <a:schemeClr val="tx1"/>
                </a:solidFill>
                <a:effectLst/>
                <a:latin typeface="+mn-lt"/>
                <a:ea typeface="+mn-ea"/>
                <a:cs typeface="+mn-cs"/>
              </a:rPr>
              <a:t>also find </a:t>
            </a:r>
            <a:r>
              <a:rPr lang="en-GB" sz="1200" kern="1200" dirty="0">
                <a:solidFill>
                  <a:schemeClr val="tx1"/>
                </a:solidFill>
                <a:effectLst/>
                <a:latin typeface="+mn-lt"/>
                <a:ea typeface="+mn-ea"/>
                <a:cs typeface="+mn-cs"/>
              </a:rPr>
              <a:t>examples of </a:t>
            </a:r>
            <a:r>
              <a:rPr lang="en-GB" sz="1200" kern="1200" dirty="0" smtClean="0">
                <a:solidFill>
                  <a:schemeClr val="tx1"/>
                </a:solidFill>
                <a:effectLst/>
                <a:latin typeface="+mn-lt"/>
                <a:ea typeface="+mn-ea"/>
                <a:cs typeface="+mn-cs"/>
              </a:rPr>
              <a:t>biosecurity </a:t>
            </a:r>
            <a:r>
              <a:rPr lang="en-GB" sz="1200" kern="1200" dirty="0">
                <a:solidFill>
                  <a:schemeClr val="tx1"/>
                </a:solidFill>
                <a:effectLst/>
                <a:latin typeface="+mn-lt"/>
                <a:ea typeface="+mn-ea"/>
                <a:cs typeface="+mn-cs"/>
              </a:rPr>
              <a:t>plans on the GB </a:t>
            </a:r>
            <a:r>
              <a:rPr lang="en-GB" sz="1200" kern="1200" dirty="0" smtClean="0">
                <a:solidFill>
                  <a:schemeClr val="tx1"/>
                </a:solidFill>
                <a:effectLst/>
                <a:latin typeface="+mn-lt"/>
                <a:ea typeface="+mn-ea"/>
                <a:cs typeface="+mn-cs"/>
              </a:rPr>
              <a:t>NNSS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site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as you can see, biosecurity planning can be relatively easy to achieve and can protect you and your business from possible reputational and legal risks.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2493E50-8D34-41F0-83C4-753EBDDC208E}" type="slidenum">
              <a:rPr lang="en-GB" smtClean="0"/>
              <a:t>22</a:t>
            </a:fld>
            <a:endParaRPr lang="en-GB"/>
          </a:p>
        </p:txBody>
      </p:sp>
    </p:spTree>
    <p:extLst>
      <p:ext uri="{BB962C8B-B14F-4D97-AF65-F5344CB8AC3E}">
        <p14:creationId xmlns:p14="http://schemas.microsoft.com/office/powerpoint/2010/main" val="3200407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I’d welcome any questions and if I can’t answer any of them I promise to make a note and get back to you with answers as soon as possible.</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23</a:t>
            </a:fld>
            <a:endParaRPr lang="en-GB"/>
          </a:p>
        </p:txBody>
      </p:sp>
    </p:spTree>
    <p:extLst>
      <p:ext uri="{BB962C8B-B14F-4D97-AF65-F5344CB8AC3E}">
        <p14:creationId xmlns:p14="http://schemas.microsoft.com/office/powerpoint/2010/main" val="382044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talk to you today/tonight about the threat from invasive non-native species, or INNS, in the </a:t>
            </a:r>
            <a:r>
              <a:rPr lang="en-GB" sz="1200" kern="1200" dirty="0" smtClean="0">
                <a:solidFill>
                  <a:schemeClr val="tx1"/>
                </a:solidFill>
                <a:effectLst/>
                <a:latin typeface="+mn-lt"/>
                <a:ea typeface="+mn-ea"/>
                <a:cs typeface="+mn-cs"/>
              </a:rPr>
              <a:t>freshwater </a:t>
            </a:r>
            <a:r>
              <a:rPr lang="en-GB" sz="1200" kern="1200" dirty="0">
                <a:solidFill>
                  <a:schemeClr val="tx1"/>
                </a:solidFill>
                <a:effectLst/>
                <a:latin typeface="+mn-lt"/>
                <a:ea typeface="+mn-ea"/>
                <a:cs typeface="+mn-cs"/>
              </a:rPr>
              <a:t>environment and what we can do about it. I have a presentation which will take about half an hour which I hope will give you a useful insight into the world of invasive non-native  species. I am happy to take questions at the end.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the end of this short presentation I hope I will have given you not only a useful insight into the world of invasive species but also shown you that there are many actions we can all take to reduce the risk of their spread and reduce the impact of their growth.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3</a:t>
            </a:fld>
            <a:endParaRPr lang="en-GB"/>
          </a:p>
        </p:txBody>
      </p:sp>
    </p:spTree>
    <p:extLst>
      <p:ext uri="{BB962C8B-B14F-4D97-AF65-F5344CB8AC3E}">
        <p14:creationId xmlns:p14="http://schemas.microsoft.com/office/powerpoint/2010/main" val="252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video on YouTube.</a:t>
            </a:r>
            <a:r>
              <a:rPr lang="en-GB" baseline="0" dirty="0" smtClean="0"/>
              <a:t> Requires web access and can take a minute to load and play.</a:t>
            </a:r>
          </a:p>
          <a:p>
            <a:endParaRPr lang="en-GB" baseline="0" dirty="0" smtClean="0"/>
          </a:p>
          <a:p>
            <a:r>
              <a:rPr lang="en-GB" baseline="0" dirty="0" smtClean="0"/>
              <a:t>Here is the link in case the one within the </a:t>
            </a:r>
            <a:r>
              <a:rPr lang="en-GB" baseline="0" dirty="0" err="1" smtClean="0"/>
              <a:t>Powerpoint</a:t>
            </a:r>
            <a:r>
              <a:rPr lang="en-GB" baseline="0" dirty="0" smtClean="0"/>
              <a:t> doesn’t work: https://www.youtube.com/watch?v=EoggtzYr4Qk</a:t>
            </a:r>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4</a:t>
            </a:fld>
            <a:endParaRPr lang="en-GB"/>
          </a:p>
        </p:txBody>
      </p:sp>
    </p:spTree>
    <p:extLst>
      <p:ext uri="{BB962C8B-B14F-4D97-AF65-F5344CB8AC3E}">
        <p14:creationId xmlns:p14="http://schemas.microsoft.com/office/powerpoint/2010/main" val="85438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Invasive non-native species are becoming more prevalent, becoming established in or along more than 10 per cent of Great Britain’s land area or coastline, increasing the pressure on native biodiversity. </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5</a:t>
            </a:fld>
            <a:endParaRPr lang="en-GB"/>
          </a:p>
        </p:txBody>
      </p:sp>
    </p:spTree>
    <p:extLst>
      <p:ext uri="{BB962C8B-B14F-4D97-AF65-F5344CB8AC3E}">
        <p14:creationId xmlns:p14="http://schemas.microsoft.com/office/powerpoint/2010/main" val="25738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estimated cost across the Great Britain is £1.7 billion;</a:t>
            </a:r>
            <a:r>
              <a:rPr lang="en-GB" sz="1200" kern="1200" baseline="0" dirty="0" smtClean="0">
                <a:solidFill>
                  <a:schemeClr val="tx1"/>
                </a:solidFill>
                <a:effectLst/>
                <a:latin typeface="+mn-lt"/>
                <a:ea typeface="+mn-ea"/>
                <a:cs typeface="+mn-cs"/>
              </a:rPr>
              <a:t> big impacts in freshwater habitats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SO WHAT?!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Photos: </a:t>
            </a:r>
            <a:r>
              <a:rPr lang="en-GB" sz="1200" kern="1200" dirty="0" err="1" smtClean="0">
                <a:solidFill>
                  <a:schemeClr val="tx1"/>
                </a:solidFill>
                <a:effectLst/>
                <a:latin typeface="+mn-lt"/>
                <a:ea typeface="+mn-ea"/>
                <a:cs typeface="+mn-cs"/>
              </a:rPr>
              <a:t>crassula</a:t>
            </a:r>
            <a:r>
              <a:rPr lang="en-GB" sz="120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Benjamin </a:t>
            </a:r>
            <a:r>
              <a:rPr lang="en-GB" sz="1200" b="0" i="0" kern="1200" dirty="0" err="1" smtClean="0">
                <a:solidFill>
                  <a:schemeClr val="tx1"/>
                </a:solidFill>
                <a:effectLst/>
                <a:latin typeface="+mn-lt"/>
                <a:ea typeface="+mn-ea"/>
                <a:cs typeface="+mn-cs"/>
              </a:rPr>
              <a:t>Blondel</a:t>
            </a:r>
            <a:r>
              <a:rPr lang="en-GB" sz="1200" kern="1200" baseline="0" dirty="0" smtClean="0">
                <a:solidFill>
                  <a:schemeClr val="tx1"/>
                </a:solidFill>
                <a:effectLst/>
                <a:latin typeface="+mn-lt"/>
                <a:ea typeface="+mn-ea"/>
                <a:cs typeface="+mn-cs"/>
              </a:rPr>
              <a:t>; zebra mussels in water pipe, Thames Water; used with permission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6</a:t>
            </a:fld>
            <a:endParaRPr lang="en-GB"/>
          </a:p>
        </p:txBody>
      </p:sp>
    </p:spTree>
    <p:extLst>
      <p:ext uri="{BB962C8B-B14F-4D97-AF65-F5344CB8AC3E}">
        <p14:creationId xmlns:p14="http://schemas.microsoft.com/office/powerpoint/2010/main" val="177593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Invasive species</a:t>
            </a:r>
            <a:r>
              <a:rPr lang="en-GB" sz="1200" kern="1200" baseline="0" dirty="0" smtClean="0">
                <a:solidFill>
                  <a:schemeClr val="tx1"/>
                </a:solidFill>
                <a:effectLst/>
                <a:latin typeface="+mn-lt"/>
                <a:ea typeface="+mn-ea"/>
                <a:cs typeface="+mn-cs"/>
              </a:rPr>
              <a:t> have many serious impacts. </a:t>
            </a:r>
            <a:r>
              <a:rPr lang="en-GB" sz="1200" kern="1200" dirty="0" smtClean="0">
                <a:solidFill>
                  <a:schemeClr val="tx1"/>
                </a:solidFill>
                <a:effectLst/>
                <a:latin typeface="+mn-lt"/>
                <a:ea typeface="+mn-ea"/>
                <a:cs typeface="+mn-cs"/>
              </a:rPr>
              <a:t>For </a:t>
            </a:r>
            <a:r>
              <a:rPr lang="en-GB" sz="1200" kern="1200" dirty="0">
                <a:solidFill>
                  <a:schemeClr val="tx1"/>
                </a:solidFill>
                <a:effectLst/>
                <a:latin typeface="+mn-lt"/>
                <a:ea typeface="+mn-ea"/>
                <a:cs typeface="+mn-cs"/>
              </a:rPr>
              <a:t>example, </a:t>
            </a:r>
            <a:r>
              <a:rPr lang="en-IE" sz="1200" kern="1200" dirty="0" smtClean="0">
                <a:solidFill>
                  <a:schemeClr val="tx1"/>
                </a:solidFill>
                <a:effectLst/>
                <a:latin typeface="+mn-lt"/>
                <a:ea typeface="+mn-ea"/>
                <a:cs typeface="+mn-cs"/>
              </a:rPr>
              <a:t>floating pennywort </a:t>
            </a:r>
            <a:r>
              <a:rPr lang="en-GB" sz="1200" b="0" i="0" kern="1200" dirty="0" smtClean="0">
                <a:solidFill>
                  <a:schemeClr val="tx1"/>
                </a:solidFill>
                <a:effectLst/>
                <a:latin typeface="+mn-lt"/>
                <a:ea typeface="+mn-ea"/>
                <a:cs typeface="+mn-cs"/>
              </a:rPr>
              <a:t>forms dense interwoven mats with stem growth rates of up to 20cm per day.</a:t>
            </a:r>
            <a:r>
              <a:rPr lang="en-IE" sz="1200" kern="1200" dirty="0" smtClean="0">
                <a:solidFill>
                  <a:schemeClr val="tx1"/>
                </a:solidFill>
                <a:effectLst/>
                <a:latin typeface="+mn-lt"/>
                <a:ea typeface="+mn-ea"/>
                <a:cs typeface="+mn-cs"/>
              </a:rPr>
              <a:t> It can regrow from seeds</a:t>
            </a:r>
            <a:r>
              <a:rPr lang="en-IE" sz="1200" kern="1200" baseline="0" dirty="0" smtClean="0">
                <a:solidFill>
                  <a:schemeClr val="tx1"/>
                </a:solidFill>
                <a:effectLst/>
                <a:latin typeface="+mn-lt"/>
                <a:ea typeface="+mn-ea"/>
                <a:cs typeface="+mn-cs"/>
              </a:rPr>
              <a:t> or </a:t>
            </a:r>
            <a:r>
              <a:rPr lang="en-IE" sz="1200" kern="1200" dirty="0" smtClean="0">
                <a:solidFill>
                  <a:schemeClr val="tx1"/>
                </a:solidFill>
                <a:effectLst/>
                <a:latin typeface="+mn-lt"/>
                <a:ea typeface="+mn-ea"/>
                <a:cs typeface="+mn-cs"/>
              </a:rPr>
              <a:t>roots and even a single node fragment, and is resistant to chemical control. </a:t>
            </a:r>
            <a:r>
              <a:rPr lang="en-GB" sz="1200" b="0" i="0" kern="1200" dirty="0" smtClean="0">
                <a:solidFill>
                  <a:schemeClr val="tx1"/>
                </a:solidFill>
                <a:effectLst/>
                <a:latin typeface="+mn-lt"/>
                <a:ea typeface="+mn-ea"/>
                <a:cs typeface="+mn-cs"/>
              </a:rPr>
              <a:t> It has over-run many water bodies already, changing availability of oxygen in the water, threatening fish and invertebrates, choking drainage systems and crowding out native water plants. Costs linked to management and the impact on tourism and recreation are estimated to exceed £25 million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“Killer shrimp” </a:t>
            </a:r>
            <a:r>
              <a:rPr lang="en-GB" sz="1200" b="0" i="0" kern="1200" dirty="0" smtClean="0">
                <a:solidFill>
                  <a:schemeClr val="tx1"/>
                </a:solidFill>
                <a:effectLst/>
                <a:latin typeface="+mn-lt"/>
                <a:ea typeface="+mn-ea"/>
                <a:cs typeface="+mn-cs"/>
              </a:rPr>
              <a:t>(</a:t>
            </a:r>
            <a:r>
              <a:rPr lang="en-GB" sz="1200" b="0" i="1" kern="1200" dirty="0" err="1" smtClean="0">
                <a:solidFill>
                  <a:schemeClr val="tx1"/>
                </a:solidFill>
                <a:effectLst/>
                <a:latin typeface="+mn-lt"/>
                <a:ea typeface="+mn-ea"/>
                <a:cs typeface="+mn-cs"/>
              </a:rPr>
              <a:t>Dikerogammarus</a:t>
            </a:r>
            <a:r>
              <a:rPr lang="en-GB" sz="1200" b="0" i="1" kern="1200" dirty="0" smtClean="0">
                <a:solidFill>
                  <a:schemeClr val="tx1"/>
                </a:solidFill>
                <a:effectLst/>
                <a:latin typeface="+mn-lt"/>
                <a:ea typeface="+mn-ea"/>
                <a:cs typeface="+mn-cs"/>
              </a:rPr>
              <a:t> </a:t>
            </a:r>
            <a:r>
              <a:rPr lang="en-GB" sz="1200" b="0" i="1" kern="1200" dirty="0" err="1" smtClean="0">
                <a:solidFill>
                  <a:schemeClr val="tx1"/>
                </a:solidFill>
                <a:effectLst/>
                <a:latin typeface="+mn-lt"/>
                <a:ea typeface="+mn-ea"/>
                <a:cs typeface="+mn-cs"/>
              </a:rPr>
              <a:t>villosus</a:t>
            </a:r>
            <a:r>
              <a:rPr lang="en-GB" sz="1200" b="0" i="0" kern="1200" dirty="0" smtClean="0">
                <a:solidFill>
                  <a:schemeClr val="tx1"/>
                </a:solidFill>
                <a:effectLst/>
                <a:latin typeface="+mn-lt"/>
                <a:ea typeface="+mn-ea"/>
                <a:cs typeface="+mn-cs"/>
              </a:rPr>
              <a:t>) are </a:t>
            </a:r>
            <a:r>
              <a:rPr lang="en-GB" sz="1200" b="0" i="0" kern="1200" dirty="0" smtClean="0">
                <a:solidFill>
                  <a:schemeClr val="tx1"/>
                </a:solidFill>
                <a:effectLst/>
                <a:latin typeface="+mn-lt"/>
                <a:ea typeface="+mn-ea"/>
                <a:cs typeface="+mn-cs"/>
              </a:rPr>
              <a:t>aggressive hunters,</a:t>
            </a:r>
            <a:r>
              <a:rPr lang="en-GB" sz="1200" b="0" i="0" kern="1200" baseline="0" dirty="0" smtClean="0">
                <a:solidFill>
                  <a:schemeClr val="tx1"/>
                </a:solidFill>
                <a:effectLst/>
                <a:latin typeface="+mn-lt"/>
                <a:ea typeface="+mn-ea"/>
                <a:cs typeface="+mn-cs"/>
              </a:rPr>
              <a:t> predating</a:t>
            </a:r>
            <a:r>
              <a:rPr lang="en-GB" sz="1200" b="0" i="0" kern="1200" dirty="0" smtClean="0">
                <a:solidFill>
                  <a:schemeClr val="tx1"/>
                </a:solidFill>
                <a:effectLst/>
                <a:latin typeface="+mn-lt"/>
                <a:ea typeface="+mn-ea"/>
                <a:cs typeface="+mn-cs"/>
              </a:rPr>
              <a:t> damselflies, small fish, and native freshwater shrimp</a:t>
            </a:r>
            <a:r>
              <a:rPr lang="en-GB" sz="1200" b="0" i="0" kern="1200" baseline="0" dirty="0" smtClean="0">
                <a:solidFill>
                  <a:schemeClr val="tx1"/>
                </a:solidFill>
                <a:effectLst/>
                <a:latin typeface="+mn-lt"/>
                <a:ea typeface="+mn-ea"/>
                <a:cs typeface="+mn-cs"/>
              </a:rPr>
              <a:t> and </a:t>
            </a:r>
            <a:r>
              <a:rPr lang="en-GB" sz="1200" b="0" i="0" kern="1200" dirty="0" smtClean="0">
                <a:solidFill>
                  <a:schemeClr val="tx1"/>
                </a:solidFill>
                <a:effectLst/>
                <a:latin typeface="+mn-lt"/>
                <a:ea typeface="+mn-ea"/>
                <a:cs typeface="+mn-cs"/>
              </a:rPr>
              <a:t>altering the food chain</a:t>
            </a:r>
            <a:r>
              <a:rPr lang="en-GB" sz="1200" b="0" i="0" kern="1200" baseline="0" dirty="0" smtClean="0">
                <a:solidFill>
                  <a:schemeClr val="tx1"/>
                </a:solidFill>
                <a:effectLst/>
                <a:latin typeface="+mn-lt"/>
                <a:ea typeface="+mn-ea"/>
                <a:cs typeface="+mn-cs"/>
              </a:rPr>
              <a:t> in freshwater habitats,. They </a:t>
            </a:r>
            <a:r>
              <a:rPr lang="en-GB" sz="1200" b="0" i="0" kern="1200" dirty="0" smtClean="0">
                <a:solidFill>
                  <a:schemeClr val="tx1"/>
                </a:solidFill>
                <a:effectLst/>
                <a:latin typeface="+mn-lt"/>
                <a:ea typeface="+mn-ea"/>
                <a:cs typeface="+mn-cs"/>
              </a:rPr>
              <a:t>are regarded as one of the most damaging invasive species in Western Europe.</a:t>
            </a:r>
            <a:r>
              <a:rPr lang="en-GB" sz="1200" b="0" i="0" kern="1200" baseline="0" dirty="0" smtClean="0">
                <a:solidFill>
                  <a:schemeClr val="tx1"/>
                </a:solidFill>
                <a:effectLst/>
                <a:latin typeface="+mn-lt"/>
                <a:ea typeface="+mn-ea"/>
                <a:cs typeface="+mn-cs"/>
              </a:rPr>
              <a:t> T</a:t>
            </a:r>
            <a:r>
              <a:rPr lang="en-GB" sz="1200" b="0" i="0" kern="1200" dirty="0" smtClean="0">
                <a:solidFill>
                  <a:schemeClr val="tx1"/>
                </a:solidFill>
                <a:effectLst/>
                <a:latin typeface="+mn-lt"/>
                <a:ea typeface="+mn-ea"/>
                <a:cs typeface="+mn-cs"/>
              </a:rPr>
              <a:t>rout and perch feed on killer shrimp, which could drive changes in distribution of fish and catchability for anglers. The shrimp may also serve as an intermediate host for parasites that affect salmon. </a:t>
            </a:r>
            <a:r>
              <a:rPr lang="en-GB" sz="1200" b="0" i="0" kern="1200" baseline="0" dirty="0" smtClean="0">
                <a:solidFill>
                  <a:schemeClr val="tx1"/>
                </a:solidFill>
                <a:effectLst/>
                <a:latin typeface="+mn-lt"/>
                <a:ea typeface="+mn-ea"/>
                <a:cs typeface="+mn-cs"/>
              </a:rPr>
              <a:t>They can </a:t>
            </a:r>
            <a:r>
              <a:rPr lang="en-GB" sz="1200" b="0" i="0" kern="1200" dirty="0" smtClean="0">
                <a:solidFill>
                  <a:schemeClr val="tx1"/>
                </a:solidFill>
                <a:effectLst/>
                <a:latin typeface="+mn-lt"/>
                <a:ea typeface="+mn-ea"/>
                <a:cs typeface="+mn-cs"/>
              </a:rPr>
              <a:t>survive for several days in damp conditions on waders or keep nets</a:t>
            </a:r>
            <a:r>
              <a:rPr lang="en-GB" sz="1200" b="0" i="0" kern="1200" baseline="0" dirty="0" smtClean="0">
                <a:solidFill>
                  <a:schemeClr val="tx1"/>
                </a:solidFill>
                <a:effectLst/>
                <a:latin typeface="+mn-lt"/>
                <a:ea typeface="+mn-ea"/>
                <a:cs typeface="+mn-cs"/>
              </a:rPr>
              <a:t> and</a:t>
            </a:r>
            <a:r>
              <a:rPr lang="en-GB" sz="1200" b="0" i="0" kern="1200" dirty="0" smtClean="0">
                <a:solidFill>
                  <a:schemeClr val="tx1"/>
                </a:solidFill>
                <a:effectLst/>
                <a:latin typeface="+mn-lt"/>
                <a:ea typeface="+mn-ea"/>
                <a:cs typeface="+mn-cs"/>
              </a:rPr>
              <a:t> can spread 124 km per year downstream and 40 km per year upstream. Spread</a:t>
            </a:r>
            <a:r>
              <a:rPr lang="en-GB" sz="1200" b="0" i="0" kern="1200" baseline="0" dirty="0" smtClean="0">
                <a:solidFill>
                  <a:schemeClr val="tx1"/>
                </a:solidFill>
                <a:effectLst/>
                <a:latin typeface="+mn-lt"/>
                <a:ea typeface="+mn-ea"/>
                <a:cs typeface="+mn-cs"/>
              </a:rPr>
              <a:t> has been </a:t>
            </a:r>
            <a:r>
              <a:rPr lang="en-GB" sz="1200" b="0" i="0" kern="1200" dirty="0" smtClean="0">
                <a:solidFill>
                  <a:schemeClr val="tx1"/>
                </a:solidFill>
                <a:effectLst/>
                <a:latin typeface="+mn-lt"/>
                <a:ea typeface="+mn-ea"/>
                <a:cs typeface="+mn-cs"/>
              </a:rPr>
              <a:t>facilitated by boating and angling; </a:t>
            </a:r>
            <a:r>
              <a:rPr lang="en-GB" sz="1200" b="0" i="1" kern="1200" dirty="0" smtClean="0">
                <a:solidFill>
                  <a:schemeClr val="tx1"/>
                </a:solidFill>
                <a:effectLst/>
                <a:latin typeface="+mn-lt"/>
                <a:ea typeface="+mn-ea"/>
                <a:cs typeface="+mn-cs"/>
              </a:rPr>
              <a:t>D. </a:t>
            </a:r>
            <a:r>
              <a:rPr lang="en-GB" sz="1200" b="0" i="1" kern="1200" dirty="0" err="1" smtClean="0">
                <a:solidFill>
                  <a:schemeClr val="tx1"/>
                </a:solidFill>
                <a:effectLst/>
                <a:latin typeface="+mn-lt"/>
                <a:ea typeface="+mn-ea"/>
                <a:cs typeface="+mn-cs"/>
              </a:rPr>
              <a:t>villosus</a:t>
            </a:r>
            <a:r>
              <a:rPr lang="en-GB" sz="1200" b="0" i="0" kern="1200" dirty="0" smtClean="0">
                <a:solidFill>
                  <a:schemeClr val="tx1"/>
                </a:solidFill>
                <a:effectLst/>
                <a:latin typeface="+mn-lt"/>
                <a:ea typeface="+mn-ea"/>
                <a:cs typeface="+mn-cs"/>
              </a:rPr>
              <a:t> fouls surfaces such as engines and anchors and can be carried in water in</a:t>
            </a:r>
            <a:r>
              <a:rPr lang="en-GB" sz="1200" b="0" i="0" kern="1200" baseline="0" dirty="0" smtClean="0">
                <a:solidFill>
                  <a:schemeClr val="tx1"/>
                </a:solidFill>
                <a:effectLst/>
                <a:latin typeface="+mn-lt"/>
                <a:ea typeface="+mn-ea"/>
                <a:cs typeface="+mn-cs"/>
              </a:rPr>
              <a:t> hulls, trailers, etc</a:t>
            </a:r>
            <a:r>
              <a:rPr lang="en-GB" sz="1200" b="0" i="0" kern="1200" dirty="0" smtClean="0">
                <a:solidFill>
                  <a:schemeClr val="tx1"/>
                </a:solidFill>
                <a:effectLst/>
                <a:latin typeface="+mn-lt"/>
                <a:ea typeface="+mn-ea"/>
                <a:cs typeface="+mn-cs"/>
              </a:rPr>
              <a:t>. They are currently</a:t>
            </a:r>
            <a:r>
              <a:rPr lang="en-GB" sz="1200" b="0" i="0" kern="1200" baseline="0" dirty="0" smtClean="0">
                <a:solidFill>
                  <a:schemeClr val="tx1"/>
                </a:solidFill>
                <a:effectLst/>
                <a:latin typeface="+mn-lt"/>
                <a:ea typeface="+mn-ea"/>
                <a:cs typeface="+mn-cs"/>
              </a:rPr>
              <a:t> established in three reservoir habitats in Britain.</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Photos: sheep in floating</a:t>
            </a:r>
            <a:r>
              <a:rPr lang="en-GB" sz="1200" kern="1200" baseline="0" dirty="0" smtClean="0">
                <a:solidFill>
                  <a:schemeClr val="tx1"/>
                </a:solidFill>
                <a:effectLst/>
                <a:latin typeface="+mn-lt"/>
                <a:ea typeface="+mn-ea"/>
                <a:cs typeface="+mn-cs"/>
              </a:rPr>
              <a:t> pennywort, Trevor Renals; killer shrimp, http://bbn.firetrench.com/2012/09/protect-the-trinity-broads-against-the-killer-shrimp/</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7</a:t>
            </a:fld>
            <a:endParaRPr lang="en-GB"/>
          </a:p>
        </p:txBody>
      </p:sp>
    </p:spTree>
    <p:extLst>
      <p:ext uri="{BB962C8B-B14F-4D97-AF65-F5344CB8AC3E}">
        <p14:creationId xmlns:p14="http://schemas.microsoft.com/office/powerpoint/2010/main" val="286004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a marina </a:t>
            </a:r>
            <a:r>
              <a:rPr lang="en-GB" sz="1200" kern="1200" dirty="0" smtClean="0">
                <a:solidFill>
                  <a:schemeClr val="tx1"/>
                </a:solidFill>
                <a:effectLst/>
                <a:latin typeface="+mn-lt"/>
                <a:ea typeface="+mn-ea"/>
                <a:cs typeface="+mn-cs"/>
              </a:rPr>
              <a:t>manager, </a:t>
            </a:r>
            <a:r>
              <a:rPr lang="en-GB" sz="1200" kern="1200" dirty="0">
                <a:solidFill>
                  <a:schemeClr val="tx1"/>
                </a:solidFill>
                <a:effectLst/>
                <a:latin typeface="+mn-lt"/>
                <a:ea typeface="+mn-ea"/>
                <a:cs typeface="+mn-cs"/>
              </a:rPr>
              <a:t>you will be </a:t>
            </a:r>
            <a:r>
              <a:rPr lang="en-GB" sz="1200" kern="1200" dirty="0" smtClean="0">
                <a:solidFill>
                  <a:schemeClr val="tx1"/>
                </a:solidFill>
                <a:effectLst/>
                <a:latin typeface="+mn-lt"/>
                <a:ea typeface="+mn-ea"/>
                <a:cs typeface="+mn-cs"/>
              </a:rPr>
              <a:t>aware </a:t>
            </a:r>
            <a:r>
              <a:rPr lang="en-GB" sz="1200" kern="1200" dirty="0">
                <a:solidFill>
                  <a:schemeClr val="tx1"/>
                </a:solidFill>
                <a:effectLst/>
                <a:latin typeface="+mn-lt"/>
                <a:ea typeface="+mn-ea"/>
                <a:cs typeface="+mn-cs"/>
              </a:rPr>
              <a:t>of the amount of regulation that surrounds your </a:t>
            </a:r>
            <a:r>
              <a:rPr lang="en-GB" sz="1200" kern="1200" dirty="0" smtClean="0">
                <a:solidFill>
                  <a:schemeClr val="tx1"/>
                </a:solidFill>
                <a:effectLst/>
                <a:latin typeface="+mn-lt"/>
                <a:ea typeface="+mn-ea"/>
                <a:cs typeface="+mn-cs"/>
              </a:rPr>
              <a:t>sector including </a:t>
            </a:r>
            <a:r>
              <a:rPr lang="en-GB" sz="1200" kern="1200" dirty="0">
                <a:solidFill>
                  <a:schemeClr val="tx1"/>
                </a:solidFill>
                <a:effectLst/>
                <a:latin typeface="+mn-lt"/>
                <a:ea typeface="+mn-ea"/>
                <a:cs typeface="+mn-cs"/>
              </a:rPr>
              <a:t>health and </a:t>
            </a:r>
            <a:r>
              <a:rPr lang="en-GB" sz="1200" kern="1200" dirty="0" smtClean="0">
                <a:solidFill>
                  <a:schemeClr val="tx1"/>
                </a:solidFill>
                <a:effectLst/>
                <a:latin typeface="+mn-lt"/>
                <a:ea typeface="+mn-ea"/>
                <a:cs typeface="+mn-cs"/>
              </a:rPr>
              <a:t>safety,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licencing </a:t>
            </a:r>
            <a:r>
              <a:rPr lang="en-GB" sz="1200" kern="1200" dirty="0">
                <a:solidFill>
                  <a:schemeClr val="tx1"/>
                </a:solidFill>
                <a:effectLst/>
                <a:latin typeface="+mn-lt"/>
                <a:ea typeface="+mn-ea"/>
                <a:cs typeface="+mn-cs"/>
              </a:rPr>
              <a:t>and planning, not to mention demands from </a:t>
            </a:r>
            <a:r>
              <a:rPr lang="en-GB" sz="1200" kern="1200" dirty="0" smtClean="0">
                <a:solidFill>
                  <a:schemeClr val="tx1"/>
                </a:solidFill>
                <a:effectLst/>
                <a:latin typeface="+mn-lt"/>
                <a:ea typeface="+mn-ea"/>
                <a:cs typeface="+mn-cs"/>
              </a:rPr>
              <a:t>customers and business partners who wish to see risks managed. The reputational gains from being a sustainable, INNS free, organisation are significant and most investors will expect to see you taking steps to reduce your risk.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Marina management depends on the many daily checks undertaken and records kept to </a:t>
            </a:r>
            <a:r>
              <a:rPr lang="en-GB" sz="1200" kern="1200" dirty="0" smtClean="0">
                <a:solidFill>
                  <a:schemeClr val="tx1"/>
                </a:solidFill>
                <a:effectLst/>
                <a:latin typeface="+mn-lt"/>
                <a:ea typeface="+mn-ea"/>
                <a:cs typeface="+mn-cs"/>
              </a:rPr>
              <a:t>ensure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regulations </a:t>
            </a:r>
            <a:r>
              <a:rPr lang="en-GB" sz="1200" kern="1200" dirty="0">
                <a:solidFill>
                  <a:schemeClr val="tx1"/>
                </a:solidFill>
                <a:effectLst/>
                <a:latin typeface="+mn-lt"/>
                <a:ea typeface="+mn-ea"/>
                <a:cs typeface="+mn-cs"/>
              </a:rPr>
              <a:t>are adhered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what may be new to you is that with new laws in place in many countries, you need to understand your responsibility to minimise the risk to your business from invasive non-native species.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law in the UK varies across the different </a:t>
            </a:r>
            <a:r>
              <a:rPr lang="en-GB" sz="1200" kern="1200" dirty="0" smtClean="0">
                <a:solidFill>
                  <a:schemeClr val="tx1"/>
                </a:solidFill>
                <a:effectLst/>
                <a:latin typeface="+mn-lt"/>
                <a:ea typeface="+mn-ea"/>
                <a:cs typeface="+mn-cs"/>
              </a:rPr>
              <a:t>administrations. In </a:t>
            </a:r>
            <a:r>
              <a:rPr lang="en-GB" sz="1200" kern="1200" dirty="0">
                <a:solidFill>
                  <a:schemeClr val="tx1"/>
                </a:solidFill>
                <a:effectLst/>
                <a:latin typeface="+mn-lt"/>
                <a:ea typeface="+mn-ea"/>
                <a:cs typeface="+mn-cs"/>
              </a:rPr>
              <a:t>England The </a:t>
            </a:r>
            <a:r>
              <a:rPr lang="en-GB" sz="1200" u="sng" kern="1200" dirty="0">
                <a:solidFill>
                  <a:schemeClr val="tx1"/>
                </a:solidFill>
                <a:effectLst/>
                <a:latin typeface="+mn-lt"/>
                <a:ea typeface="+mn-ea"/>
                <a:cs typeface="+mn-cs"/>
                <a:hlinkClick r:id="rId3"/>
              </a:rPr>
              <a:t>Wildlife and Countryside Act 1981</a:t>
            </a:r>
            <a:r>
              <a:rPr lang="en-GB" sz="1200" kern="1200" dirty="0">
                <a:solidFill>
                  <a:schemeClr val="tx1"/>
                </a:solidFill>
                <a:effectLst/>
                <a:latin typeface="+mn-lt"/>
                <a:ea typeface="+mn-ea"/>
                <a:cs typeface="+mn-cs"/>
              </a:rPr>
              <a:t>, and its various amendments, is the most important piece of legislation dealing with INNS. </a:t>
            </a:r>
          </a:p>
          <a:p>
            <a:r>
              <a:rPr lang="en-GB" sz="1200" kern="1200" dirty="0">
                <a:solidFill>
                  <a:schemeClr val="tx1"/>
                </a:solidFill>
                <a:effectLst/>
                <a:latin typeface="+mn-lt"/>
                <a:ea typeface="+mn-ea"/>
                <a:cs typeface="+mn-cs"/>
              </a:rPr>
              <a:t>You may also be aware of other pieces of legislation such as The </a:t>
            </a:r>
            <a:r>
              <a:rPr lang="en-GB" sz="1200" u="sng" kern="1200" dirty="0">
                <a:solidFill>
                  <a:schemeClr val="tx1"/>
                </a:solidFill>
                <a:effectLst/>
                <a:latin typeface="+mn-lt"/>
                <a:ea typeface="+mn-ea"/>
                <a:cs typeface="+mn-cs"/>
                <a:hlinkClick r:id="rId4"/>
              </a:rPr>
              <a:t>European Strategy for Invasive Alien Species</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5"/>
              </a:rPr>
              <a:t>EU Invasive Alien Species regulation</a:t>
            </a:r>
            <a:r>
              <a:rPr lang="en-GB" sz="1200" kern="1200" dirty="0">
                <a:solidFill>
                  <a:schemeClr val="tx1"/>
                </a:solidFill>
                <a:effectLst/>
                <a:latin typeface="+mn-lt"/>
                <a:ea typeface="+mn-ea"/>
                <a:cs typeface="+mn-cs"/>
              </a:rPr>
              <a:t>  or the </a:t>
            </a:r>
            <a:r>
              <a:rPr lang="en-GB" sz="1200" u="sng" kern="1200" dirty="0">
                <a:solidFill>
                  <a:schemeClr val="tx1"/>
                </a:solidFill>
                <a:effectLst/>
                <a:latin typeface="+mn-lt"/>
                <a:ea typeface="+mn-ea"/>
                <a:cs typeface="+mn-cs"/>
                <a:hlinkClick r:id="rId6"/>
              </a:rPr>
              <a:t>European Water Framework Directive</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8</a:t>
            </a:fld>
            <a:endParaRPr lang="en-GB"/>
          </a:p>
        </p:txBody>
      </p:sp>
    </p:spTree>
    <p:extLst>
      <p:ext uri="{BB962C8B-B14F-4D97-AF65-F5344CB8AC3E}">
        <p14:creationId xmlns:p14="http://schemas.microsoft.com/office/powerpoint/2010/main" val="149059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law in the UK varies. In England The </a:t>
            </a:r>
            <a:r>
              <a:rPr lang="en-GB" sz="1200" u="sng" kern="1200" dirty="0" smtClean="0">
                <a:solidFill>
                  <a:schemeClr val="tx1"/>
                </a:solidFill>
                <a:effectLst/>
                <a:latin typeface="+mn-lt"/>
                <a:ea typeface="+mn-ea"/>
                <a:cs typeface="+mn-cs"/>
                <a:hlinkClick r:id="rId3"/>
              </a:rPr>
              <a:t>Wildlife and Countryside Act 1981</a:t>
            </a:r>
            <a:r>
              <a:rPr lang="en-GB" sz="1200" kern="1200" dirty="0" smtClean="0">
                <a:solidFill>
                  <a:schemeClr val="tx1"/>
                </a:solidFill>
                <a:effectLst/>
                <a:latin typeface="+mn-lt"/>
                <a:ea typeface="+mn-ea"/>
                <a:cs typeface="+mn-cs"/>
              </a:rPr>
              <a:t>, and its various amendments, is the most important piece of legislation dealing with INNS.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makes it illegal</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release, plant or allow to escape into the wild any </a:t>
            </a:r>
            <a:r>
              <a:rPr lang="en-GB" sz="1200" kern="1200" dirty="0" smtClean="0">
                <a:solidFill>
                  <a:schemeClr val="tx1"/>
                </a:solidFill>
                <a:effectLst/>
                <a:latin typeface="+mn-lt"/>
                <a:ea typeface="+mn-ea"/>
                <a:cs typeface="+mn-cs"/>
              </a:rPr>
              <a:t>animal or plant </a:t>
            </a:r>
            <a:r>
              <a:rPr lang="en-GB" sz="1200" kern="1200" dirty="0" smtClean="0">
                <a:solidFill>
                  <a:schemeClr val="tx1"/>
                </a:solidFill>
                <a:effectLst/>
                <a:latin typeface="+mn-lt"/>
                <a:ea typeface="+mn-ea"/>
                <a:cs typeface="+mn-cs"/>
              </a:rPr>
              <a:t>which is not ordinarily resident, or a regular visitor to Great Britain, or is listed in </a:t>
            </a:r>
            <a:r>
              <a:rPr lang="en-GB" sz="1200" u="sng" kern="1200" dirty="0" smtClean="0">
                <a:solidFill>
                  <a:schemeClr val="tx1"/>
                </a:solidFill>
                <a:effectLst/>
                <a:latin typeface="+mn-lt"/>
                <a:ea typeface="+mn-ea"/>
                <a:cs typeface="+mn-cs"/>
                <a:hlinkClick r:id="rId4"/>
              </a:rPr>
              <a:t>Schedule 9</a:t>
            </a:r>
            <a:r>
              <a:rPr lang="en-GB" sz="1200" kern="1200" dirty="0" smtClean="0">
                <a:solidFill>
                  <a:schemeClr val="tx1"/>
                </a:solidFill>
                <a:effectLst/>
                <a:latin typeface="+mn-lt"/>
                <a:ea typeface="+mn-ea"/>
                <a:cs typeface="+mn-cs"/>
              </a:rPr>
              <a:t> of the Act. Don’t worry too much about lists – getting caught up in identifying every species can be a fascinating, but lengthy, distraction!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also be aware of other pieces of legislation such as The </a:t>
            </a:r>
            <a:r>
              <a:rPr lang="en-GB" sz="1200" u="sng" kern="1200" dirty="0" smtClean="0">
                <a:solidFill>
                  <a:schemeClr val="tx1"/>
                </a:solidFill>
                <a:effectLst/>
                <a:latin typeface="+mn-lt"/>
                <a:ea typeface="+mn-ea"/>
                <a:cs typeface="+mn-cs"/>
                <a:hlinkClick r:id="rId5"/>
              </a:rPr>
              <a:t>European Strategy for Invasive Alien Species</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hlinkClick r:id="rId6"/>
              </a:rPr>
              <a:t>EU Invasive Alien Species regulation</a:t>
            </a:r>
            <a:r>
              <a:rPr lang="en-GB" sz="1200" kern="1200" dirty="0" smtClean="0">
                <a:solidFill>
                  <a:schemeClr val="tx1"/>
                </a:solidFill>
                <a:effectLst/>
                <a:latin typeface="+mn-lt"/>
                <a:ea typeface="+mn-ea"/>
                <a:cs typeface="+mn-cs"/>
              </a:rPr>
              <a:t>  or the </a:t>
            </a:r>
            <a:r>
              <a:rPr lang="en-GB" sz="1200" u="sng" kern="1200" dirty="0" smtClean="0">
                <a:solidFill>
                  <a:schemeClr val="tx1"/>
                </a:solidFill>
                <a:effectLst/>
                <a:latin typeface="+mn-lt"/>
                <a:ea typeface="+mn-ea"/>
                <a:cs typeface="+mn-cs"/>
                <a:hlinkClick r:id="rId7"/>
              </a:rPr>
              <a:t>European Water Framework Directive</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key thing to remember is that throughout the UK the principle of ‘polluter pays’ remains in force. Should the introduction of an invasive non-native species be attributed to your event there is the potential for you to be held accountable for the clean-up.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9</a:t>
            </a:fld>
            <a:endParaRPr lang="en-GB"/>
          </a:p>
        </p:txBody>
      </p:sp>
    </p:spTree>
    <p:extLst>
      <p:ext uri="{BB962C8B-B14F-4D97-AF65-F5344CB8AC3E}">
        <p14:creationId xmlns:p14="http://schemas.microsoft.com/office/powerpoint/2010/main" val="31698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99196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402295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268133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371475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12838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8F18CF-9995-401A-BC01-B44894E1B53E}"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08803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8F18CF-9995-401A-BC01-B44894E1B53E}" type="datetimeFigureOut">
              <a:rPr lang="en-GB" smtClean="0"/>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25822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8F18CF-9995-401A-BC01-B44894E1B53E}"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382703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F18CF-9995-401A-BC01-B44894E1B53E}"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342213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F18CF-9995-401A-BC01-B44894E1B53E}"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235582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F18CF-9995-401A-BC01-B44894E1B53E}"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28315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F18CF-9995-401A-BC01-B44894E1B53E}" type="datetimeFigureOut">
              <a:rPr lang="en-GB" smtClean="0"/>
              <a:t>30/10/2019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CC76E-1E25-453A-9729-258F975E3CD3}" type="slidenum">
              <a:rPr lang="en-GB" smtClean="0"/>
              <a:t>‹#›</a:t>
            </a:fld>
            <a:endParaRPr lang="en-GB"/>
          </a:p>
        </p:txBody>
      </p:sp>
      <p:pic>
        <p:nvPicPr>
          <p:cNvPr id="7" name="Picture 6" descr="RAPID (Full Colou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520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60.png"/><Relationship Id="rId5" Type="http://schemas.openxmlformats.org/officeDocument/2006/relationships/image" Target="../media/image6.png"/><Relationship Id="rId10" Type="http://schemas.openxmlformats.org/officeDocument/2006/relationships/image" Target="../media/image59.png"/><Relationship Id="rId4" Type="http://schemas.openxmlformats.org/officeDocument/2006/relationships/image" Target="../media/image5.jpe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9.png"/><Relationship Id="rId3" Type="http://schemas.openxmlformats.org/officeDocument/2006/relationships/hyperlink" Target="https://www.brc.ac.uk/irecord/" TargetMode="External"/><Relationship Id="rId7" Type="http://schemas.openxmlformats.org/officeDocument/2006/relationships/image" Target="../media/image1.png"/><Relationship Id="rId12"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nbnatlas.org/" TargetMode="External"/><Relationship Id="rId11" Type="http://schemas.openxmlformats.org/officeDocument/2006/relationships/image" Target="../media/image7.jpeg"/><Relationship Id="rId5" Type="http://schemas.openxmlformats.org/officeDocument/2006/relationships/hyperlink" Target="http://www.nonnativespecies.org/" TargetMode="External"/><Relationship Id="rId10" Type="http://schemas.openxmlformats.org/officeDocument/2006/relationships/image" Target="../media/image6.png"/><Relationship Id="rId4" Type="http://schemas.openxmlformats.org/officeDocument/2006/relationships/hyperlink" Target="mailto:alertnonnative@ceh.ac.uk"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EoggtzYr4Qk" TargetMode="Externa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NNSS_Image_13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urve Gre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139114" y="4847021"/>
            <a:ext cx="8649916"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3000" b="1" dirty="0" smtClean="0">
                <a:solidFill>
                  <a:srgbClr val="A0CF67"/>
                </a:solidFill>
                <a:latin typeface="Segoe UI" panose="020B0502040204020203" pitchFamily="34" charset="0"/>
              </a:rPr>
              <a:t>FRESHWATER</a:t>
            </a:r>
            <a:r>
              <a:rPr kumimoji="0" lang="en-GB" altLang="en-US" sz="3000" b="1" i="0" u="none" strike="noStrike" cap="none" normalizeH="0" baseline="0" dirty="0" smtClean="0">
                <a:ln>
                  <a:noFill/>
                </a:ln>
                <a:solidFill>
                  <a:srgbClr val="A0CF67"/>
                </a:solidFill>
                <a:effectLst/>
                <a:latin typeface="Segoe UI" panose="020B0502040204020203" pitchFamily="34" charset="0"/>
              </a:rPr>
              <a:t> INVASIVE NON-NATIVE SPECIES</a:t>
            </a:r>
            <a:endParaRPr kumimoji="0" lang="en-US" altLang="en-US" sz="1800" b="0" i="0" u="none" strike="noStrike" cap="none" normalizeH="0" baseline="0" dirty="0" smtClean="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8" y="5426709"/>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6" name="Picture 15"/>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12199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4BCE5-FA29-4986-BB3C-41B49AF96756}"/>
              </a:ext>
            </a:extLst>
          </p:cNvPr>
          <p:cNvSpPr>
            <a:spLocks noGrp="1"/>
          </p:cNvSpPr>
          <p:nvPr>
            <p:ph type="title"/>
          </p:nvPr>
        </p:nvSpPr>
        <p:spPr>
          <a:xfrm>
            <a:off x="751480"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Check, Clean, Dry</a:t>
            </a:r>
          </a:p>
        </p:txBody>
      </p:sp>
      <p:pic>
        <p:nvPicPr>
          <p:cNvPr id="5"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433" y="1182504"/>
            <a:ext cx="7140389" cy="5041315"/>
          </a:xfrm>
          <a:prstGeom prst="rect">
            <a:avLst/>
          </a:prstGeom>
          <a:ln w="12700">
            <a:solidFill>
              <a:schemeClr val="tx1"/>
            </a:solidFill>
          </a:ln>
        </p:spPr>
      </p:pic>
    </p:spTree>
    <p:extLst>
      <p:ext uri="{BB962C8B-B14F-4D97-AF65-F5344CB8AC3E}">
        <p14:creationId xmlns:p14="http://schemas.microsoft.com/office/powerpoint/2010/main" val="47872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79" y="1425539"/>
            <a:ext cx="5579645" cy="4013701"/>
          </a:xfrm>
        </p:spPr>
        <p:txBody>
          <a:bodyPr/>
          <a:lstStyle/>
          <a:p>
            <a:r>
              <a:rPr lang="en-GB" dirty="0" smtClean="0">
                <a:latin typeface="Segoe UI" panose="020B0502040204020203" pitchFamily="34" charset="0"/>
                <a:ea typeface="Segoe UI" panose="020B0502040204020203" pitchFamily="34" charset="0"/>
                <a:cs typeface="Segoe UI" panose="020B0502040204020203" pitchFamily="34" charset="0"/>
              </a:rPr>
              <a:t>Provide drying racks near entry and exit points</a:t>
            </a:r>
          </a:p>
          <a:p>
            <a:r>
              <a:rPr lang="en-GB" dirty="0">
                <a:latin typeface="Segoe UI" panose="020B0502040204020203" pitchFamily="34" charset="0"/>
                <a:ea typeface="Segoe UI" panose="020B0502040204020203" pitchFamily="34" charset="0"/>
                <a:cs typeface="Segoe UI" panose="020B0502040204020203" pitchFamily="34" charset="0"/>
              </a:rPr>
              <a:t>I</a:t>
            </a:r>
            <a:r>
              <a:rPr lang="en-GB" dirty="0" smtClean="0">
                <a:latin typeface="Segoe UI" panose="020B0502040204020203" pitchFamily="34" charset="0"/>
                <a:ea typeface="Segoe UI" panose="020B0502040204020203" pitchFamily="34" charset="0"/>
                <a:cs typeface="Segoe UI" panose="020B0502040204020203" pitchFamily="34" charset="0"/>
              </a:rPr>
              <a:t>nstall racks and a dehumidifier in an indoor room for wet suits, waders and boots</a:t>
            </a:r>
          </a:p>
          <a:p>
            <a:r>
              <a:rPr lang="en-GB" dirty="0" smtClean="0">
                <a:latin typeface="Segoe UI" panose="020B0502040204020203" pitchFamily="34" charset="0"/>
                <a:ea typeface="Segoe UI" panose="020B0502040204020203" pitchFamily="34" charset="0"/>
                <a:cs typeface="Segoe UI" panose="020B0502040204020203" pitchFamily="34" charset="0"/>
              </a:rPr>
              <a:t>Post “Check, Clean, Dry” information in these areas</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Image result for kayak with plant fouling creative commons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683" y="1331537"/>
            <a:ext cx="1780429" cy="2372978"/>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 xmlns:a16="http://schemas.microsoft.com/office/drawing/2014/main" id="{F334BCE5-FA29-4986-BB3C-41B49AF96756}"/>
              </a:ext>
            </a:extLst>
          </p:cNvPr>
          <p:cNvSpPr txBox="1">
            <a:spLocks/>
          </p:cNvSpPr>
          <p:nvPr/>
        </p:nvSpPr>
        <p:spPr>
          <a:xfrm>
            <a:off x="751480" y="999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Drying racks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descr="Image result for drying fishing gear indoors"/>
          <p:cNvPicPr/>
          <p:nvPr/>
        </p:nvPicPr>
        <p:blipFill rotWithShape="1">
          <a:blip r:embed="rId4" cstate="screen">
            <a:extLst>
              <a:ext uri="{28A0092B-C50C-407E-A947-70E740481C1C}">
                <a14:useLocalDpi xmlns:a14="http://schemas.microsoft.com/office/drawing/2010/main"/>
              </a:ext>
            </a:extLst>
          </a:blip>
          <a:srcRect/>
          <a:stretch/>
        </p:blipFill>
        <p:spPr bwMode="auto">
          <a:xfrm>
            <a:off x="5061474" y="3877458"/>
            <a:ext cx="2247900" cy="2628900"/>
          </a:xfrm>
          <a:prstGeom prst="round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49" y="3733013"/>
            <a:ext cx="1107231" cy="2917790"/>
          </a:xfrm>
          <a:prstGeom prst="rect">
            <a:avLst/>
          </a:prstGeom>
        </p:spPr>
      </p:pic>
    </p:spTree>
    <p:extLst>
      <p:ext uri="{BB962C8B-B14F-4D97-AF65-F5344CB8AC3E}">
        <p14:creationId xmlns:p14="http://schemas.microsoft.com/office/powerpoint/2010/main" val="176756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5FBF6-4BC5-4225-87EF-8E75E7CF74F1}"/>
              </a:ext>
            </a:extLst>
          </p:cNvPr>
          <p:cNvSpPr>
            <a:spLocks noGrp="1"/>
          </p:cNvSpPr>
          <p:nvPr>
            <p:ph type="title"/>
          </p:nvPr>
        </p:nvSpPr>
        <p:spPr>
          <a:xfrm>
            <a:off x="510663" y="188145"/>
            <a:ext cx="7886700" cy="1325563"/>
          </a:xfrm>
        </p:spPr>
        <p:txBody>
          <a:body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Cleaning/washing stations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Content Placeholder 3">
            <a:extLst>
              <a:ext uri="{FF2B5EF4-FFF2-40B4-BE49-F238E27FC236}">
                <a16:creationId xmlns:a16="http://schemas.microsoft.com/office/drawing/2014/main" xmlns="" id="{A1AD5AA9-312C-4E7F-8C1E-8D0853A5C9F5}"/>
              </a:ext>
            </a:extLst>
          </p:cNvPr>
          <p:cNvSpPr>
            <a:spLocks noGrp="1"/>
          </p:cNvSpPr>
          <p:nvPr>
            <p:ph idx="1"/>
          </p:nvPr>
        </p:nvSpPr>
        <p:spPr>
          <a:xfrm>
            <a:off x="426603" y="1513708"/>
            <a:ext cx="4413135" cy="4878402"/>
          </a:xfrm>
        </p:spPr>
        <p:txBody>
          <a:bodyPr>
            <a:normAutofit fontScale="92500" lnSpcReduction="10000"/>
          </a:bodyPr>
          <a:lstStyle/>
          <a:p>
            <a:r>
              <a:rPr lang="en-GB" dirty="0">
                <a:latin typeface="Segoe UI" panose="020B0502040204020203" pitchFamily="34" charset="0"/>
                <a:ea typeface="Segoe UI" panose="020B0502040204020203" pitchFamily="34" charset="0"/>
                <a:cs typeface="Segoe UI" panose="020B0502040204020203" pitchFamily="34" charset="0"/>
              </a:rPr>
              <a:t>On the site, wherever possible you should have cleaning/washing </a:t>
            </a:r>
            <a:r>
              <a:rPr lang="en-GB" dirty="0" smtClean="0">
                <a:latin typeface="Segoe UI" panose="020B0502040204020203" pitchFamily="34" charset="0"/>
                <a:ea typeface="Segoe UI" panose="020B0502040204020203" pitchFamily="34" charset="0"/>
                <a:cs typeface="Segoe UI" panose="020B0502040204020203" pitchFamily="34" charset="0"/>
              </a:rPr>
              <a:t>facilities</a:t>
            </a:r>
            <a:br>
              <a:rPr lang="en-GB" dirty="0" smtClean="0">
                <a:latin typeface="Segoe UI" panose="020B0502040204020203" pitchFamily="34" charset="0"/>
                <a:ea typeface="Segoe UI" panose="020B0502040204020203" pitchFamily="34" charset="0"/>
                <a:cs typeface="Segoe UI" panose="020B0502040204020203" pitchFamily="34" charset="0"/>
              </a:rPr>
            </a:br>
            <a:r>
              <a:rPr lang="en-GB" dirty="0" smtClean="0">
                <a:latin typeface="Segoe UI" panose="020B0502040204020203" pitchFamily="34" charset="0"/>
                <a:ea typeface="Segoe UI" panose="020B0502040204020203" pitchFamily="34" charset="0"/>
                <a:cs typeface="Segoe UI" panose="020B0502040204020203" pitchFamily="34" charset="0"/>
              </a:rPr>
              <a:t> </a:t>
            </a:r>
          </a:p>
          <a:p>
            <a:r>
              <a:rPr lang="en-GB" dirty="0" smtClean="0">
                <a:latin typeface="Segoe UI" panose="020B0502040204020203" pitchFamily="34" charset="0"/>
                <a:ea typeface="Segoe UI" panose="020B0502040204020203" pitchFamily="34" charset="0"/>
                <a:cs typeface="Segoe UI" panose="020B0502040204020203" pitchFamily="34" charset="0"/>
              </a:rPr>
              <a:t>Appropriate </a:t>
            </a:r>
            <a:r>
              <a:rPr lang="en-GB" dirty="0">
                <a:latin typeface="Segoe UI" panose="020B0502040204020203" pitchFamily="34" charset="0"/>
                <a:ea typeface="Segoe UI" panose="020B0502040204020203" pitchFamily="34" charset="0"/>
                <a:cs typeface="Segoe UI" panose="020B0502040204020203" pitchFamily="34" charset="0"/>
              </a:rPr>
              <a:t>scale for the </a:t>
            </a:r>
            <a:r>
              <a:rPr lang="en-GB" dirty="0" smtClean="0">
                <a:latin typeface="Segoe UI" panose="020B0502040204020203" pitchFamily="34" charset="0"/>
                <a:ea typeface="Segoe UI" panose="020B0502040204020203" pitchFamily="34" charset="0"/>
                <a:cs typeface="Segoe UI" panose="020B0502040204020203" pitchFamily="34" charset="0"/>
              </a:rPr>
              <a:t>site</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Well away from the water’s </a:t>
            </a:r>
            <a:r>
              <a:rPr lang="en-GB" dirty="0" smtClean="0">
                <a:latin typeface="Segoe UI" panose="020B0502040204020203" pitchFamily="34" charset="0"/>
                <a:ea typeface="Segoe UI" panose="020B0502040204020203" pitchFamily="34" charset="0"/>
                <a:cs typeface="Segoe UI" panose="020B0502040204020203" pitchFamily="34" charset="0"/>
              </a:rPr>
              <a:t>edge</a:t>
            </a:r>
          </a:p>
          <a:p>
            <a:pPr marL="0" indent="0">
              <a:buNone/>
            </a:pPr>
            <a:endParaRPr lang="en-GB"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Appropriate drainage and disposal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3"/>
          <a:stretch>
            <a:fillRect/>
          </a:stretch>
        </p:blipFill>
        <p:spPr>
          <a:xfrm>
            <a:off x="5177477" y="4110091"/>
            <a:ext cx="3774727" cy="2123284"/>
          </a:xfrm>
          <a:prstGeom prst="roundRect">
            <a:avLst/>
          </a:prstGeom>
          <a:ln w="6350">
            <a:noFill/>
          </a:ln>
        </p:spPr>
      </p:pic>
      <p:pic>
        <p:nvPicPr>
          <p:cNvPr id="9" name="Picture 2" descr="4fdf875a12b2d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477" y="1392201"/>
            <a:ext cx="3737623" cy="2489740"/>
          </a:xfrm>
          <a:prstGeom prst="round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0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16D8DC-0A62-4868-9FD8-3E738A680AFB}"/>
              </a:ext>
            </a:extLst>
          </p:cNvPr>
          <p:cNvSpPr>
            <a:spLocks noGrp="1"/>
          </p:cNvSpPr>
          <p:nvPr>
            <p:ph type="title"/>
          </p:nvPr>
        </p:nvSpPr>
        <p:spPr>
          <a:xfrm>
            <a:off x="771428" y="284544"/>
            <a:ext cx="7746382" cy="1469189"/>
          </a:xfrm>
        </p:spPr>
        <p:txBody>
          <a:bodyPr>
            <a:normAutofit/>
          </a:bodyPr>
          <a:lstStyle/>
          <a:p>
            <a:r>
              <a:rPr lang="en-GB" sz="32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Boats arriving from marine environments</a:t>
            </a:r>
            <a:endPar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p:cNvGrpSpPr/>
          <p:nvPr/>
        </p:nvGrpSpPr>
        <p:grpSpPr>
          <a:xfrm>
            <a:off x="54" y="5403089"/>
            <a:ext cx="9197622" cy="1454911"/>
            <a:chOff x="-53622" y="5423864"/>
            <a:chExt cx="9197622" cy="1454911"/>
          </a:xfrm>
        </p:grpSpPr>
        <p:pic>
          <p:nvPicPr>
            <p:cNvPr id="6"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8"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PHA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1" name="Picture 10"/>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pic>
        <p:nvPicPr>
          <p:cNvPr id="12" name="Picture 11" descr="C:\Users\x944101\Desktop\Yacht marina.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6345" y="1753733"/>
            <a:ext cx="4796194" cy="3232335"/>
          </a:xfrm>
          <a:prstGeom prst="rect">
            <a:avLst/>
          </a:prstGeom>
          <a:noFill/>
          <a:ln>
            <a:noFill/>
          </a:ln>
        </p:spPr>
      </p:pic>
    </p:spTree>
    <p:extLst>
      <p:ext uri="{BB962C8B-B14F-4D97-AF65-F5344CB8AC3E}">
        <p14:creationId xmlns:p14="http://schemas.microsoft.com/office/powerpoint/2010/main" val="68680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6211">
            <a:off x="5150096" y="3451563"/>
            <a:ext cx="3377490" cy="2425952"/>
          </a:xfrm>
          <a:prstGeom prst="rect">
            <a:avLst/>
          </a:prstGeom>
          <a:ln w="19050">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13619">
            <a:off x="883170" y="3505141"/>
            <a:ext cx="3361971" cy="2373646"/>
          </a:xfrm>
          <a:prstGeom prst="rect">
            <a:avLst/>
          </a:prstGeom>
          <a:ln w="12700">
            <a:solidFill>
              <a:schemeClr val="tx1"/>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xmlns="" id="{9D0F19D6-3AEA-4C0B-ABD9-5F0F2271111B}"/>
              </a:ext>
            </a:extLst>
          </p:cNvPr>
          <p:cNvSpPr>
            <a:spLocks noGrp="1"/>
          </p:cNvSpPr>
          <p:nvPr>
            <p:ph type="title"/>
          </p:nvPr>
        </p:nvSpPr>
        <p:spPr>
          <a:xfrm>
            <a:off x="178275" y="120732"/>
            <a:ext cx="7886700" cy="994172"/>
          </a:xfrm>
        </p:spPr>
        <p:txBody>
          <a:body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Raise awareness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9569874">
            <a:off x="1434391" y="1182539"/>
            <a:ext cx="2259530" cy="3146835"/>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271035">
            <a:off x="4139191" y="1249062"/>
            <a:ext cx="2033518" cy="4067033"/>
          </a:xfrm>
          <a:prstGeom prst="rect">
            <a:avLst/>
          </a:prstGeom>
        </p:spPr>
      </p:pic>
    </p:spTree>
    <p:extLst>
      <p:ext uri="{BB962C8B-B14F-4D97-AF65-F5344CB8AC3E}">
        <p14:creationId xmlns:p14="http://schemas.microsoft.com/office/powerpoint/2010/main" val="376478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4DCEC-FC6C-463B-B3D7-68FF56B5E54E}"/>
              </a:ext>
            </a:extLst>
          </p:cNvPr>
          <p:cNvSpPr>
            <a:spLocks noGrp="1"/>
          </p:cNvSpPr>
          <p:nvPr>
            <p:ph type="title"/>
          </p:nvPr>
        </p:nvSpPr>
        <p:spPr>
          <a:xfrm>
            <a:off x="1063741" y="559557"/>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Biosecurity Planning</a:t>
            </a:r>
          </a:p>
        </p:txBody>
      </p:sp>
      <p:pic>
        <p:nvPicPr>
          <p:cNvPr id="6"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3959" y="1721313"/>
            <a:ext cx="2704036" cy="3807726"/>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8213" y="1830512"/>
            <a:ext cx="3850760" cy="3753136"/>
          </a:xfrm>
          <a:prstGeom prst="rect">
            <a:avLst/>
          </a:prstGeom>
          <a:ln w="3175">
            <a:solidFill>
              <a:schemeClr val="tx1"/>
            </a:solidFill>
          </a:ln>
        </p:spPr>
      </p:pic>
    </p:spTree>
    <p:extLst>
      <p:ext uri="{BB962C8B-B14F-4D97-AF65-F5344CB8AC3E}">
        <p14:creationId xmlns:p14="http://schemas.microsoft.com/office/powerpoint/2010/main" val="425837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27DC6-FE6A-4B17-BD06-7148B852E4AF}"/>
              </a:ext>
            </a:extLst>
          </p:cNvPr>
          <p:cNvSpPr>
            <a:spLocks noGrp="1"/>
          </p:cNvSpPr>
          <p:nvPr>
            <p:ph type="title"/>
          </p:nvPr>
        </p:nvSpPr>
        <p:spPr>
          <a:xfrm>
            <a:off x="469307" y="278496"/>
            <a:ext cx="7886700" cy="1325563"/>
          </a:xfrm>
        </p:spPr>
        <p:txBody>
          <a:bodyPr>
            <a:normAutofit/>
          </a:bodyPr>
          <a:lstStyle/>
          <a:p>
            <a:r>
              <a:rPr lang="en-GB" sz="40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Section 1 - Introduction</a:t>
            </a:r>
            <a:endPar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xmlns="" id="{FFFB0183-AC87-46CE-8C59-CBC5370D4F05}"/>
              </a:ext>
            </a:extLst>
          </p:cNvPr>
          <p:cNvSpPr>
            <a:spLocks noGrp="1"/>
          </p:cNvSpPr>
          <p:nvPr>
            <p:ph idx="1"/>
          </p:nvPr>
        </p:nvSpPr>
        <p:spPr>
          <a:xfrm>
            <a:off x="314185" y="2383409"/>
            <a:ext cx="4098472" cy="2196769"/>
          </a:xfrm>
        </p:spPr>
        <p:txBody>
          <a:bodyPr>
            <a:normAutofit/>
          </a:bodyPr>
          <a:lstStyle/>
          <a:p>
            <a:r>
              <a:rPr lang="en-GB" sz="2400" dirty="0" smtClean="0">
                <a:latin typeface="Segoe UI" panose="020B0502040204020203" pitchFamily="34" charset="0"/>
                <a:ea typeface="Segoe UI" panose="020B0502040204020203" pitchFamily="34" charset="0"/>
                <a:cs typeface="Segoe UI" panose="020B0502040204020203" pitchFamily="34" charset="0"/>
              </a:rPr>
              <a:t>Why </a:t>
            </a:r>
            <a:r>
              <a:rPr lang="en-GB" sz="2400" dirty="0">
                <a:latin typeface="Segoe UI" panose="020B0502040204020203" pitchFamily="34" charset="0"/>
                <a:ea typeface="Segoe UI" panose="020B0502040204020203" pitchFamily="34" charset="0"/>
                <a:cs typeface="Segoe UI" panose="020B0502040204020203" pitchFamily="34" charset="0"/>
              </a:rPr>
              <a:t>are you writing a biosecurity plan</a:t>
            </a:r>
            <a:r>
              <a:rPr lang="en-GB" sz="2400" dirty="0" smtClean="0">
                <a:latin typeface="Segoe UI" panose="020B0502040204020203" pitchFamily="34" charset="0"/>
                <a:ea typeface="Segoe UI" panose="020B0502040204020203" pitchFamily="34" charset="0"/>
                <a:cs typeface="Segoe UI" panose="020B0502040204020203" pitchFamily="34" charset="0"/>
              </a:rPr>
              <a:t>?</a:t>
            </a:r>
          </a:p>
          <a:p>
            <a:pPr marL="0" indent="0">
              <a:buNone/>
            </a:pP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What are the major concerns for our business?</a:t>
            </a:r>
          </a:p>
          <a:p>
            <a:endParaRPr lang="en-GB" dirty="0"/>
          </a:p>
        </p:txBody>
      </p:sp>
      <p:pic>
        <p:nvPicPr>
          <p:cNvPr id="14"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5" name="TextBox 14"/>
          <p:cNvSpPr txBox="1"/>
          <p:nvPr/>
        </p:nvSpPr>
        <p:spPr>
          <a:xfrm>
            <a:off x="5844250" y="24155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3182024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2258E-38A3-4869-A536-3D74C10F3C1E}"/>
              </a:ext>
            </a:extLst>
          </p:cNvPr>
          <p:cNvSpPr>
            <a:spLocks noGrp="1"/>
          </p:cNvSpPr>
          <p:nvPr>
            <p:ph type="title"/>
          </p:nvPr>
        </p:nvSpPr>
        <p:spPr>
          <a:xfrm>
            <a:off x="497188" y="213186"/>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2 – Scene Setting</a:t>
            </a:r>
          </a:p>
        </p:txBody>
      </p:sp>
      <p:sp>
        <p:nvSpPr>
          <p:cNvPr id="3" name="Content Placeholder 2">
            <a:extLst>
              <a:ext uri="{FF2B5EF4-FFF2-40B4-BE49-F238E27FC236}">
                <a16:creationId xmlns:a16="http://schemas.microsoft.com/office/drawing/2014/main" xmlns="" id="{80E67551-129C-4A73-845E-546E27DA9CA4}"/>
              </a:ext>
            </a:extLst>
          </p:cNvPr>
          <p:cNvSpPr>
            <a:spLocks noGrp="1"/>
          </p:cNvSpPr>
          <p:nvPr>
            <p:ph idx="1"/>
          </p:nvPr>
        </p:nvSpPr>
        <p:spPr>
          <a:xfrm>
            <a:off x="651765" y="1648146"/>
            <a:ext cx="4354830" cy="4065149"/>
          </a:xfrm>
        </p:spPr>
        <p:txBody>
          <a:bodyPr>
            <a:normAutofit fontScale="92500" lnSpcReduction="20000"/>
          </a:bodyPr>
          <a:lstStyle/>
          <a:p>
            <a: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Background to the plan</a:t>
            </a: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a:p>
            <a:pPr lvl="1"/>
            <a:r>
              <a:rPr lang="en-GB" dirty="0">
                <a:latin typeface="Segoe UI" panose="020B0502040204020203" pitchFamily="34" charset="0"/>
                <a:ea typeface="Segoe UI" panose="020B0502040204020203" pitchFamily="34" charset="0"/>
                <a:cs typeface="Segoe UI" panose="020B0502040204020203" pitchFamily="34" charset="0"/>
              </a:rPr>
              <a:t>Geographical scope</a:t>
            </a:r>
          </a:p>
          <a:p>
            <a:pPr lvl="1"/>
            <a:r>
              <a:rPr lang="en-GB" dirty="0">
                <a:latin typeface="Segoe UI" panose="020B0502040204020203" pitchFamily="34" charset="0"/>
                <a:ea typeface="Segoe UI" panose="020B0502040204020203" pitchFamily="34" charset="0"/>
                <a:cs typeface="Segoe UI" panose="020B0502040204020203" pitchFamily="34" charset="0"/>
              </a:rPr>
              <a:t>Time </a:t>
            </a:r>
            <a:r>
              <a:rPr lang="en-GB" dirty="0" smtClean="0">
                <a:latin typeface="Segoe UI" panose="020B0502040204020203" pitchFamily="34" charset="0"/>
                <a:ea typeface="Segoe UI" panose="020B0502040204020203" pitchFamily="34" charset="0"/>
                <a:cs typeface="Segoe UI" panose="020B0502040204020203" pitchFamily="34" charset="0"/>
              </a:rPr>
              <a:t>limits of plan</a:t>
            </a:r>
          </a:p>
          <a:p>
            <a:pPr lvl="1"/>
            <a:r>
              <a:rPr lang="en-GB" dirty="0" smtClean="0">
                <a:latin typeface="Segoe UI" panose="020B0502040204020203" pitchFamily="34" charset="0"/>
                <a:ea typeface="Segoe UI" panose="020B0502040204020203" pitchFamily="34" charset="0"/>
                <a:cs typeface="Segoe UI" panose="020B0502040204020203" pitchFamily="34" charset="0"/>
              </a:rPr>
              <a:t>Review schedule and updates</a:t>
            </a:r>
            <a:endParaRPr lang="en-GB" dirty="0">
              <a:latin typeface="Segoe UI" panose="020B0502040204020203" pitchFamily="34" charset="0"/>
              <a:ea typeface="Segoe UI" panose="020B0502040204020203" pitchFamily="34" charset="0"/>
              <a:cs typeface="Segoe UI" panose="020B0502040204020203" pitchFamily="34" charset="0"/>
            </a:endParaRPr>
          </a:p>
          <a:p>
            <a:pPr lvl="1"/>
            <a:r>
              <a:rPr lang="en-GB" dirty="0" smtClean="0">
                <a:latin typeface="Segoe UI" panose="020B0502040204020203" pitchFamily="34" charset="0"/>
                <a:ea typeface="Segoe UI" panose="020B0502040204020203" pitchFamily="34" charset="0"/>
                <a:cs typeface="Segoe UI" panose="020B0502040204020203" pitchFamily="34" charset="0"/>
              </a:rPr>
              <a:t>Activities</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Useful contacts </a:t>
            </a:r>
          </a:p>
          <a:p>
            <a:pPr lvl="1"/>
            <a:r>
              <a:rPr lang="en-GB" dirty="0">
                <a:latin typeface="Segoe UI" panose="020B0502040204020203" pitchFamily="34" charset="0"/>
                <a:ea typeface="Segoe UI" panose="020B0502040204020203" pitchFamily="34" charset="0"/>
                <a:cs typeface="Segoe UI" panose="020B0502040204020203" pitchFamily="34" charset="0"/>
              </a:rPr>
              <a:t>Local Natural England staff</a:t>
            </a:r>
          </a:p>
          <a:p>
            <a:pPr lvl="1"/>
            <a:r>
              <a:rPr lang="en-GB" dirty="0">
                <a:latin typeface="Segoe UI" panose="020B0502040204020203" pitchFamily="34" charset="0"/>
                <a:ea typeface="Segoe UI" panose="020B0502040204020203" pitchFamily="34" charset="0"/>
                <a:cs typeface="Segoe UI" panose="020B0502040204020203" pitchFamily="34" charset="0"/>
              </a:rPr>
              <a:t>Relevant experts, </a:t>
            </a:r>
            <a:r>
              <a:rPr lang="en-GB" dirty="0" smtClean="0">
                <a:latin typeface="Segoe UI" panose="020B0502040204020203" pitchFamily="34" charset="0"/>
                <a:ea typeface="Segoe UI" panose="020B0502040204020203" pitchFamily="34" charset="0"/>
                <a:cs typeface="Segoe UI" panose="020B0502040204020203" pitchFamily="34" charset="0"/>
              </a:rPr>
              <a:t>freshwater biologists</a:t>
            </a:r>
            <a:r>
              <a:rPr lang="en-GB" dirty="0">
                <a:latin typeface="Segoe UI" panose="020B0502040204020203" pitchFamily="34" charset="0"/>
                <a:ea typeface="Segoe UI" panose="020B0502040204020203" pitchFamily="34" charset="0"/>
                <a:cs typeface="Segoe UI" panose="020B0502040204020203" pitchFamily="34" charset="0"/>
              </a:rPr>
              <a:t>, biosecurity experts, university contacts </a:t>
            </a:r>
            <a:r>
              <a:rPr lang="en-GB" dirty="0" smtClean="0">
                <a:latin typeface="Segoe UI" panose="020B0502040204020203" pitchFamily="34" charset="0"/>
                <a:ea typeface="Segoe UI" panose="020B0502040204020203" pitchFamily="34" charset="0"/>
                <a:cs typeface="Segoe UI" panose="020B0502040204020203" pitchFamily="34" charset="0"/>
              </a:rPr>
              <a:t>etc.</a:t>
            </a: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xmlns="" id="{85E87393-BD98-45B8-9CCF-8A2F504D351F}"/>
              </a:ext>
            </a:extLst>
          </p:cNvPr>
          <p:cNvGrpSpPr/>
          <p:nvPr/>
        </p:nvGrpSpPr>
        <p:grpSpPr>
          <a:xfrm>
            <a:off x="5683550" y="1944788"/>
            <a:ext cx="2700338" cy="3471863"/>
            <a:chOff x="0" y="0"/>
            <a:chExt cx="3600450" cy="4629150"/>
          </a:xfrm>
        </p:grpSpPr>
        <p:pic>
          <p:nvPicPr>
            <p:cNvPr id="6" name="Picture 5">
              <a:extLst>
                <a:ext uri="{FF2B5EF4-FFF2-40B4-BE49-F238E27FC236}">
                  <a16:creationId xmlns:a16="http://schemas.microsoft.com/office/drawing/2014/main" xmlns="" id="{032A7386-600D-440F-AB0D-0BAD229B5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3600450" cy="4629150"/>
            </a:xfrm>
            <a:prstGeom prst="rect">
              <a:avLst/>
            </a:prstGeom>
            <a:noFill/>
          </p:spPr>
        </p:pic>
        <p:sp>
          <p:nvSpPr>
            <p:cNvPr id="7" name="Text Box 26">
              <a:extLst>
                <a:ext uri="{FF2B5EF4-FFF2-40B4-BE49-F238E27FC236}">
                  <a16:creationId xmlns:a16="http://schemas.microsoft.com/office/drawing/2014/main" xmlns="" id="{8B13628B-BFAD-4D93-AFF4-EC3944FFACEA}"/>
                </a:ext>
              </a:extLst>
            </p:cNvPr>
            <p:cNvSpPr txBox="1"/>
            <p:nvPr/>
          </p:nvSpPr>
          <p:spPr>
            <a:xfrm>
              <a:off x="95250" y="85725"/>
              <a:ext cx="1771650" cy="1524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750"/>
                </a:spcAft>
              </a:pPr>
              <a:r>
                <a:rPr lang="en-GB" sz="675" b="1">
                  <a:solidFill>
                    <a:srgbClr val="31B6FD"/>
                  </a:solidFill>
                  <a:latin typeface="Arial" panose="020B0604020202020204" pitchFamily="34" charset="0"/>
                  <a:ea typeface="Times New Roman" panose="02020603050405020304" pitchFamily="18" charset="0"/>
                  <a:cs typeface="Times New Roman" panose="02020603050405020304" pitchFamily="18" charset="0"/>
                </a:rPr>
                <a:t>Fig 1: TECF Management Area</a:t>
              </a:r>
            </a:p>
          </p:txBody>
        </p:sp>
      </p:grpSp>
      <p:pic>
        <p:nvPicPr>
          <p:cNvPr id="8" name="Picture 6" descr="RAPID (Full Col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05290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E12DA-4C76-4D23-A93F-090FC5882413}"/>
              </a:ext>
            </a:extLst>
          </p:cNvPr>
          <p:cNvSpPr>
            <a:spLocks noGrp="1"/>
          </p:cNvSpPr>
          <p:nvPr>
            <p:ph type="title"/>
          </p:nvPr>
        </p:nvSpPr>
        <p:spPr>
          <a:xfrm>
            <a:off x="497188" y="171859"/>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3 – Environmental Information</a:t>
            </a:r>
          </a:p>
        </p:txBody>
      </p:sp>
      <p:sp>
        <p:nvSpPr>
          <p:cNvPr id="3" name="Content Placeholder 2">
            <a:extLst>
              <a:ext uri="{FF2B5EF4-FFF2-40B4-BE49-F238E27FC236}">
                <a16:creationId xmlns:a16="http://schemas.microsoft.com/office/drawing/2014/main" xmlns="" id="{539B5A62-EFD8-401A-A744-F8D3854B447B}"/>
              </a:ext>
            </a:extLst>
          </p:cNvPr>
          <p:cNvSpPr>
            <a:spLocks noGrp="1"/>
          </p:cNvSpPr>
          <p:nvPr>
            <p:ph idx="1"/>
          </p:nvPr>
        </p:nvSpPr>
        <p:spPr>
          <a:xfrm>
            <a:off x="628650" y="1932984"/>
            <a:ext cx="4501995" cy="4092444"/>
          </a:xfrm>
        </p:spPr>
        <p:txBody>
          <a:bodyPr>
            <a:normAutofit fontScale="92500" lnSpcReduction="10000"/>
          </a:bodyPr>
          <a:lstStyle/>
          <a:p>
            <a:r>
              <a:rPr lang="en-GB" dirty="0">
                <a:latin typeface="Segoe UI" panose="020B0502040204020203" pitchFamily="34" charset="0"/>
                <a:ea typeface="Segoe UI" panose="020B0502040204020203" pitchFamily="34" charset="0"/>
                <a:cs typeface="Segoe UI" panose="020B0502040204020203" pitchFamily="34" charset="0"/>
              </a:rPr>
              <a:t>Physical structure and layout of the </a:t>
            </a:r>
            <a:r>
              <a:rPr lang="en-GB" dirty="0" smtClean="0">
                <a:latin typeface="Segoe UI" panose="020B0502040204020203" pitchFamily="34" charset="0"/>
                <a:ea typeface="Segoe UI" panose="020B0502040204020203" pitchFamily="34" charset="0"/>
                <a:cs typeface="Segoe UI" panose="020B0502040204020203" pitchFamily="34" charset="0"/>
              </a:rPr>
              <a:t>site</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Water </a:t>
            </a:r>
            <a:r>
              <a:rPr lang="en-GB" dirty="0" smtClean="0">
                <a:latin typeface="Segoe UI" panose="020B0502040204020203" pitchFamily="34" charset="0"/>
                <a:ea typeface="Segoe UI" panose="020B0502040204020203" pitchFamily="34" charset="0"/>
                <a:cs typeface="Segoe UI" panose="020B0502040204020203" pitchFamily="34" charset="0"/>
              </a:rPr>
              <a:t>flow, </a:t>
            </a:r>
            <a:r>
              <a:rPr lang="en-GB" dirty="0">
                <a:latin typeface="Segoe UI" panose="020B0502040204020203" pitchFamily="34" charset="0"/>
                <a:ea typeface="Segoe UI" panose="020B0502040204020203" pitchFamily="34" charset="0"/>
                <a:cs typeface="Segoe UI" panose="020B0502040204020203" pitchFamily="34" charset="0"/>
              </a:rPr>
              <a:t>temperature and other relevant </a:t>
            </a:r>
            <a:r>
              <a:rPr lang="en-GB" dirty="0" smtClean="0">
                <a:latin typeface="Segoe UI" panose="020B0502040204020203" pitchFamily="34" charset="0"/>
                <a:ea typeface="Segoe UI" panose="020B0502040204020203" pitchFamily="34" charset="0"/>
                <a:cs typeface="Segoe UI" panose="020B0502040204020203" pitchFamily="34" charset="0"/>
              </a:rPr>
              <a:t>data</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Lists of INNS known to be present or on the </a:t>
            </a:r>
            <a:r>
              <a:rPr lang="en-GB" dirty="0" smtClean="0">
                <a:latin typeface="Segoe UI" panose="020B0502040204020203" pitchFamily="34" charset="0"/>
                <a:ea typeface="Segoe UI" panose="020B0502040204020203" pitchFamily="34" charset="0"/>
                <a:cs typeface="Segoe UI" panose="020B0502040204020203" pitchFamily="34" charset="0"/>
              </a:rPr>
              <a:t>horizon</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Existing designations e.g. SSSI </a:t>
            </a:r>
            <a:r>
              <a:rPr lang="en-GB" dirty="0" smtClean="0">
                <a:latin typeface="Segoe UI" panose="020B0502040204020203" pitchFamily="34" charset="0"/>
                <a:ea typeface="Segoe UI" panose="020B0502040204020203" pitchFamily="34" charset="0"/>
                <a:cs typeface="Segoe UI" panose="020B0502040204020203" pitchFamily="34" charset="0"/>
              </a:rPr>
              <a:t>or AONB, </a:t>
            </a:r>
            <a:r>
              <a:rPr lang="en-GB" dirty="0">
                <a:latin typeface="Segoe UI" panose="020B0502040204020203" pitchFamily="34" charset="0"/>
                <a:ea typeface="Segoe UI" panose="020B0502040204020203" pitchFamily="34" charset="0"/>
                <a:cs typeface="Segoe UI" panose="020B0502040204020203" pitchFamily="34" charset="0"/>
              </a:rPr>
              <a:t>etc. </a:t>
            </a:r>
          </a:p>
        </p:txBody>
      </p:sp>
      <p:pic>
        <p:nvPicPr>
          <p:cNvPr id="5"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4" name="Picture 2" descr="Large map of England, Wales and Northern Ireland showing all of the AONB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1188" y="1771040"/>
            <a:ext cx="3924442" cy="3747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40538" y="5664152"/>
            <a:ext cx="4896736" cy="523220"/>
          </a:xfrm>
          <a:prstGeom prst="rect">
            <a:avLst/>
          </a:prstGeom>
          <a:noFill/>
        </p:spPr>
        <p:txBody>
          <a:bodyPr wrap="square" rtlCol="0">
            <a:spAutoFit/>
          </a:bodyPr>
          <a:lstStyle/>
          <a:p>
            <a:r>
              <a:rPr lang="en-GB" sz="1400" dirty="0"/>
              <a:t>Areas of Outstanding Natural Beauty (AONBs</a:t>
            </a:r>
            <a:r>
              <a:rPr lang="en-GB" sz="1400" dirty="0" smtClean="0"/>
              <a:t>)</a:t>
            </a:r>
            <a:br>
              <a:rPr lang="en-GB" sz="1400" dirty="0" smtClean="0"/>
            </a:br>
            <a:r>
              <a:rPr lang="en-GB" sz="1400" dirty="0" smtClean="0"/>
              <a:t>http</a:t>
            </a:r>
            <a:r>
              <a:rPr lang="en-GB" sz="1400" dirty="0"/>
              <a:t>://www.landscapesforlife.org.uk/about-aonbs/visit-aonbs/</a:t>
            </a:r>
          </a:p>
        </p:txBody>
      </p:sp>
    </p:spTree>
    <p:extLst>
      <p:ext uri="{BB962C8B-B14F-4D97-AF65-F5344CB8AC3E}">
        <p14:creationId xmlns:p14="http://schemas.microsoft.com/office/powerpoint/2010/main" val="1872184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EDD05-6983-4B6C-B99D-3B896FB276D5}"/>
              </a:ext>
            </a:extLst>
          </p:cNvPr>
          <p:cNvSpPr>
            <a:spLocks noGrp="1"/>
          </p:cNvSpPr>
          <p:nvPr>
            <p:ph type="title"/>
          </p:nvPr>
        </p:nvSpPr>
        <p:spPr>
          <a:xfrm>
            <a:off x="605980" y="122831"/>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4 – Use of the Area</a:t>
            </a:r>
          </a:p>
        </p:txBody>
      </p:sp>
      <p:sp>
        <p:nvSpPr>
          <p:cNvPr id="3" name="Content Placeholder 2">
            <a:extLst>
              <a:ext uri="{FF2B5EF4-FFF2-40B4-BE49-F238E27FC236}">
                <a16:creationId xmlns:a16="http://schemas.microsoft.com/office/drawing/2014/main" xmlns="" id="{4A82F499-2BEA-4BD3-81ED-220F47D4AE9D}"/>
              </a:ext>
            </a:extLst>
          </p:cNvPr>
          <p:cNvSpPr>
            <a:spLocks noGrp="1"/>
          </p:cNvSpPr>
          <p:nvPr>
            <p:ph idx="1"/>
          </p:nvPr>
        </p:nvSpPr>
        <p:spPr>
          <a:xfrm>
            <a:off x="605980" y="1289415"/>
            <a:ext cx="4262732" cy="3263504"/>
          </a:xfrm>
        </p:spPr>
        <p:txBody>
          <a:bodyPr>
            <a:normAutofit/>
          </a:bodyPr>
          <a:lstStyle/>
          <a:p>
            <a:r>
              <a:rPr lang="en-GB" dirty="0">
                <a:latin typeface="Segoe UI" panose="020B0502040204020203" pitchFamily="34" charset="0"/>
                <a:ea typeface="Segoe UI" panose="020B0502040204020203" pitchFamily="34" charset="0"/>
                <a:cs typeface="Segoe UI" panose="020B0502040204020203" pitchFamily="34" charset="0"/>
              </a:rPr>
              <a:t>Major types of activity</a:t>
            </a:r>
          </a:p>
          <a:p>
            <a:pPr lvl="1"/>
            <a:r>
              <a:rPr lang="en-GB" dirty="0">
                <a:latin typeface="Segoe UI" panose="020B0502040204020203" pitchFamily="34" charset="0"/>
                <a:ea typeface="Segoe UI" panose="020B0502040204020203" pitchFamily="34" charset="0"/>
                <a:cs typeface="Segoe UI" panose="020B0502040204020203" pitchFamily="34" charset="0"/>
              </a:rPr>
              <a:t>How many </a:t>
            </a:r>
            <a:r>
              <a:rPr lang="en-GB" dirty="0" smtClean="0">
                <a:latin typeface="Segoe UI" panose="020B0502040204020203" pitchFamily="34" charset="0"/>
                <a:ea typeface="Segoe UI" panose="020B0502040204020203" pitchFamily="34" charset="0"/>
                <a:cs typeface="Segoe UI" panose="020B0502040204020203" pitchFamily="34" charset="0"/>
              </a:rPr>
              <a:t>users?</a:t>
            </a:r>
          </a:p>
          <a:p>
            <a:pPr lvl="1"/>
            <a:r>
              <a:rPr lang="en-GB" dirty="0" smtClean="0">
                <a:latin typeface="Segoe UI" panose="020B0502040204020203" pitchFamily="34" charset="0"/>
                <a:ea typeface="Segoe UI" panose="020B0502040204020203" pitchFamily="34" charset="0"/>
                <a:cs typeface="Segoe UI" panose="020B0502040204020203" pitchFamily="34" charset="0"/>
              </a:rPr>
              <a:t>What do they bring and what do they take away?</a:t>
            </a:r>
            <a:endParaRPr lang="en-GB" dirty="0">
              <a:latin typeface="Segoe UI" panose="020B0502040204020203" pitchFamily="34" charset="0"/>
              <a:ea typeface="Segoe UI" panose="020B0502040204020203" pitchFamily="34" charset="0"/>
              <a:cs typeface="Segoe UI" panose="020B0502040204020203" pitchFamily="34" charset="0"/>
            </a:endParaRPr>
          </a:p>
          <a:p>
            <a:pPr lvl="1"/>
            <a:r>
              <a:rPr lang="en-GB" dirty="0" smtClean="0">
                <a:latin typeface="Segoe UI" panose="020B0502040204020203" pitchFamily="34" charset="0"/>
                <a:ea typeface="Segoe UI" panose="020B0502040204020203" pitchFamily="34" charset="0"/>
                <a:cs typeface="Segoe UI" panose="020B0502040204020203" pitchFamily="34" charset="0"/>
              </a:rPr>
              <a:t>Where </a:t>
            </a:r>
            <a:r>
              <a:rPr lang="en-GB" dirty="0">
                <a:latin typeface="Segoe UI" panose="020B0502040204020203" pitchFamily="34" charset="0"/>
                <a:ea typeface="Segoe UI" panose="020B0502040204020203" pitchFamily="34" charset="0"/>
                <a:cs typeface="Segoe UI" panose="020B0502040204020203" pitchFamily="34" charset="0"/>
              </a:rPr>
              <a:t>are they coming from?</a:t>
            </a:r>
          </a:p>
          <a:p>
            <a:pPr lvl="1"/>
            <a:r>
              <a:rPr lang="en-GB" dirty="0" smtClean="0">
                <a:latin typeface="Segoe UI" panose="020B0502040204020203" pitchFamily="34" charset="0"/>
                <a:ea typeface="Segoe UI" panose="020B0502040204020203" pitchFamily="34" charset="0"/>
                <a:cs typeface="Segoe UI" panose="020B0502040204020203" pitchFamily="34" charset="0"/>
              </a:rPr>
              <a:t>Are they coming from another water body?</a:t>
            </a:r>
            <a:endParaRPr lang="en-GB" dirty="0">
              <a:latin typeface="Segoe UI" panose="020B0502040204020203" pitchFamily="34" charset="0"/>
              <a:ea typeface="Segoe UI" panose="020B0502040204020203" pitchFamily="34" charset="0"/>
              <a:cs typeface="Segoe UI" panose="020B0502040204020203" pitchFamily="34" charset="0"/>
            </a:endParaRPr>
          </a:p>
          <a:p>
            <a:pPr lvl="1"/>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6" descr="RAPID (Full Colou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p:cNvPicPr/>
          <p:nvPr/>
        </p:nvPicPr>
        <p:blipFill rotWithShape="1">
          <a:blip r:embed="rId4" cstate="screen">
            <a:extLst>
              <a:ext uri="{28A0092B-C50C-407E-A947-70E740481C1C}">
                <a14:useLocalDpi xmlns:a14="http://schemas.microsoft.com/office/drawing/2010/main"/>
              </a:ext>
            </a:extLst>
          </a:blip>
          <a:srcRect/>
          <a:stretch/>
        </p:blipFill>
        <p:spPr bwMode="auto">
          <a:xfrm>
            <a:off x="5223597" y="1448394"/>
            <a:ext cx="2333625" cy="2038350"/>
          </a:xfrm>
          <a:prstGeom prst="roundRect">
            <a:avLst/>
          </a:prstGeom>
          <a:ln>
            <a:noFill/>
          </a:ln>
          <a:extLst>
            <a:ext uri="{53640926-AAD7-44D8-BBD7-CCE9431645EC}">
              <a14:shadowObscured xmlns:a14="http://schemas.microsoft.com/office/drawing/2010/main"/>
            </a:ext>
          </a:extLst>
        </p:spPr>
      </p:pic>
      <p:pic>
        <p:nvPicPr>
          <p:cNvPr id="4102" name="Picture 6" descr="Image result for dog walker water creative commons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2331" y="3759952"/>
            <a:ext cx="3501337" cy="2336049"/>
          </a:xfrm>
          <a:prstGeom prst="roundRect">
            <a:avLst/>
          </a:prstGeom>
          <a:noFill/>
          <a:extLst>
            <a:ext uri="{909E8E84-426E-40DD-AFC4-6F175D3DCCD1}">
              <a14:hiddenFill xmlns:a14="http://schemas.microsoft.com/office/drawing/2010/main">
                <a:solidFill>
                  <a:srgbClr val="FFFFFF"/>
                </a:solidFill>
              </a14:hiddenFill>
            </a:ext>
          </a:extLst>
        </p:spPr>
      </p:pic>
      <p:pic>
        <p:nvPicPr>
          <p:cNvPr id="4104" name="Picture 8" descr="water people sport river pond swim flood human waterway swimmer crawl competition danube boating disaster athletes triathlon ulm geological phenomenon involved track and field athletes wetsuits swim strok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97830" y="4552919"/>
            <a:ext cx="2813223" cy="210991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39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811" y="5439103"/>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itle 1">
            <a:extLst>
              <a:ext uri="{FF2B5EF4-FFF2-40B4-BE49-F238E27FC236}">
                <a16:creationId xmlns="" xmlns:a16="http://schemas.microsoft.com/office/drawing/2014/main" id="{A0140451-A85D-40B7-B05C-FE4B11486010}"/>
              </a:ext>
            </a:extLst>
          </p:cNvPr>
          <p:cNvSpPr>
            <a:spLocks noGrp="1"/>
          </p:cNvSpPr>
          <p:nvPr>
            <p:ph type="ctrTitle"/>
          </p:nvPr>
        </p:nvSpPr>
        <p:spPr>
          <a:xfrm>
            <a:off x="1083361" y="2739546"/>
            <a:ext cx="6858000" cy="1790700"/>
          </a:xfrm>
        </p:spPr>
        <p:txBody>
          <a:bodyPr>
            <a:normAutofit/>
          </a:bodyPr>
          <a:lstStyle/>
          <a:p>
            <a:r>
              <a:rPr lang="en-GB" sz="44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Freshwater </a:t>
            </a:r>
            <a:r>
              <a:rPr lang="en-GB" sz="4400" b="1" dirty="0">
                <a:solidFill>
                  <a:srgbClr val="006699"/>
                </a:solidFill>
                <a:latin typeface="Segoe UI" panose="020B0502040204020203" pitchFamily="34" charset="0"/>
                <a:ea typeface="Segoe UI" panose="020B0502040204020203" pitchFamily="34" charset="0"/>
                <a:cs typeface="Segoe UI" panose="020B0502040204020203" pitchFamily="34" charset="0"/>
              </a:rPr>
              <a:t>Invasive </a:t>
            </a:r>
            <a:r>
              <a:rPr lang="en-GB" sz="44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sz="44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44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Non-Native </a:t>
            </a:r>
            <a:r>
              <a:rPr lang="en-GB" sz="4400" b="1" dirty="0">
                <a:solidFill>
                  <a:srgbClr val="006699"/>
                </a:solidFill>
                <a:latin typeface="Segoe UI" panose="020B0502040204020203" pitchFamily="34" charset="0"/>
                <a:ea typeface="Segoe UI" panose="020B0502040204020203" pitchFamily="34" charset="0"/>
                <a:cs typeface="Segoe UI" panose="020B0502040204020203" pitchFamily="34" charset="0"/>
              </a:rPr>
              <a:t>Species </a:t>
            </a:r>
          </a:p>
        </p:txBody>
      </p:sp>
      <p:sp>
        <p:nvSpPr>
          <p:cNvPr id="11" name="Subtitle 2">
            <a:extLst>
              <a:ext uri="{FF2B5EF4-FFF2-40B4-BE49-F238E27FC236}">
                <a16:creationId xmlns="" xmlns:a16="http://schemas.microsoft.com/office/drawing/2014/main" id="{A74399A7-1284-401D-992D-05E5AC6BB040}"/>
              </a:ext>
            </a:extLst>
          </p:cNvPr>
          <p:cNvSpPr>
            <a:spLocks noGrp="1"/>
          </p:cNvSpPr>
          <p:nvPr>
            <p:ph type="subTitle" idx="1"/>
          </p:nvPr>
        </p:nvSpPr>
        <p:spPr>
          <a:xfrm>
            <a:off x="1143000" y="4617572"/>
            <a:ext cx="6858000" cy="821531"/>
          </a:xfrm>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Impacts on Marina and </a:t>
            </a:r>
            <a:r>
              <a:rPr lang="en-GB" dirty="0" smtClean="0">
                <a:latin typeface="Segoe UI" panose="020B0502040204020203" pitchFamily="34" charset="0"/>
                <a:ea typeface="Segoe UI" panose="020B0502040204020203" pitchFamily="34" charset="0"/>
                <a:cs typeface="Segoe UI" panose="020B0502040204020203" pitchFamily="34" charset="0"/>
              </a:rPr>
              <a:t>Boat Club </a:t>
            </a:r>
            <a:r>
              <a:rPr lang="en-GB" dirty="0">
                <a:latin typeface="Segoe UI" panose="020B0502040204020203" pitchFamily="34" charset="0"/>
                <a:ea typeface="Segoe UI" panose="020B0502040204020203" pitchFamily="34" charset="0"/>
                <a:cs typeface="Segoe UI" panose="020B0502040204020203" pitchFamily="34" charset="0"/>
              </a:rPr>
              <a:t>Managers and Practical Biosecurity Steps</a:t>
            </a:r>
          </a:p>
        </p:txBody>
      </p:sp>
      <p:sp>
        <p:nvSpPr>
          <p:cNvPr id="13" name="Title 1">
            <a:extLst>
              <a:ext uri="{FF2B5EF4-FFF2-40B4-BE49-F238E27FC236}">
                <a16:creationId xmlns="" xmlns:a16="http://schemas.microsoft.com/office/drawing/2014/main" id="{74A37129-BE2B-4356-BFD6-C466CEDDBAB1}"/>
              </a:ext>
            </a:extLst>
          </p:cNvPr>
          <p:cNvSpPr txBox="1">
            <a:spLocks/>
          </p:cNvSpPr>
          <p:nvPr/>
        </p:nvSpPr>
        <p:spPr>
          <a:xfrm>
            <a:off x="-26811" y="6516537"/>
            <a:ext cx="8983807" cy="311186"/>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675" dirty="0"/>
              <a:t>Hull fouling banner Images </a:t>
            </a:r>
            <a:r>
              <a:rPr lang="en-GB" sz="675" dirty="0" err="1"/>
              <a:t>Ficopomatus</a:t>
            </a:r>
            <a:r>
              <a:rPr lang="en-GB" sz="675" dirty="0"/>
              <a:t> </a:t>
            </a:r>
            <a:r>
              <a:rPr lang="en-GB" sz="675" dirty="0" err="1"/>
              <a:t>enigmaticus</a:t>
            </a:r>
            <a:r>
              <a:rPr lang="en-GB" sz="675" dirty="0"/>
              <a:t>, © R Holland; Hull fouling, © Copyright 2018 International Maritime Organization (IMO); Undaria </a:t>
            </a:r>
            <a:r>
              <a:rPr lang="en-GB" sz="675" dirty="0" err="1"/>
              <a:t>pinnatifida</a:t>
            </a:r>
            <a:r>
              <a:rPr lang="en-GB" sz="675" dirty="0"/>
              <a:t> on a boat hull, © Lesley </a:t>
            </a:r>
            <a:r>
              <a:rPr lang="en-GB" sz="675" dirty="0" err="1"/>
              <a:t>Patston</a:t>
            </a:r>
            <a:r>
              <a:rPr lang="en-GB" sz="675" dirty="0"/>
              <a:t>, MPI</a:t>
            </a:r>
            <a:endParaRPr lang="en-GB" sz="675" dirty="0">
              <a:highlight>
                <a:srgbClr val="FFFF00"/>
              </a:highlight>
            </a:endParaRPr>
          </a:p>
        </p:txBody>
      </p:sp>
      <p:grpSp>
        <p:nvGrpSpPr>
          <p:cNvPr id="2" name="Group 1"/>
          <p:cNvGrpSpPr/>
          <p:nvPr/>
        </p:nvGrpSpPr>
        <p:grpSpPr>
          <a:xfrm>
            <a:off x="310794" y="1363891"/>
            <a:ext cx="8522412" cy="1673876"/>
            <a:chOff x="262108" y="1382476"/>
            <a:chExt cx="8522412" cy="1673876"/>
          </a:xfrm>
        </p:grpSpPr>
        <p:pic>
          <p:nvPicPr>
            <p:cNvPr id="5" name="Picture 4">
              <a:extLst>
                <a:ext uri="{FF2B5EF4-FFF2-40B4-BE49-F238E27FC236}">
                  <a16:creationId xmlns="" xmlns:a16="http://schemas.microsoft.com/office/drawing/2014/main" id="{3B0FFB96-8BFE-4E99-B9F1-DC2AD93C3C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108" y="1382476"/>
              <a:ext cx="2676966" cy="1668838"/>
            </a:xfrm>
            <a:prstGeom prst="roundRect">
              <a:avLst/>
            </a:prstGeom>
          </p:spPr>
        </p:pic>
        <p:pic>
          <p:nvPicPr>
            <p:cNvPr id="6" name="Picture 5">
              <a:extLst>
                <a:ext uri="{FF2B5EF4-FFF2-40B4-BE49-F238E27FC236}">
                  <a16:creationId xmlns="" xmlns:a16="http://schemas.microsoft.com/office/drawing/2014/main" id="{0106386F-7530-494A-BD01-10DC3FD1C6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7554" y="1382477"/>
              <a:ext cx="2676966" cy="1668837"/>
            </a:xfrm>
            <a:prstGeom prst="roundRect">
              <a:avLst/>
            </a:prstGeom>
          </p:spPr>
        </p:pic>
        <p:pic>
          <p:nvPicPr>
            <p:cNvPr id="1026" name="Picture 2" descr="http://www.imo.org/en/OurWork/Environment/Biofouling/Documents/11.jpg">
              <a:extLst>
                <a:ext uri="{FF2B5EF4-FFF2-40B4-BE49-F238E27FC236}">
                  <a16:creationId xmlns="" xmlns:a16="http://schemas.microsoft.com/office/drawing/2014/main" id="{1904ED06-DC53-4620-B14A-8CDECA2D301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74521" y="1384365"/>
              <a:ext cx="2697586" cy="1671987"/>
            </a:xfrm>
            <a:prstGeom prst="round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58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6AAF6-5559-4B5B-96E1-9079C977125D}"/>
              </a:ext>
            </a:extLst>
          </p:cNvPr>
          <p:cNvSpPr>
            <a:spLocks noGrp="1"/>
          </p:cNvSpPr>
          <p:nvPr>
            <p:ph type="title"/>
          </p:nvPr>
        </p:nvSpPr>
        <p:spPr>
          <a:xfrm>
            <a:off x="492241"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Working with Contractors</a:t>
            </a:r>
          </a:p>
        </p:txBody>
      </p:sp>
      <p:sp>
        <p:nvSpPr>
          <p:cNvPr id="3" name="Content Placeholder 2">
            <a:extLst>
              <a:ext uri="{FF2B5EF4-FFF2-40B4-BE49-F238E27FC236}">
                <a16:creationId xmlns="" xmlns:a16="http://schemas.microsoft.com/office/drawing/2014/main" id="{A07456EC-7AC3-46F5-8EA7-7728254172C7}"/>
              </a:ext>
            </a:extLst>
          </p:cNvPr>
          <p:cNvSpPr>
            <a:spLocks noGrp="1"/>
          </p:cNvSpPr>
          <p:nvPr>
            <p:ph idx="1"/>
          </p:nvPr>
        </p:nvSpPr>
        <p:spPr>
          <a:xfrm>
            <a:off x="628650" y="1243607"/>
            <a:ext cx="6934200" cy="4246366"/>
          </a:xfrm>
        </p:spPr>
        <p:txBody>
          <a:bodyPr>
            <a:normAutofit fontScale="92500" lnSpcReduction="10000"/>
          </a:bodyPr>
          <a:lstStyle/>
          <a:p>
            <a:pPr marL="0" indent="0">
              <a:buNone/>
            </a:pPr>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Share responsibility by taking opportunities to write biosecurity expectations into contracts.</a:t>
            </a:r>
          </a:p>
          <a:p>
            <a:pPr marL="0" indent="0">
              <a:buNone/>
            </a:pPr>
            <a:r>
              <a:rPr lang="en-GB" sz="2600" dirty="0">
                <a:latin typeface="Segoe UI" panose="020B0502040204020203" pitchFamily="34" charset="0"/>
                <a:ea typeface="Segoe UI" panose="020B0502040204020203" pitchFamily="34" charset="0"/>
                <a:cs typeface="Segoe UI" panose="020B0502040204020203" pitchFamily="34" charset="0"/>
              </a:rPr>
              <a:t>For example: </a:t>
            </a:r>
          </a:p>
          <a:p>
            <a:pPr lvl="0"/>
            <a:r>
              <a:rPr lang="en-GB" sz="2600" dirty="0">
                <a:latin typeface="Segoe UI" panose="020B0502040204020203" pitchFamily="34" charset="0"/>
                <a:ea typeface="Segoe UI" panose="020B0502040204020203" pitchFamily="34" charset="0"/>
                <a:cs typeface="Segoe UI" panose="020B0502040204020203" pitchFamily="34" charset="0"/>
              </a:rPr>
              <a:t>The contractor must submit a Biosecurity Risk Assessment for written approval at least 6 weeks prior to commencement of the works. </a:t>
            </a:r>
            <a:r>
              <a:rPr lang="en-GB" sz="2600" dirty="0" smtClean="0">
                <a:latin typeface="Segoe UI" panose="020B0502040204020203" pitchFamily="34" charset="0"/>
                <a:ea typeface="Segoe UI" panose="020B0502040204020203" pitchFamily="34" charset="0"/>
                <a:cs typeface="Segoe UI" panose="020B0502040204020203" pitchFamily="34" charset="0"/>
              </a:rPr>
              <a:t/>
            </a:r>
            <a:br>
              <a:rPr lang="en-GB" sz="2600" dirty="0" smtClean="0">
                <a:latin typeface="Segoe UI" panose="020B0502040204020203" pitchFamily="34" charset="0"/>
                <a:ea typeface="Segoe UI" panose="020B0502040204020203" pitchFamily="34" charset="0"/>
                <a:cs typeface="Segoe UI" panose="020B0502040204020203" pitchFamily="34" charset="0"/>
              </a:rPr>
            </a:br>
            <a:endParaRPr lang="en-GB" sz="2600" dirty="0">
              <a:latin typeface="Segoe UI" panose="020B0502040204020203" pitchFamily="34" charset="0"/>
              <a:ea typeface="Segoe UI" panose="020B0502040204020203" pitchFamily="34" charset="0"/>
              <a:cs typeface="Segoe UI" panose="020B0502040204020203" pitchFamily="34" charset="0"/>
            </a:endParaRPr>
          </a:p>
          <a:p>
            <a:pPr lvl="0"/>
            <a:r>
              <a:rPr lang="en-GB" sz="2600" dirty="0">
                <a:latin typeface="Segoe UI" panose="020B0502040204020203" pitchFamily="34" charset="0"/>
                <a:ea typeface="Segoe UI" panose="020B0502040204020203" pitchFamily="34" charset="0"/>
                <a:cs typeface="Segoe UI" panose="020B0502040204020203" pitchFamily="34" charset="0"/>
              </a:rPr>
              <a:t>The contractor must ensure that all equipment, materials, machinery and PPE used are in a clean condition prior to their arrival on site to minimise risk of introducing INNS into the </a:t>
            </a:r>
            <a:r>
              <a:rPr lang="en-GB" sz="2600" dirty="0" smtClean="0">
                <a:latin typeface="Segoe UI" panose="020B0502040204020203" pitchFamily="34" charset="0"/>
                <a:ea typeface="Segoe UI" panose="020B0502040204020203" pitchFamily="34" charset="0"/>
                <a:cs typeface="Segoe UI" panose="020B0502040204020203" pitchFamily="34" charset="0"/>
              </a:rPr>
              <a:t>aquatic environment</a:t>
            </a:r>
            <a:r>
              <a:rPr lang="en-GB" sz="2600" dirty="0">
                <a:latin typeface="Segoe UI" panose="020B0502040204020203" pitchFamily="34" charset="0"/>
                <a:ea typeface="Segoe UI" panose="020B0502040204020203" pitchFamily="34" charset="0"/>
                <a:cs typeface="Segoe UI" panose="020B0502040204020203" pitchFamily="34" charset="0"/>
              </a:rPr>
              <a:t>.</a:t>
            </a:r>
          </a:p>
          <a:p>
            <a:pPr marL="0" indent="0">
              <a:buNone/>
            </a:pPr>
            <a:endParaRPr lang="en-GB" dirty="0"/>
          </a:p>
        </p:txBody>
      </p:sp>
      <p:pic>
        <p:nvPicPr>
          <p:cNvPr id="5122" name="Picture 2" descr="Image result for contracts">
            <a:extLst>
              <a:ext uri="{FF2B5EF4-FFF2-40B4-BE49-F238E27FC236}">
                <a16:creationId xmlns="" xmlns:a16="http://schemas.microsoft.com/office/drawing/2014/main" id="{4D692FED-A7EE-47FB-8EA9-DB720BD4304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10549" y="4522387"/>
            <a:ext cx="1885950" cy="147161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4" y="5403089"/>
            <a:ext cx="9197622" cy="1454911"/>
            <a:chOff x="-53622" y="5423864"/>
            <a:chExt cx="9197622" cy="1454911"/>
          </a:xfrm>
        </p:grpSpPr>
        <p:pic>
          <p:nvPicPr>
            <p:cNvPr id="7"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56796" y="6149180"/>
              <a:ext cx="755907" cy="546535"/>
            </a:xfrm>
            <a:prstGeom prst="rect">
              <a:avLst/>
            </a:prstGeom>
          </p:spPr>
        </p:pic>
        <p:pic>
          <p:nvPicPr>
            <p:cNvPr id="12" name="Picture 1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27299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6AAF6-5559-4B5B-96E1-9079C977125D}"/>
              </a:ext>
            </a:extLst>
          </p:cNvPr>
          <p:cNvSpPr>
            <a:spLocks noGrp="1"/>
          </p:cNvSpPr>
          <p:nvPr>
            <p:ph type="title"/>
          </p:nvPr>
        </p:nvSpPr>
        <p:spPr>
          <a:xfrm>
            <a:off x="183659" y="776293"/>
            <a:ext cx="8359840" cy="1325563"/>
          </a:xfrm>
        </p:spPr>
        <p:txBody>
          <a:bodyPr>
            <a:normAutofit/>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p>
        </p:txBody>
      </p:sp>
      <p:pic>
        <p:nvPicPr>
          <p:cNvPr id="7" name="Picture 6">
            <a:extLst>
              <a:ext uri="{FF2B5EF4-FFF2-40B4-BE49-F238E27FC236}">
                <a16:creationId xmlns:a16="http://schemas.microsoft.com/office/drawing/2014/main" xmlns="" id="{30DD6D1A-A173-4D4F-969C-00BEB79D65E9}"/>
              </a:ext>
            </a:extLst>
          </p:cNvPr>
          <p:cNvPicPr>
            <a:picLocks noChangeAspect="1"/>
          </p:cNvPicPr>
          <p:nvPr/>
        </p:nvPicPr>
        <p:blipFill>
          <a:blip r:embed="rId3" cstate="screen">
            <a:clrChange>
              <a:clrFrom>
                <a:srgbClr val="F8F8F7"/>
              </a:clrFrom>
              <a:clrTo>
                <a:srgbClr val="F8F8F7">
                  <a:alpha val="0"/>
                </a:srgbClr>
              </a:clrTo>
            </a:clrChange>
            <a:extLst>
              <a:ext uri="{28A0092B-C50C-407E-A947-70E740481C1C}">
                <a14:useLocalDpi xmlns:a14="http://schemas.microsoft.com/office/drawing/2010/main"/>
              </a:ext>
            </a:extLst>
          </a:blip>
          <a:stretch>
            <a:fillRect/>
          </a:stretch>
        </p:blipFill>
        <p:spPr>
          <a:xfrm>
            <a:off x="5834314" y="4823274"/>
            <a:ext cx="1978074" cy="1385020"/>
          </a:xfrm>
          <a:prstGeom prst="rect">
            <a:avLst/>
          </a:prstGeom>
        </p:spPr>
      </p:pic>
      <p:pic>
        <p:nvPicPr>
          <p:cNvPr id="5" name="Picture 6" descr="RAPID (Full Colo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Content Placeholder 2">
            <a:extLst>
              <a:ext uri="{FF2B5EF4-FFF2-40B4-BE49-F238E27FC236}">
                <a16:creationId xmlns:a16="http://schemas.microsoft.com/office/drawing/2014/main" xmlns="" id="{A07456EC-7AC3-46F5-8EA7-7728254172C7}"/>
              </a:ext>
            </a:extLst>
          </p:cNvPr>
          <p:cNvSpPr txBox="1">
            <a:spLocks/>
          </p:cNvSpPr>
          <p:nvPr/>
        </p:nvSpPr>
        <p:spPr>
          <a:xfrm>
            <a:off x="545968" y="2070112"/>
            <a:ext cx="8409420" cy="40659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Segoe UI" panose="020B0502040204020203" pitchFamily="34" charset="0"/>
                <a:ea typeface="Segoe UI" panose="020B0502040204020203" pitchFamily="34" charset="0"/>
                <a:cs typeface="Segoe UI" panose="020B0502040204020203" pitchFamily="34" charset="0"/>
              </a:rPr>
              <a:t>Encourage </a:t>
            </a:r>
            <a:r>
              <a:rPr lang="en-GB" dirty="0" smtClean="0">
                <a:latin typeface="Segoe UI" panose="020B0502040204020203" pitchFamily="34" charset="0"/>
                <a:ea typeface="Segoe UI" panose="020B0502040204020203" pitchFamily="34" charset="0"/>
                <a:cs typeface="Segoe UI" panose="020B0502040204020203" pitchFamily="34" charset="0"/>
              </a:rPr>
              <a:t>users to </a:t>
            </a:r>
            <a:r>
              <a:rPr lang="en-GB" dirty="0">
                <a:latin typeface="Segoe UI" panose="020B0502040204020203" pitchFamily="34" charset="0"/>
                <a:ea typeface="Segoe UI" panose="020B0502040204020203" pitchFamily="34" charset="0"/>
                <a:cs typeface="Segoe UI" panose="020B0502040204020203" pitchFamily="34" charset="0"/>
              </a:rPr>
              <a:t>arrive and depart with </a:t>
            </a:r>
            <a:r>
              <a:rPr lang="en-GB" dirty="0" smtClean="0">
                <a:latin typeface="Segoe UI" panose="020B0502040204020203" pitchFamily="34" charset="0"/>
                <a:ea typeface="Segoe UI" panose="020B0502040204020203" pitchFamily="34" charset="0"/>
                <a:cs typeface="Segoe UI" panose="020B0502040204020203" pitchFamily="34" charset="0"/>
              </a:rPr>
              <a:t>clean, dry equipment</a:t>
            </a:r>
            <a:r>
              <a:rPr lang="en-GB" dirty="0">
                <a:latin typeface="Segoe UI" panose="020B0502040204020203" pitchFamily="34" charset="0"/>
                <a:ea typeface="Segoe UI" panose="020B0502040204020203" pitchFamily="34" charset="0"/>
                <a:cs typeface="Segoe UI" panose="020B0502040204020203" pitchFamily="34" charset="0"/>
              </a:rPr>
              <a:t>. </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Always wash down </a:t>
            </a:r>
            <a:r>
              <a:rPr lang="en-GB" dirty="0" smtClean="0">
                <a:latin typeface="Segoe UI" panose="020B0502040204020203" pitchFamily="34" charset="0"/>
                <a:ea typeface="Segoe UI" panose="020B0502040204020203" pitchFamily="34" charset="0"/>
                <a:cs typeface="Segoe UI" panose="020B0502040204020203" pitchFamily="34" charset="0"/>
              </a:rPr>
              <a:t>well </a:t>
            </a:r>
            <a:r>
              <a:rPr lang="en-GB" dirty="0">
                <a:latin typeface="Segoe UI" panose="020B0502040204020203" pitchFamily="34" charset="0"/>
                <a:ea typeface="Segoe UI" panose="020B0502040204020203" pitchFamily="34" charset="0"/>
                <a:cs typeface="Segoe UI" panose="020B0502040204020203" pitchFamily="34" charset="0"/>
              </a:rPr>
              <a:t>away from the water’s edge to ensure that no residues can return to the </a:t>
            </a:r>
            <a:r>
              <a:rPr lang="en-GB" dirty="0" smtClean="0">
                <a:latin typeface="Segoe UI" panose="020B0502040204020203" pitchFamily="34" charset="0"/>
                <a:ea typeface="Segoe UI" panose="020B0502040204020203" pitchFamily="34" charset="0"/>
                <a:cs typeface="Segoe UI" panose="020B0502040204020203" pitchFamily="34" charset="0"/>
              </a:rPr>
              <a:t>water body.</a:t>
            </a:r>
            <a:br>
              <a:rPr lang="en-GB" dirty="0" smtClean="0">
                <a:latin typeface="Segoe UI" panose="020B0502040204020203" pitchFamily="34" charset="0"/>
                <a:ea typeface="Segoe UI" panose="020B0502040204020203" pitchFamily="34" charset="0"/>
                <a:cs typeface="Segoe UI" panose="020B0502040204020203" pitchFamily="34" charset="0"/>
              </a:rPr>
            </a:br>
            <a:r>
              <a:rPr lang="en-GB" dirty="0" smtClean="0">
                <a:latin typeface="Segoe UI" panose="020B0502040204020203" pitchFamily="34" charset="0"/>
                <a:ea typeface="Segoe UI" panose="020B0502040204020203" pitchFamily="34" charset="0"/>
                <a:cs typeface="Segoe UI" panose="020B0502040204020203" pitchFamily="34" charset="0"/>
              </a:rPr>
              <a:t> </a:t>
            </a:r>
          </a:p>
          <a:p>
            <a:pPr lvl="0"/>
            <a:r>
              <a:rPr lang="en-GB" dirty="0" smtClean="0">
                <a:latin typeface="Segoe UI" panose="020B0502040204020203" pitchFamily="34" charset="0"/>
                <a:ea typeface="Segoe UI" panose="020B0502040204020203" pitchFamily="34" charset="0"/>
                <a:cs typeface="Segoe UI" panose="020B0502040204020203" pitchFamily="34" charset="0"/>
              </a:rPr>
              <a:t>Check </a:t>
            </a:r>
            <a:r>
              <a:rPr lang="en-GB" dirty="0">
                <a:latin typeface="Segoe UI" panose="020B0502040204020203" pitchFamily="34" charset="0"/>
                <a:ea typeface="Segoe UI" panose="020B0502040204020203" pitchFamily="34" charset="0"/>
                <a:cs typeface="Segoe UI" panose="020B0502040204020203" pitchFamily="34" charset="0"/>
              </a:rPr>
              <a:t>all relevant tenants </a:t>
            </a:r>
            <a:r>
              <a:rPr lang="en-GB" dirty="0" smtClean="0">
                <a:latin typeface="Segoe UI" panose="020B0502040204020203" pitchFamily="34" charset="0"/>
                <a:ea typeface="Segoe UI" panose="020B0502040204020203" pitchFamily="34" charset="0"/>
                <a:cs typeface="Segoe UI" panose="020B0502040204020203" pitchFamily="34" charset="0"/>
              </a:rPr>
              <a:t>or contractors are </a:t>
            </a:r>
            <a:r>
              <a:rPr lang="en-GB" dirty="0">
                <a:latin typeface="Segoe UI" panose="020B0502040204020203" pitchFamily="34" charset="0"/>
                <a:ea typeface="Segoe UI" panose="020B0502040204020203" pitchFamily="34" charset="0"/>
                <a:cs typeface="Segoe UI" panose="020B0502040204020203" pitchFamily="34" charset="0"/>
              </a:rPr>
              <a:t>aware of the need for clean </a:t>
            </a:r>
            <a:r>
              <a:rPr lang="en-GB" dirty="0" smtClean="0">
                <a:latin typeface="Segoe UI" panose="020B0502040204020203" pitchFamily="34" charset="0"/>
                <a:ea typeface="Segoe UI" panose="020B0502040204020203" pitchFamily="34" charset="0"/>
                <a:cs typeface="Segoe UI" panose="020B0502040204020203" pitchFamily="34" charset="0"/>
              </a:rPr>
              <a:t>vessels and equipment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p>
          <a:p>
            <a:r>
              <a:rPr lang="en-GB" dirty="0" smtClean="0">
                <a:latin typeface="Segoe UI" panose="020B0502040204020203" pitchFamily="34" charset="0"/>
                <a:ea typeface="Segoe UI" panose="020B0502040204020203" pitchFamily="34" charset="0"/>
                <a:cs typeface="Segoe UI" panose="020B0502040204020203" pitchFamily="34" charset="0"/>
              </a:rPr>
              <a:t>Encourage reporting of unusual sightings.</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Designate a Biosecurity Officer.</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4871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C24AE-3755-41C6-9494-40D16F867656}"/>
              </a:ext>
            </a:extLst>
          </p:cNvPr>
          <p:cNvSpPr>
            <a:spLocks noGrp="1"/>
          </p:cNvSpPr>
          <p:nvPr>
            <p:ph type="title"/>
          </p:nvPr>
        </p:nvSpPr>
        <p:spPr>
          <a:xfrm>
            <a:off x="492241" y="0"/>
            <a:ext cx="7886700" cy="1325563"/>
          </a:xfrm>
        </p:spPr>
        <p:txBody>
          <a:body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Examples and advice</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5"/>
          <p:cNvGrpSpPr/>
          <p:nvPr/>
        </p:nvGrpSpPr>
        <p:grpSpPr>
          <a:xfrm>
            <a:off x="-26811" y="5555547"/>
            <a:ext cx="9197622" cy="1454911"/>
            <a:chOff x="-53622" y="5423864"/>
            <a:chExt cx="9197622" cy="1454911"/>
          </a:xfrm>
        </p:grpSpPr>
        <p:pic>
          <p:nvPicPr>
            <p:cNvPr id="7"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2" name="Picture 1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pic>
        <p:nvPicPr>
          <p:cNvPr id="3" name="Picture 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703983">
            <a:off x="1081517" y="1574734"/>
            <a:ext cx="2571750" cy="3695700"/>
          </a:xfrm>
          <a:prstGeom prst="rect">
            <a:avLst/>
          </a:prstGeom>
        </p:spPr>
      </p:pic>
      <p:pic>
        <p:nvPicPr>
          <p:cNvPr id="13" name="Picture 1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0340191">
            <a:off x="4351908" y="2799512"/>
            <a:ext cx="2988707" cy="2912938"/>
          </a:xfrm>
          <a:prstGeom prst="rect">
            <a:avLst/>
          </a:prstGeom>
          <a:ln w="3175">
            <a:solidFill>
              <a:schemeClr val="tx1"/>
            </a:solidFill>
          </a:ln>
        </p:spPr>
      </p:pic>
      <p:pic>
        <p:nvPicPr>
          <p:cNvPr id="14" name="Picture 1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141662">
            <a:off x="2715940" y="1931200"/>
            <a:ext cx="5745481" cy="1485901"/>
          </a:xfrm>
          <a:prstGeom prst="rect">
            <a:avLst/>
          </a:prstGeom>
        </p:spPr>
      </p:pic>
    </p:spTree>
    <p:extLst>
      <p:ext uri="{BB962C8B-B14F-4D97-AF65-F5344CB8AC3E}">
        <p14:creationId xmlns:p14="http://schemas.microsoft.com/office/powerpoint/2010/main" val="15454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3E737-7B56-4C86-BAFB-8702F78B540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Contacts</a:t>
            </a:r>
          </a:p>
        </p:txBody>
      </p:sp>
      <p:sp>
        <p:nvSpPr>
          <p:cNvPr id="3" name="Content Placeholder 2">
            <a:extLst>
              <a:ext uri="{FF2B5EF4-FFF2-40B4-BE49-F238E27FC236}">
                <a16:creationId xmlns="" xmlns:a16="http://schemas.microsoft.com/office/drawing/2014/main" id="{EB8D0C17-E08A-445C-AF89-AB777A6A215B}"/>
              </a:ext>
            </a:extLst>
          </p:cNvPr>
          <p:cNvSpPr>
            <a:spLocks noGrp="1"/>
          </p:cNvSpPr>
          <p:nvPr>
            <p:ph idx="1"/>
          </p:nvPr>
        </p:nvSpPr>
        <p:spPr>
          <a:xfrm>
            <a:off x="469353" y="1763729"/>
            <a:ext cx="7886700" cy="3263504"/>
          </a:xfrm>
        </p:spPr>
        <p:txBody>
          <a:bodyPr>
            <a:normAutofit/>
          </a:bodyPr>
          <a:lstStyle/>
          <a:p>
            <a:r>
              <a:rPr lang="en-GB" dirty="0" smtClean="0"/>
              <a:t>Report INNS sightings </a:t>
            </a:r>
            <a:r>
              <a:rPr lang="en-GB" dirty="0"/>
              <a:t>by using </a:t>
            </a:r>
            <a:r>
              <a:rPr lang="en-GB" dirty="0" err="1"/>
              <a:t>iRecord</a:t>
            </a:r>
            <a:r>
              <a:rPr lang="en-GB" dirty="0"/>
              <a:t> </a:t>
            </a:r>
            <a:r>
              <a:rPr lang="en-GB" u="sng" dirty="0">
                <a:hlinkClick r:id="rId3"/>
              </a:rPr>
              <a:t>https://www.brc.ac.uk/irecord/ </a:t>
            </a:r>
            <a:r>
              <a:rPr lang="en-GB" dirty="0" smtClean="0"/>
              <a:t>or the </a:t>
            </a:r>
            <a:r>
              <a:rPr lang="en-GB" dirty="0" err="1" smtClean="0">
                <a:solidFill>
                  <a:srgbClr val="006699"/>
                </a:solidFill>
              </a:rPr>
              <a:t>iRecord</a:t>
            </a:r>
            <a:r>
              <a:rPr lang="en-GB" dirty="0" smtClean="0">
                <a:solidFill>
                  <a:srgbClr val="006699"/>
                </a:solidFill>
              </a:rPr>
              <a:t> app </a:t>
            </a:r>
            <a:r>
              <a:rPr lang="en-GB" dirty="0" smtClean="0"/>
              <a:t>or by emailing </a:t>
            </a:r>
            <a:r>
              <a:rPr lang="en-GB" u="sng" dirty="0" smtClean="0">
                <a:hlinkClick r:id="rId4"/>
              </a:rPr>
              <a:t>alertnonnative@ceh.ac.uk</a:t>
            </a:r>
            <a:endParaRPr lang="en-GB" u="sng" dirty="0"/>
          </a:p>
          <a:p>
            <a:r>
              <a:rPr lang="en-GB" dirty="0"/>
              <a:t>GB Non-Native Species Secretariat </a:t>
            </a:r>
            <a:r>
              <a:rPr lang="en-GB" u="sng" dirty="0" smtClean="0">
                <a:hlinkClick r:id="rId5"/>
              </a:rPr>
              <a:t>www.nonnativespecies.org</a:t>
            </a:r>
            <a:endParaRPr lang="en-GB" dirty="0"/>
          </a:p>
          <a:p>
            <a:r>
              <a:rPr lang="en-GB" dirty="0"/>
              <a:t>National Biodiversity Network – Distribution maps and information </a:t>
            </a:r>
            <a:r>
              <a:rPr lang="en-GB" u="sng" dirty="0">
                <a:hlinkClick r:id="rId6"/>
              </a:rPr>
              <a:t>www.nbnatlas.org</a:t>
            </a:r>
            <a:endParaRPr lang="en-GB" dirty="0"/>
          </a:p>
          <a:p>
            <a:endParaRPr lang="en-GB" dirty="0"/>
          </a:p>
        </p:txBody>
      </p:sp>
      <p:pic>
        <p:nvPicPr>
          <p:cNvPr id="10" name="Picture 6" descr="RAPID (Full Colou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2" descr="Curve leafl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sp>
        <p:nvSpPr>
          <p:cNvPr id="14" name="TextBox 6"/>
          <p:cNvSpPr txBox="1"/>
          <p:nvPr/>
        </p:nvSpPr>
        <p:spPr>
          <a:xfrm>
            <a:off x="6023777" y="6294058"/>
            <a:ext cx="33663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RAPID LIFE: www.nonnativespecies.org/rapid</a:t>
            </a:r>
            <a:endParaRPr lang="en-GB" sz="1400" dirty="0"/>
          </a:p>
        </p:txBody>
      </p:sp>
    </p:spTree>
    <p:extLst>
      <p:ext uri="{BB962C8B-B14F-4D97-AF65-F5344CB8AC3E}">
        <p14:creationId xmlns:p14="http://schemas.microsoft.com/office/powerpoint/2010/main" val="254187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7B062-9262-4C2B-BB79-3EBEA14F3009}"/>
              </a:ext>
            </a:extLst>
          </p:cNvPr>
          <p:cNvSpPr txBox="1"/>
          <p:nvPr/>
        </p:nvSpPr>
        <p:spPr>
          <a:xfrm>
            <a:off x="1181194" y="2371549"/>
            <a:ext cx="6885530" cy="2300630"/>
          </a:xfrm>
          <a:prstGeom prst="rect">
            <a:avLst/>
          </a:prstGeom>
          <a:noFill/>
        </p:spPr>
        <p:txBody>
          <a:bodyPr wrap="square" rtlCol="0">
            <a:spAutoFit/>
          </a:bodyPr>
          <a:lstStyle/>
          <a:p>
            <a:r>
              <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rPr>
              <a:t>What are Non-Native Species</a:t>
            </a:r>
            <a:r>
              <a:rPr lang="en-GB" sz="32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t>
            </a:r>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Non-Native </a:t>
            </a:r>
            <a:r>
              <a:rPr lang="en-GB" sz="1400" dirty="0">
                <a:latin typeface="Segoe UI" panose="020B0502040204020203" pitchFamily="34" charset="0"/>
                <a:ea typeface="Segoe UI" panose="020B0502040204020203" pitchFamily="34" charset="0"/>
                <a:cs typeface="Segoe UI" panose="020B0502040204020203" pitchFamily="34" charset="0"/>
              </a:rPr>
              <a:t>Species (NNS) are outside their normal / native range because of people.</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becoming a problem are called ‘invasive’ (INNS). </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NNS can also be called ‘non-indigenous’ or ‘alien’ species (IAS: Invasive Alien Species)</a:t>
            </a:r>
          </a:p>
          <a:p>
            <a:endParaRPr lang="en-GB" sz="1350" dirty="0"/>
          </a:p>
        </p:txBody>
      </p:sp>
      <p:sp>
        <p:nvSpPr>
          <p:cNvPr id="26" name="Title 3">
            <a:extLst>
              <a:ext uri="{FF2B5EF4-FFF2-40B4-BE49-F238E27FC236}">
                <a16:creationId xmlns:a16="http://schemas.microsoft.com/office/drawing/2014/main" xmlns="" id="{D4681475-0DD6-4CD3-9445-0E9AC79E9A5B}"/>
              </a:ext>
            </a:extLst>
          </p:cNvPr>
          <p:cNvSpPr txBox="1">
            <a:spLocks/>
          </p:cNvSpPr>
          <p:nvPr/>
        </p:nvSpPr>
        <p:spPr>
          <a:xfrm>
            <a:off x="11878" y="6341268"/>
            <a:ext cx="9155878" cy="51673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25" dirty="0" smtClean="0"/>
              <a:t>I</a:t>
            </a:r>
            <a:r>
              <a:rPr lang="en-GB" sz="600" dirty="0" smtClean="0"/>
              <a:t>mages: Alpine </a:t>
            </a:r>
            <a:r>
              <a:rPr lang="en-GB" sz="600" dirty="0"/>
              <a:t>newt © </a:t>
            </a:r>
            <a:r>
              <a:rPr lang="en-GB" sz="600" dirty="0" err="1"/>
              <a:t>Anevrisme</a:t>
            </a:r>
            <a:r>
              <a:rPr lang="en-GB" sz="600" dirty="0"/>
              <a:t>; </a:t>
            </a:r>
            <a:r>
              <a:rPr lang="en-GB" sz="600" dirty="0" err="1"/>
              <a:t>Hydroctyle</a:t>
            </a:r>
            <a:r>
              <a:rPr lang="en-GB" sz="600" dirty="0"/>
              <a:t> </a:t>
            </a:r>
            <a:r>
              <a:rPr lang="en-GB" sz="600" dirty="0" err="1"/>
              <a:t>ranunculoides</a:t>
            </a:r>
            <a:r>
              <a:rPr lang="en-GB" sz="600" dirty="0"/>
              <a:t> weed extraction boat, Crown Copyright 2009; Rotenone </a:t>
            </a:r>
            <a:r>
              <a:rPr lang="en-GB" sz="600" dirty="0" smtClean="0"/>
              <a:t>application </a:t>
            </a:r>
            <a:r>
              <a:rPr lang="en-GB" sz="600" dirty="0"/>
              <a:t>©</a:t>
            </a:r>
            <a:r>
              <a:rPr lang="en-GB" sz="600" dirty="0" smtClean="0"/>
              <a:t> Matt Brazier, Environment </a:t>
            </a:r>
            <a:r>
              <a:rPr lang="en-GB" sz="600" dirty="0" err="1" smtClean="0"/>
              <a:t>Angency</a:t>
            </a:r>
            <a:r>
              <a:rPr lang="en-GB" sz="600" dirty="0" smtClean="0"/>
              <a:t>;  </a:t>
            </a:r>
            <a:r>
              <a:rPr lang="en-GB" sz="600" dirty="0"/>
              <a:t>Killer shrimp © Environment Agency; </a:t>
            </a:r>
            <a:r>
              <a:rPr lang="en-GB" sz="800" dirty="0" smtClean="0"/>
              <a:t> </a:t>
            </a:r>
            <a:r>
              <a:rPr lang="en-GB" sz="600" dirty="0" smtClean="0"/>
              <a:t>Mitten crab © GB NNSS, Zebra mussels © Crown Copyright 2009; </a:t>
            </a:r>
            <a:endParaRPr lang="en-GB" sz="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b="27645"/>
          <a:stretch/>
        </p:blipFill>
        <p:spPr>
          <a:xfrm>
            <a:off x="3234167" y="407411"/>
            <a:ext cx="1463154" cy="1809685"/>
          </a:xfrm>
          <a:prstGeom prst="round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8113" y="994241"/>
            <a:ext cx="1905000" cy="1257300"/>
          </a:xfrm>
          <a:prstGeom prst="round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0515" y="4592485"/>
            <a:ext cx="1905000" cy="1628775"/>
          </a:xfrm>
          <a:prstGeom prst="round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93350" y="4655434"/>
            <a:ext cx="2139526" cy="1690226"/>
          </a:xfrm>
          <a:prstGeom prst="round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0515" y="984716"/>
            <a:ext cx="1905000" cy="1266825"/>
          </a:xfrm>
          <a:prstGeom prst="round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38718" y="4692497"/>
            <a:ext cx="1905000" cy="1428750"/>
          </a:xfrm>
          <a:prstGeom prst="roundRect">
            <a:avLst/>
          </a:prstGeom>
        </p:spPr>
      </p:pic>
    </p:spTree>
    <p:extLst>
      <p:ext uri="{BB962C8B-B14F-4D97-AF65-F5344CB8AC3E}">
        <p14:creationId xmlns:p14="http://schemas.microsoft.com/office/powerpoint/2010/main" val="271802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oggtzYr4Qk"/>
          <p:cNvPicPr>
            <a:picLocks noRot="1" noChangeAspect="1"/>
          </p:cNvPicPr>
          <p:nvPr>
            <a:videoFile r:link="rId1"/>
          </p:nvPr>
        </p:nvPicPr>
        <p:blipFill>
          <a:blip r:embed="rId4"/>
          <a:stretch>
            <a:fillRect/>
          </a:stretch>
        </p:blipFill>
        <p:spPr>
          <a:xfrm>
            <a:off x="595086" y="1191986"/>
            <a:ext cx="7605485" cy="4278085"/>
          </a:xfrm>
          <a:prstGeom prst="rect">
            <a:avLst/>
          </a:prstGeom>
        </p:spPr>
      </p:pic>
    </p:spTree>
    <p:extLst>
      <p:ext uri="{BB962C8B-B14F-4D97-AF65-F5344CB8AC3E}">
        <p14:creationId xmlns:p14="http://schemas.microsoft.com/office/powerpoint/2010/main" val="319125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95743-7033-4EFE-AEA7-E58AAEEA5506}"/>
              </a:ext>
            </a:extLst>
          </p:cNvPr>
          <p:cNvSpPr>
            <a:spLocks noGrp="1"/>
          </p:cNvSpPr>
          <p:nvPr>
            <p:ph type="title"/>
          </p:nvPr>
        </p:nvSpPr>
        <p:spPr>
          <a:xfrm>
            <a:off x="196298" y="1547304"/>
            <a:ext cx="2546903" cy="2407522"/>
          </a:xfrm>
          <a:solidFill>
            <a:schemeClr val="bg1"/>
          </a:solidFill>
          <a:ln>
            <a:noFill/>
          </a:ln>
        </p:spPr>
        <p:txBody>
          <a:bodyPr>
            <a:normAutofit/>
          </a:bodyPr>
          <a:lstStyle/>
          <a:p>
            <a:pPr algn="ct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Ever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Increasing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err="1">
                <a:solidFill>
                  <a:srgbClr val="006699"/>
                </a:solidFill>
                <a:latin typeface="Segoe UI" panose="020B0502040204020203" pitchFamily="34" charset="0"/>
                <a:ea typeface="Segoe UI" panose="020B0502040204020203" pitchFamily="34" charset="0"/>
                <a:cs typeface="Segoe UI" panose="020B0502040204020203" pitchFamily="34" charset="0"/>
              </a:rPr>
              <a:t>Invasives</a:t>
            </a:r>
            <a:endPar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xmlns="" id="{A2A7BA1F-3145-4062-8138-8BF62DB2F262}"/>
              </a:ext>
            </a:extLst>
          </p:cNvPr>
          <p:cNvGrpSpPr/>
          <p:nvPr/>
        </p:nvGrpSpPr>
        <p:grpSpPr>
          <a:xfrm>
            <a:off x="2571676" y="1658977"/>
            <a:ext cx="6189402" cy="4591698"/>
            <a:chOff x="4512364" y="543339"/>
            <a:chExt cx="7772895" cy="5791961"/>
          </a:xfrm>
        </p:grpSpPr>
        <p:pic>
          <p:nvPicPr>
            <p:cNvPr id="3" name="Content Placeholder 4">
              <a:extLst>
                <a:ext uri="{FF2B5EF4-FFF2-40B4-BE49-F238E27FC236}">
                  <a16:creationId xmlns:a16="http://schemas.microsoft.com/office/drawing/2014/main" xmlns="" id="{AD509B3F-7B01-4096-9E4F-E37BC7585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2364" y="543339"/>
              <a:ext cx="7772895" cy="5791961"/>
            </a:xfrm>
            <a:prstGeom prst="rect">
              <a:avLst/>
            </a:prstGeom>
          </p:spPr>
        </p:pic>
        <p:sp>
          <p:nvSpPr>
            <p:cNvPr id="4" name="TextBox 3">
              <a:extLst>
                <a:ext uri="{FF2B5EF4-FFF2-40B4-BE49-F238E27FC236}">
                  <a16:creationId xmlns:a16="http://schemas.microsoft.com/office/drawing/2014/main" xmlns="" id="{5CF53E4E-0356-4C33-8EB1-A4B909DC2533}"/>
                </a:ext>
              </a:extLst>
            </p:cNvPr>
            <p:cNvSpPr txBox="1"/>
            <p:nvPr/>
          </p:nvSpPr>
          <p:spPr>
            <a:xfrm>
              <a:off x="4512364" y="543339"/>
              <a:ext cx="1470992" cy="400109"/>
            </a:xfrm>
            <a:prstGeom prst="rect">
              <a:avLst/>
            </a:prstGeom>
            <a:solidFill>
              <a:schemeClr val="bg1"/>
            </a:solidFill>
          </p:spPr>
          <p:txBody>
            <a:bodyPr wrap="square" rtlCol="0">
              <a:spAutoFit/>
            </a:bodyPr>
            <a:lstStyle/>
            <a:p>
              <a:endParaRPr lang="en-GB" sz="1350" dirty="0"/>
            </a:p>
          </p:txBody>
        </p:sp>
      </p:grpSp>
    </p:spTree>
    <p:extLst>
      <p:ext uri="{BB962C8B-B14F-4D97-AF65-F5344CB8AC3E}">
        <p14:creationId xmlns:p14="http://schemas.microsoft.com/office/powerpoint/2010/main" val="151706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7C781-88BD-46A6-BD51-CCC30139F051}"/>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Economic Impact</a:t>
            </a:r>
          </a:p>
        </p:txBody>
      </p:sp>
      <p:sp>
        <p:nvSpPr>
          <p:cNvPr id="3" name="Content Placeholder 2">
            <a:extLst>
              <a:ext uri="{FF2B5EF4-FFF2-40B4-BE49-F238E27FC236}">
                <a16:creationId xmlns:a16="http://schemas.microsoft.com/office/drawing/2014/main" xmlns="" id="{6C45EFED-0FD9-4E93-B9CE-DA3A9CD7CF46}"/>
              </a:ext>
            </a:extLst>
          </p:cNvPr>
          <p:cNvSpPr>
            <a:spLocks noGrp="1"/>
          </p:cNvSpPr>
          <p:nvPr>
            <p:ph idx="1"/>
          </p:nvPr>
        </p:nvSpPr>
        <p:spPr>
          <a:xfrm>
            <a:off x="5059680" y="1360305"/>
            <a:ext cx="4084320" cy="4848250"/>
          </a:xfrm>
        </p:spPr>
        <p:txBody>
          <a:bodyPr>
            <a:normAutofit fontScale="77500" lnSpcReduction="20000"/>
          </a:bodyPr>
          <a:lstStyle/>
          <a:p>
            <a:r>
              <a:rPr lang="en-GB" dirty="0">
                <a:latin typeface="Segoe UI" panose="020B0502040204020203" pitchFamily="34" charset="0"/>
                <a:ea typeface="Segoe UI" panose="020B0502040204020203" pitchFamily="34" charset="0"/>
                <a:cs typeface="Segoe UI" panose="020B0502040204020203" pitchFamily="34" charset="0"/>
              </a:rPr>
              <a:t>£1.7bn </a:t>
            </a:r>
            <a:r>
              <a:rPr lang="en-GB" dirty="0" smtClean="0">
                <a:latin typeface="Segoe UI" panose="020B0502040204020203" pitchFamily="34" charset="0"/>
                <a:ea typeface="Segoe UI" panose="020B0502040204020203" pitchFamily="34" charset="0"/>
                <a:cs typeface="Segoe UI" panose="020B0502040204020203" pitchFamily="34" charset="0"/>
              </a:rPr>
              <a:t>cost to British economy annually</a:t>
            </a: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Likely </a:t>
            </a:r>
            <a:r>
              <a:rPr lang="en-GB" dirty="0">
                <a:latin typeface="Segoe UI" panose="020B0502040204020203" pitchFamily="34" charset="0"/>
                <a:ea typeface="Segoe UI" panose="020B0502040204020203" pitchFamily="34" charset="0"/>
                <a:cs typeface="Segoe UI" panose="020B0502040204020203" pitchFamily="34" charset="0"/>
              </a:rPr>
              <a:t>to be a large under </a:t>
            </a:r>
            <a:r>
              <a:rPr lang="en-GB" dirty="0" smtClean="0">
                <a:latin typeface="Segoe UI" panose="020B0502040204020203" pitchFamily="34" charset="0"/>
                <a:ea typeface="Segoe UI" panose="020B0502040204020203" pitchFamily="34" charset="0"/>
                <a:cs typeface="Segoe UI" panose="020B0502040204020203" pitchFamily="34" charset="0"/>
              </a:rPr>
              <a:t>estimate</a:t>
            </a:r>
          </a:p>
          <a:p>
            <a:r>
              <a:rPr lang="en-GB" dirty="0" smtClean="0">
                <a:latin typeface="Segoe UI" panose="020B0502040204020203" pitchFamily="34" charset="0"/>
                <a:ea typeface="Segoe UI" panose="020B0502040204020203" pitchFamily="34" charset="0"/>
                <a:cs typeface="Segoe UI" panose="020B0502040204020203" pitchFamily="34" charset="0"/>
              </a:rPr>
              <a:t>At least £23 million annually for 7 freshwater invasive plants</a:t>
            </a:r>
          </a:p>
          <a:p>
            <a:r>
              <a:rPr lang="en-GB" dirty="0" smtClean="0">
                <a:latin typeface="Segoe UI" panose="020B0502040204020203" pitchFamily="34" charset="0"/>
                <a:ea typeface="Segoe UI" panose="020B0502040204020203" pitchFamily="34" charset="0"/>
                <a:cs typeface="Segoe UI" panose="020B0502040204020203" pitchFamily="34" charset="0"/>
              </a:rPr>
              <a:t>Annual </a:t>
            </a:r>
            <a:r>
              <a:rPr lang="en-GB" dirty="0">
                <a:latin typeface="Segoe UI" panose="020B0502040204020203" pitchFamily="34" charset="0"/>
                <a:ea typeface="Segoe UI" panose="020B0502040204020203" pitchFamily="34" charset="0"/>
                <a:cs typeface="Segoe UI" panose="020B0502040204020203" pitchFamily="34" charset="0"/>
              </a:rPr>
              <a:t>cost of zebra mussels </a:t>
            </a:r>
            <a:r>
              <a:rPr lang="en-GB" dirty="0" smtClean="0">
                <a:latin typeface="Segoe UI" panose="020B0502040204020203" pitchFamily="34" charset="0"/>
                <a:ea typeface="Segoe UI" panose="020B0502040204020203" pitchFamily="34" charset="0"/>
                <a:cs typeface="Segoe UI" panose="020B0502040204020203" pitchFamily="34" charset="0"/>
              </a:rPr>
              <a:t>to industry </a:t>
            </a:r>
            <a:r>
              <a:rPr lang="en-GB" dirty="0">
                <a:latin typeface="Segoe UI" panose="020B0502040204020203" pitchFamily="34" charset="0"/>
                <a:ea typeface="Segoe UI" panose="020B0502040204020203" pitchFamily="34" charset="0"/>
                <a:cs typeface="Segoe UI" panose="020B0502040204020203" pitchFamily="34" charset="0"/>
              </a:rPr>
              <a:t>in North America is estimated to be </a:t>
            </a:r>
            <a:r>
              <a:rPr lang="en-GB" dirty="0" smtClean="0">
                <a:latin typeface="Segoe UI" panose="020B0502040204020203" pitchFamily="34" charset="0"/>
                <a:ea typeface="Segoe UI" panose="020B0502040204020203" pitchFamily="34" charset="0"/>
                <a:cs typeface="Segoe UI" panose="020B0502040204020203" pitchFamily="34" charset="0"/>
              </a:rPr>
              <a:t>$</a:t>
            </a:r>
            <a:r>
              <a:rPr lang="en-GB" dirty="0">
                <a:latin typeface="Segoe UI" panose="020B0502040204020203" pitchFamily="34" charset="0"/>
                <a:ea typeface="Segoe UI" panose="020B0502040204020203" pitchFamily="34" charset="0"/>
                <a:cs typeface="Segoe UI" panose="020B0502040204020203" pitchFamily="34" charset="0"/>
              </a:rPr>
              <a:t>5 </a:t>
            </a:r>
            <a:r>
              <a:rPr lang="en-GB" dirty="0" smtClean="0">
                <a:latin typeface="Segoe UI" panose="020B0502040204020203" pitchFamily="34" charset="0"/>
                <a:ea typeface="Segoe UI" panose="020B0502040204020203" pitchFamily="34" charset="0"/>
                <a:cs typeface="Segoe UI" panose="020B0502040204020203" pitchFamily="34" charset="0"/>
              </a:rPr>
              <a:t>billion and numbers are expanding in UK</a:t>
            </a:r>
          </a:p>
          <a:p>
            <a:r>
              <a:rPr lang="en-GB" dirty="0" smtClean="0"/>
              <a:t>Early </a:t>
            </a:r>
            <a:r>
              <a:rPr lang="en-GB" dirty="0"/>
              <a:t>eradication of </a:t>
            </a:r>
            <a:r>
              <a:rPr lang="en-GB" dirty="0" smtClean="0"/>
              <a:t>water </a:t>
            </a:r>
            <a:r>
              <a:rPr lang="en-GB" dirty="0"/>
              <a:t>primrose </a:t>
            </a:r>
            <a:r>
              <a:rPr lang="en-GB" dirty="0" smtClean="0"/>
              <a:t>would cost </a:t>
            </a:r>
            <a:r>
              <a:rPr lang="en-GB" dirty="0"/>
              <a:t>£73 thousand compared to </a:t>
            </a:r>
            <a:r>
              <a:rPr lang="en-GB" dirty="0" smtClean="0"/>
              <a:t>£</a:t>
            </a:r>
            <a:r>
              <a:rPr lang="en-GB" dirty="0"/>
              <a:t>242 million that it </a:t>
            </a:r>
            <a:r>
              <a:rPr lang="en-GB" dirty="0" smtClean="0"/>
              <a:t>would likely cost </a:t>
            </a:r>
            <a:r>
              <a:rPr lang="en-GB" dirty="0"/>
              <a:t>if </a:t>
            </a:r>
            <a:r>
              <a:rPr lang="en-GB" dirty="0" smtClean="0"/>
              <a:t>fully </a:t>
            </a:r>
            <a:r>
              <a:rPr lang="en-GB" dirty="0"/>
              <a:t>established as </a:t>
            </a:r>
            <a:r>
              <a:rPr lang="en-GB" dirty="0" smtClean="0"/>
              <a:t>in France and Belgium </a:t>
            </a:r>
            <a:endParaRPr lang="en-GB"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692943" y="5954640"/>
            <a:ext cx="4650583" cy="507831"/>
          </a:xfrm>
          <a:prstGeom prst="rect">
            <a:avLst/>
          </a:prstGeom>
          <a:noFill/>
        </p:spPr>
        <p:txBody>
          <a:bodyPr wrap="square" rtlCol="0">
            <a:spAutoFit/>
          </a:bodyPr>
          <a:lstStyle/>
          <a:p>
            <a:r>
              <a:rPr lang="en-GB" sz="900" dirty="0" smtClean="0"/>
              <a:t>‘</a:t>
            </a:r>
            <a:r>
              <a:rPr lang="en-GB" sz="900" dirty="0"/>
              <a:t>Figures based on The Economic Cost of Invasive Non-Native Species on Great Britain, F. Williams, R. </a:t>
            </a:r>
            <a:r>
              <a:rPr lang="en-GB" sz="900" dirty="0" err="1"/>
              <a:t>Eschen</a:t>
            </a:r>
            <a:r>
              <a:rPr lang="en-GB" sz="900" dirty="0"/>
              <a:t>, A. Harris, D. </a:t>
            </a:r>
            <a:r>
              <a:rPr lang="en-GB" sz="900" dirty="0" err="1"/>
              <a:t>Djeddour</a:t>
            </a:r>
            <a:r>
              <a:rPr lang="en-GB" sz="900" dirty="0"/>
              <a:t>, C. Pratt, R.S. Shaw, S. </a:t>
            </a:r>
            <a:r>
              <a:rPr lang="en-GB" sz="900" dirty="0" err="1"/>
              <a:t>Varia</a:t>
            </a:r>
            <a:r>
              <a:rPr lang="en-GB" sz="900" dirty="0"/>
              <a:t>, J. </a:t>
            </a:r>
            <a:r>
              <a:rPr lang="en-GB" sz="900" dirty="0" err="1"/>
              <a:t>Lamontagne</a:t>
            </a:r>
            <a:r>
              <a:rPr lang="en-GB" sz="900" dirty="0"/>
              <a:t>-Godwin, S.E. Thomas, S.T. Murphy, CAB/001/09 November 2010’</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5375" y="3975220"/>
            <a:ext cx="3624305" cy="2069099"/>
          </a:xfrm>
          <a:prstGeom prst="rect">
            <a:avLst/>
          </a:prstGeom>
        </p:spPr>
      </p:pic>
      <p:pic>
        <p:nvPicPr>
          <p:cNvPr id="1026" name="Picture 2" descr="Crassula helmsii (photo by Benjamin Blond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650" y="1552232"/>
            <a:ext cx="3405648" cy="227043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2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E4FD22-85A9-4CB3-987C-681D6D6F16E9}"/>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But SO WHAT?!</a:t>
            </a:r>
          </a:p>
        </p:txBody>
      </p:sp>
      <p:grpSp>
        <p:nvGrpSpPr>
          <p:cNvPr id="6" name="Group 5"/>
          <p:cNvGrpSpPr/>
          <p:nvPr/>
        </p:nvGrpSpPr>
        <p:grpSpPr>
          <a:xfrm>
            <a:off x="54" y="5323115"/>
            <a:ext cx="9143946" cy="1534885"/>
            <a:chOff x="-53622" y="5423864"/>
            <a:chExt cx="9197622" cy="1454911"/>
          </a:xfrm>
        </p:grpSpPr>
        <p:pic>
          <p:nvPicPr>
            <p:cNvPr id="8" name="Picture 5" descr="Curve Gre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pic>
        <p:nvPicPr>
          <p:cNvPr id="14" name="Picture 13"/>
          <p:cNvPicPr/>
          <p:nvPr/>
        </p:nvPicPr>
        <p:blipFill rotWithShape="1">
          <a:blip r:embed="rId9" cstate="email">
            <a:extLst>
              <a:ext uri="{28A0092B-C50C-407E-A947-70E740481C1C}">
                <a14:useLocalDpi xmlns:a14="http://schemas.microsoft.com/office/drawing/2010/main"/>
              </a:ext>
            </a:extLst>
          </a:blip>
          <a:srcRect/>
          <a:stretch/>
        </p:blipFill>
        <p:spPr>
          <a:xfrm>
            <a:off x="628650" y="1895699"/>
            <a:ext cx="3550920" cy="2529839"/>
          </a:xfrm>
          <a:prstGeom prst="roundRect">
            <a:avLst/>
          </a:prstGeom>
        </p:spPr>
      </p:pic>
      <p:pic>
        <p:nvPicPr>
          <p:cNvPr id="2050" name="Picture 2" descr="killer shrimps at Grafham Water after an hour's fishi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79266" y="1645892"/>
            <a:ext cx="2620736" cy="349431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6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A438598-1475-4E8B-B656-10ADB812D662}"/>
              </a:ext>
            </a:extLst>
          </p:cNvPr>
          <p:cNvSpPr/>
          <p:nvPr/>
        </p:nvSpPr>
        <p:spPr>
          <a:xfrm>
            <a:off x="993383" y="4355795"/>
            <a:ext cx="1406475" cy="392415"/>
          </a:xfrm>
          <a:prstGeom prst="rect">
            <a:avLst/>
          </a:prstGeom>
          <a:noFill/>
        </p:spPr>
        <p:txBody>
          <a:bodyPr wrap="none" lIns="68580" tIns="34290" rIns="68580" bIns="34290">
            <a:spAutoFit/>
          </a:bodyPr>
          <a:lstStyle/>
          <a:p>
            <a:pPr algn="ctr"/>
            <a:r>
              <a:rPr lang="en-US" sz="21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Schedule 9 </a:t>
            </a:r>
            <a:endParaRPr lang="en-US" sz="210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 xmlns:a16="http://schemas.microsoft.com/office/drawing/2014/main" id="{8D169B1A-3170-4E8B-B01C-1F959E24C12C}"/>
              </a:ext>
            </a:extLst>
          </p:cNvPr>
          <p:cNvSpPr/>
          <p:nvPr/>
        </p:nvSpPr>
        <p:spPr>
          <a:xfrm rot="20554931">
            <a:off x="877416" y="2004089"/>
            <a:ext cx="3775991" cy="392415"/>
          </a:xfrm>
          <a:prstGeom prst="rect">
            <a:avLst/>
          </a:prstGeom>
          <a:noFill/>
        </p:spPr>
        <p:txBody>
          <a:bodyPr wrap="square" lIns="68580" tIns="34290" rIns="68580" bIns="34290">
            <a:spAutoFit/>
          </a:bodyPr>
          <a:lstStyle/>
          <a:p>
            <a:pPr algn="ctr"/>
            <a:r>
              <a:rPr lang="en-US" sz="21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Invasive Alien Species regulation </a:t>
            </a:r>
          </a:p>
        </p:txBody>
      </p:sp>
      <p:sp>
        <p:nvSpPr>
          <p:cNvPr id="7" name="Rectangle 6">
            <a:extLst>
              <a:ext uri="{FF2B5EF4-FFF2-40B4-BE49-F238E27FC236}">
                <a16:creationId xmlns="" xmlns:a16="http://schemas.microsoft.com/office/drawing/2014/main" id="{FB58D391-8A97-43FE-B37D-119F95F1178A}"/>
              </a:ext>
            </a:extLst>
          </p:cNvPr>
          <p:cNvSpPr/>
          <p:nvPr/>
        </p:nvSpPr>
        <p:spPr>
          <a:xfrm>
            <a:off x="1717427" y="2681970"/>
            <a:ext cx="2446824" cy="692497"/>
          </a:xfrm>
          <a:prstGeom prst="rect">
            <a:avLst/>
          </a:prstGeom>
          <a:noFill/>
        </p:spPr>
        <p:txBody>
          <a:bodyPr wrap="none" lIns="68580" tIns="34290" rIns="68580" bIns="34290">
            <a:spAutoFit/>
          </a:bodyPr>
          <a:lstStyle/>
          <a:p>
            <a:pPr algn="ctr"/>
            <a:r>
              <a:rPr lang="en-US" sz="4050" b="1" dirty="0">
                <a:ln w="12700">
                  <a:solidFill>
                    <a:schemeClr val="accent5"/>
                  </a:solidFill>
                  <a:prstDash val="solid"/>
                </a:ln>
                <a:pattFill prst="ltDnDiag">
                  <a:fgClr>
                    <a:schemeClr val="accent5">
                      <a:lumMod val="60000"/>
                      <a:lumOff val="40000"/>
                    </a:schemeClr>
                  </a:fgClr>
                  <a:bgClr>
                    <a:schemeClr val="bg1"/>
                  </a:bgClr>
                </a:pattFill>
              </a:rPr>
              <a:t>Legislation</a:t>
            </a:r>
            <a:endParaRPr lang="en-US" sz="4050"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 xmlns:a16="http://schemas.microsoft.com/office/drawing/2014/main" id="{2C640DE5-88C8-4798-8425-E392603627AC}"/>
              </a:ext>
            </a:extLst>
          </p:cNvPr>
          <p:cNvSpPr/>
          <p:nvPr/>
        </p:nvSpPr>
        <p:spPr>
          <a:xfrm>
            <a:off x="2879976" y="5158409"/>
            <a:ext cx="3928191" cy="392415"/>
          </a:xfrm>
          <a:prstGeom prst="rect">
            <a:avLst/>
          </a:prstGeom>
          <a:noFill/>
        </p:spPr>
        <p:txBody>
          <a:bodyPr wrap="none" lIns="68580" tIns="34290" rIns="68580" bIns="34290">
            <a:spAutoFit/>
          </a:bodyPr>
          <a:lstStyle/>
          <a:p>
            <a:pPr algn="ctr"/>
            <a:r>
              <a:rPr lang="en-GB"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Wildlife and Countryside Act 1981</a:t>
            </a:r>
            <a:endParaRPr lang="en-US"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a:extLst>
              <a:ext uri="{FF2B5EF4-FFF2-40B4-BE49-F238E27FC236}">
                <a16:creationId xmlns="" xmlns:a16="http://schemas.microsoft.com/office/drawing/2014/main" id="{CE546DCC-9258-411C-953E-524F20156DA1}"/>
              </a:ext>
            </a:extLst>
          </p:cNvPr>
          <p:cNvSpPr/>
          <p:nvPr/>
        </p:nvSpPr>
        <p:spPr>
          <a:xfrm rot="19618585">
            <a:off x="508150" y="4109686"/>
            <a:ext cx="5064080" cy="392415"/>
          </a:xfrm>
          <a:prstGeom prst="rect">
            <a:avLst/>
          </a:prstGeom>
          <a:noFill/>
        </p:spPr>
        <p:txBody>
          <a:bodyPr wrap="none" lIns="68580" tIns="34290" rIns="68580" bIns="34290">
            <a:spAutoFit/>
          </a:bodyPr>
          <a:lstStyle/>
          <a:p>
            <a:pPr algn="ctr"/>
            <a:r>
              <a:rPr lang="en-GB"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European Strategy for Invasive Alien Species</a:t>
            </a:r>
            <a:endPar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 xmlns:a16="http://schemas.microsoft.com/office/drawing/2014/main" id="{F164E367-579B-48DF-AF8C-F4881F178D42}"/>
              </a:ext>
            </a:extLst>
          </p:cNvPr>
          <p:cNvSpPr/>
          <p:nvPr/>
        </p:nvSpPr>
        <p:spPr>
          <a:xfrm>
            <a:off x="3006496" y="2208005"/>
            <a:ext cx="2617063" cy="392415"/>
          </a:xfrm>
          <a:prstGeom prst="rect">
            <a:avLst/>
          </a:prstGeom>
          <a:noFill/>
        </p:spPr>
        <p:txBody>
          <a:bodyPr wrap="none" lIns="68580" tIns="34290" rIns="68580" bIns="34290">
            <a:spAutoFit/>
          </a:bodyPr>
          <a:lstStyle/>
          <a:p>
            <a:pPr algn="ctr"/>
            <a:r>
              <a:rPr lang="en-US" sz="21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pathways action plans</a:t>
            </a:r>
            <a:endParaRPr lang="en-US" sz="2100" dirty="0">
              <a:ln w="0"/>
              <a:solidFill>
                <a:schemeClr val="accent2">
                  <a:lumMod val="50000"/>
                </a:schemeClr>
              </a:solidFill>
              <a:effectLst>
                <a:outerShdw blurRad="50800" dist="38100" dir="18900000" algn="bl" rotWithShape="0">
                  <a:prstClr val="black">
                    <a:alpha val="40000"/>
                  </a:prstClr>
                </a:outerShdw>
              </a:effectLst>
            </a:endParaRPr>
          </a:p>
        </p:txBody>
      </p:sp>
      <p:sp>
        <p:nvSpPr>
          <p:cNvPr id="12" name="Rectangle 11">
            <a:extLst>
              <a:ext uri="{FF2B5EF4-FFF2-40B4-BE49-F238E27FC236}">
                <a16:creationId xmlns="" xmlns:a16="http://schemas.microsoft.com/office/drawing/2014/main" id="{F25C0B74-F2EF-4C17-93D5-806273362506}"/>
              </a:ext>
            </a:extLst>
          </p:cNvPr>
          <p:cNvSpPr/>
          <p:nvPr/>
        </p:nvSpPr>
        <p:spPr>
          <a:xfrm rot="2866953">
            <a:off x="4360721" y="3333499"/>
            <a:ext cx="3079570" cy="392415"/>
          </a:xfrm>
          <a:prstGeom prst="rect">
            <a:avLst/>
          </a:prstGeom>
          <a:noFill/>
        </p:spPr>
        <p:txBody>
          <a:bodyPr wrap="square" lIns="68580" tIns="34290" rIns="68580" bIns="34290">
            <a:spAutoFit/>
          </a:bodyPr>
          <a:lstStyle/>
          <a:p>
            <a:pPr algn="ctr"/>
            <a:r>
              <a:rPr lang="en-US" sz="2100" b="1" dirty="0">
                <a:ln w="22225">
                  <a:solidFill>
                    <a:schemeClr val="accent2"/>
                  </a:solidFill>
                  <a:prstDash val="solid"/>
                </a:ln>
                <a:solidFill>
                  <a:schemeClr val="accent2">
                    <a:lumMod val="40000"/>
                    <a:lumOff val="60000"/>
                  </a:schemeClr>
                </a:solidFill>
              </a:rPr>
              <a:t>Listed species</a:t>
            </a:r>
          </a:p>
        </p:txBody>
      </p:sp>
      <p:sp>
        <p:nvSpPr>
          <p:cNvPr id="13" name="Rectangle 12">
            <a:extLst>
              <a:ext uri="{FF2B5EF4-FFF2-40B4-BE49-F238E27FC236}">
                <a16:creationId xmlns="" xmlns:a16="http://schemas.microsoft.com/office/drawing/2014/main" id="{4405B758-BA57-4583-A654-E53DDD320F0B}"/>
              </a:ext>
            </a:extLst>
          </p:cNvPr>
          <p:cNvSpPr/>
          <p:nvPr/>
        </p:nvSpPr>
        <p:spPr>
          <a:xfrm>
            <a:off x="3660670" y="4157208"/>
            <a:ext cx="4202369" cy="392415"/>
          </a:xfrm>
          <a:prstGeom prst="rect">
            <a:avLst/>
          </a:prstGeom>
          <a:noFill/>
        </p:spPr>
        <p:txBody>
          <a:bodyPr wrap="none" lIns="68580" tIns="34290" rIns="68580" bIns="34290">
            <a:spAutoFit/>
          </a:bodyPr>
          <a:lstStyle/>
          <a:p>
            <a:pPr algn="ctr"/>
            <a:r>
              <a:rPr lang="en-U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EU Invasive Alien Species regulation </a:t>
            </a:r>
          </a:p>
        </p:txBody>
      </p:sp>
      <p:sp>
        <p:nvSpPr>
          <p:cNvPr id="14" name="Rectangle 13">
            <a:extLst>
              <a:ext uri="{FF2B5EF4-FFF2-40B4-BE49-F238E27FC236}">
                <a16:creationId xmlns="" xmlns:a16="http://schemas.microsoft.com/office/drawing/2014/main" id="{A9238BA2-9F75-48FD-9271-C0EEC5424EA2}"/>
              </a:ext>
            </a:extLst>
          </p:cNvPr>
          <p:cNvSpPr/>
          <p:nvPr/>
        </p:nvSpPr>
        <p:spPr>
          <a:xfrm rot="3428447">
            <a:off x="4347402" y="2684245"/>
            <a:ext cx="5170198" cy="392415"/>
          </a:xfrm>
          <a:prstGeom prst="rect">
            <a:avLst/>
          </a:prstGeom>
          <a:noFill/>
        </p:spPr>
        <p:txBody>
          <a:bodyPr wrap="none" lIns="68580" tIns="34290" rIns="68580" bIns="34290">
            <a:spAutoFit/>
          </a:bodyPr>
          <a:lstStyle/>
          <a:p>
            <a:pPr algn="ctr"/>
            <a:r>
              <a:rPr lang="en-GB" sz="2100" b="1" dirty="0">
                <a:ln w="12700">
                  <a:solidFill>
                    <a:schemeClr val="accent1"/>
                  </a:solidFill>
                  <a:prstDash val="solid"/>
                </a:ln>
                <a:solidFill>
                  <a:srgbClr val="92D050"/>
                </a:solidFill>
                <a:effectLst>
                  <a:outerShdw dist="38100" dir="2640000" algn="bl" rotWithShape="0">
                    <a:schemeClr val="accent1"/>
                  </a:outerShdw>
                </a:effectLst>
              </a:rPr>
              <a:t>European Water Framework Directive (WFD) </a:t>
            </a:r>
            <a:endParaRPr lang="en-US" sz="2100" b="1" dirty="0">
              <a:ln w="12700">
                <a:solidFill>
                  <a:schemeClr val="accent1"/>
                </a:solidFill>
                <a:prstDash val="solid"/>
              </a:ln>
              <a:solidFill>
                <a:srgbClr val="92D050"/>
              </a:solidFill>
              <a:effectLst>
                <a:outerShdw dist="38100" dir="2640000" algn="bl" rotWithShape="0">
                  <a:schemeClr val="accent1"/>
                </a:outerShdw>
              </a:effectLst>
            </a:endParaRPr>
          </a:p>
        </p:txBody>
      </p:sp>
      <p:sp>
        <p:nvSpPr>
          <p:cNvPr id="16" name="Rectangle 15">
            <a:extLst>
              <a:ext uri="{FF2B5EF4-FFF2-40B4-BE49-F238E27FC236}">
                <a16:creationId xmlns="" xmlns:a16="http://schemas.microsoft.com/office/drawing/2014/main" id="{0DBDBBAA-4A15-49D4-8A2B-7CAC093F469E}"/>
              </a:ext>
            </a:extLst>
          </p:cNvPr>
          <p:cNvSpPr/>
          <p:nvPr/>
        </p:nvSpPr>
        <p:spPr>
          <a:xfrm rot="1851424">
            <a:off x="529300" y="810984"/>
            <a:ext cx="3055439" cy="900246"/>
          </a:xfrm>
          <a:prstGeom prst="rect">
            <a:avLst/>
          </a:prstGeom>
          <a:noFill/>
        </p:spPr>
        <p:txBody>
          <a:bodyPr wrap="square" lIns="68580" tIns="34290" rIns="68580" bIns="34290">
            <a:spAutoFit/>
          </a:bodyPr>
          <a:lstStyle/>
          <a:p>
            <a:pPr algn="ctr"/>
            <a:r>
              <a:rPr lang="en-US" sz="27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Members Expectations</a:t>
            </a:r>
          </a:p>
        </p:txBody>
      </p:sp>
      <p:sp>
        <p:nvSpPr>
          <p:cNvPr id="2" name="TextBox 1"/>
          <p:cNvSpPr txBox="1"/>
          <p:nvPr/>
        </p:nvSpPr>
        <p:spPr>
          <a:xfrm rot="575097">
            <a:off x="3186385" y="1032437"/>
            <a:ext cx="3617872" cy="830997"/>
          </a:xfrm>
          <a:prstGeom prst="rect">
            <a:avLst/>
          </a:prstGeom>
          <a:noFill/>
        </p:spPr>
        <p:txBody>
          <a:bodyPr wrap="square" rtlCol="0">
            <a:spAutoFit/>
          </a:bodyPr>
          <a:lstStyle/>
          <a:p>
            <a:r>
              <a:rPr lang="en-GB" sz="2400" dirty="0" smtClean="0">
                <a:solidFill>
                  <a:srgbClr val="FF3300"/>
                </a:solidFill>
                <a:latin typeface="Britannic Bold" panose="020B0903060703020204" pitchFamily="34" charset="0"/>
              </a:rPr>
              <a:t>Fishing byelaws and rod licenses</a:t>
            </a:r>
            <a:endParaRPr lang="en-GB" sz="2400" dirty="0">
              <a:solidFill>
                <a:srgbClr val="FF3300"/>
              </a:solidFill>
              <a:latin typeface="Britannic Bold" panose="020B0903060703020204" pitchFamily="34" charset="0"/>
            </a:endParaRPr>
          </a:p>
        </p:txBody>
      </p:sp>
      <p:sp>
        <p:nvSpPr>
          <p:cNvPr id="17" name="Rectangle 16">
            <a:extLst>
              <a:ext uri="{FF2B5EF4-FFF2-40B4-BE49-F238E27FC236}">
                <a16:creationId xmlns="" xmlns:a16="http://schemas.microsoft.com/office/drawing/2014/main" id="{F25C0B74-F2EF-4C17-93D5-806273362506}"/>
              </a:ext>
            </a:extLst>
          </p:cNvPr>
          <p:cNvSpPr/>
          <p:nvPr/>
        </p:nvSpPr>
        <p:spPr>
          <a:xfrm>
            <a:off x="1266801" y="5916634"/>
            <a:ext cx="3079570" cy="484748"/>
          </a:xfrm>
          <a:prstGeom prst="rect">
            <a:avLst/>
          </a:prstGeom>
          <a:noFill/>
        </p:spPr>
        <p:txBody>
          <a:bodyPr wrap="square" lIns="68580" tIns="34290" rIns="68580" bIns="34290">
            <a:spAutoFit/>
          </a:bodyPr>
          <a:lstStyle/>
          <a:p>
            <a:pPr algn="ctr"/>
            <a:r>
              <a:rPr lang="en-US" sz="2700" b="1" dirty="0">
                <a:ln w="22225">
                  <a:solidFill>
                    <a:schemeClr val="accent2"/>
                  </a:solidFill>
                  <a:prstDash val="solid"/>
                </a:ln>
                <a:solidFill>
                  <a:schemeClr val="accent2">
                    <a:lumMod val="40000"/>
                    <a:lumOff val="60000"/>
                  </a:schemeClr>
                </a:solidFill>
              </a:rPr>
              <a:t>Risk Management</a:t>
            </a:r>
          </a:p>
        </p:txBody>
      </p:sp>
      <p:sp>
        <p:nvSpPr>
          <p:cNvPr id="18" name="Rectangle 17">
            <a:extLst>
              <a:ext uri="{FF2B5EF4-FFF2-40B4-BE49-F238E27FC236}">
                <a16:creationId xmlns="" xmlns:a16="http://schemas.microsoft.com/office/drawing/2014/main" id="{4405B758-BA57-4583-A654-E53DDD320F0B}"/>
              </a:ext>
            </a:extLst>
          </p:cNvPr>
          <p:cNvSpPr/>
          <p:nvPr/>
        </p:nvSpPr>
        <p:spPr>
          <a:xfrm rot="19242245">
            <a:off x="5910293" y="5172530"/>
            <a:ext cx="2318905"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Environmental </a:t>
            </a:r>
          </a:p>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Damage</a:t>
            </a:r>
          </a:p>
        </p:txBody>
      </p:sp>
      <p:sp>
        <p:nvSpPr>
          <p:cNvPr id="19" name="Rectangle 18">
            <a:extLst>
              <a:ext uri="{FF2B5EF4-FFF2-40B4-BE49-F238E27FC236}">
                <a16:creationId xmlns="" xmlns:a16="http://schemas.microsoft.com/office/drawing/2014/main" id="{A9238BA2-9F75-48FD-9271-C0EEC5424EA2}"/>
              </a:ext>
            </a:extLst>
          </p:cNvPr>
          <p:cNvSpPr/>
          <p:nvPr/>
        </p:nvSpPr>
        <p:spPr>
          <a:xfrm rot="2147607">
            <a:off x="6092338" y="1374440"/>
            <a:ext cx="2796279" cy="484748"/>
          </a:xfrm>
          <a:prstGeom prst="rect">
            <a:avLst/>
          </a:prstGeom>
          <a:noFill/>
        </p:spPr>
        <p:txBody>
          <a:bodyPr wrap="none" lIns="68580" tIns="34290" rIns="68580" bIns="34290">
            <a:spAutoFit/>
          </a:bodyPr>
          <a:lstStyle/>
          <a:p>
            <a:pPr algn="ctr"/>
            <a:r>
              <a:rPr lang="en-US" sz="2700" b="1" dirty="0">
                <a:ln w="12700">
                  <a:solidFill>
                    <a:schemeClr val="accent1"/>
                  </a:solidFill>
                  <a:prstDash val="solid"/>
                </a:ln>
                <a:solidFill>
                  <a:schemeClr val="accent1">
                    <a:lumMod val="75000"/>
                  </a:schemeClr>
                </a:solidFill>
                <a:effectLst>
                  <a:outerShdw dist="38100" dir="2640000" algn="bl" rotWithShape="0">
                    <a:schemeClr val="accent1"/>
                  </a:outerShdw>
                </a:effectLst>
              </a:rPr>
              <a:t>Market Advantage</a:t>
            </a:r>
          </a:p>
        </p:txBody>
      </p:sp>
      <p:sp>
        <p:nvSpPr>
          <p:cNvPr id="20" name="Rectangle 19">
            <a:extLst>
              <a:ext uri="{FF2B5EF4-FFF2-40B4-BE49-F238E27FC236}">
                <a16:creationId xmlns="" xmlns:a16="http://schemas.microsoft.com/office/drawing/2014/main" id="{8F0CC192-5480-4B7B-970C-8FA85AD8E233}"/>
              </a:ext>
            </a:extLst>
          </p:cNvPr>
          <p:cNvSpPr/>
          <p:nvPr/>
        </p:nvSpPr>
        <p:spPr>
          <a:xfrm rot="19696596">
            <a:off x="141127" y="3136310"/>
            <a:ext cx="2207288" cy="900246"/>
          </a:xfrm>
          <a:prstGeom prst="rect">
            <a:avLst/>
          </a:prstGeom>
          <a:noFill/>
        </p:spPr>
        <p:txBody>
          <a:bodyPr wrap="square" lIns="68580" tIns="34290" rIns="68580" bIns="34290">
            <a:spAutoFit/>
          </a:bodyPr>
          <a:lstStyle/>
          <a:p>
            <a:pPr algn="ctr"/>
            <a:r>
              <a:rPr lang="en-US" sz="2700" b="1" dirty="0">
                <a:ln w="12700" cmpd="sng">
                  <a:solidFill>
                    <a:schemeClr val="accent4"/>
                  </a:solidFill>
                  <a:prstDash val="solid"/>
                </a:ln>
                <a:solidFill>
                  <a:schemeClr val="accent4">
                    <a:lumMod val="75000"/>
                  </a:schemeClr>
                </a:solidFill>
              </a:rPr>
              <a:t>Legal Challenge</a:t>
            </a:r>
          </a:p>
        </p:txBody>
      </p:sp>
    </p:spTree>
    <p:extLst>
      <p:ext uri="{BB962C8B-B14F-4D97-AF65-F5344CB8AC3E}">
        <p14:creationId xmlns:p14="http://schemas.microsoft.com/office/powerpoint/2010/main" val="339335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BB1B9-73C3-49C4-9A6A-AA2B8CB8AACA}"/>
              </a:ext>
            </a:extLst>
          </p:cNvPr>
          <p:cNvSpPr>
            <a:spLocks noGrp="1"/>
          </p:cNvSpPr>
          <p:nvPr>
            <p:ph type="title"/>
          </p:nvPr>
        </p:nvSpPr>
        <p:spPr>
          <a:xfrm>
            <a:off x="307539" y="399632"/>
            <a:ext cx="7635456" cy="1081537"/>
          </a:xfrm>
        </p:spPr>
        <p:txBody>
          <a:bodyPr>
            <a:normAutofit fontScale="90000"/>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Schedule </a:t>
            </a: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9 example species</a:t>
            </a:r>
            <a:b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b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 xmlns:a16="http://schemas.microsoft.com/office/drawing/2014/main" id="{FA0C182F-C053-498F-9BB8-4319EC3BACA4}"/>
              </a:ext>
            </a:extLst>
          </p:cNvPr>
          <p:cNvSpPr>
            <a:spLocks noGrp="1"/>
          </p:cNvSpPr>
          <p:nvPr>
            <p:ph idx="1"/>
          </p:nvPr>
        </p:nvSpPr>
        <p:spPr>
          <a:xfrm>
            <a:off x="307539" y="1640458"/>
            <a:ext cx="4909640" cy="4388084"/>
          </a:xfrm>
        </p:spPr>
        <p:txBody>
          <a:bodyPr>
            <a:normAutofit/>
          </a:bodyPr>
          <a:lstStyle/>
          <a:p>
            <a:r>
              <a:rPr lang="de-DE" sz="1400" dirty="0">
                <a:latin typeface="Segoe UI" panose="020B0502040204020203" pitchFamily="34" charset="0"/>
                <a:ea typeface="Segoe UI" panose="020B0502040204020203" pitchFamily="34" charset="0"/>
                <a:cs typeface="Segoe UI" panose="020B0502040204020203" pitchFamily="34" charset="0"/>
              </a:rPr>
              <a:t>Chinese Mitten </a:t>
            </a:r>
            <a:r>
              <a:rPr lang="de-DE" sz="1400" dirty="0" smtClean="0">
                <a:latin typeface="Segoe UI" panose="020B0502040204020203" pitchFamily="34" charset="0"/>
                <a:ea typeface="Segoe UI" panose="020B0502040204020203" pitchFamily="34" charset="0"/>
                <a:cs typeface="Segoe UI" panose="020B0502040204020203" pitchFamily="34" charset="0"/>
              </a:rPr>
              <a:t>Crab		</a:t>
            </a:r>
            <a:r>
              <a:rPr lang="de-DE" sz="1400" i="1" dirty="0" smtClean="0">
                <a:latin typeface="Segoe UI" panose="020B0502040204020203" pitchFamily="34" charset="0"/>
                <a:ea typeface="Segoe UI" panose="020B0502040204020203" pitchFamily="34" charset="0"/>
                <a:cs typeface="Segoe UI" panose="020B0502040204020203" pitchFamily="34" charset="0"/>
              </a:rPr>
              <a:t>Eriocheir </a:t>
            </a:r>
            <a:r>
              <a:rPr lang="de-DE" sz="1400" i="1" dirty="0">
                <a:latin typeface="Segoe UI" panose="020B0502040204020203" pitchFamily="34" charset="0"/>
                <a:ea typeface="Segoe UI" panose="020B0502040204020203" pitchFamily="34" charset="0"/>
                <a:cs typeface="Segoe UI" panose="020B0502040204020203" pitchFamily="34" charset="0"/>
              </a:rPr>
              <a:t>sinensis</a:t>
            </a:r>
          </a:p>
          <a:p>
            <a:r>
              <a:rPr lang="pt-BR" sz="1400" dirty="0" smtClean="0">
                <a:latin typeface="Segoe UI" panose="020B0502040204020203" pitchFamily="34" charset="0"/>
                <a:ea typeface="Segoe UI" panose="020B0502040204020203" pitchFamily="34" charset="0"/>
                <a:cs typeface="Segoe UI" panose="020B0502040204020203" pitchFamily="34" charset="0"/>
              </a:rPr>
              <a:t>Large-mouthed Black Bass         </a:t>
            </a:r>
            <a:r>
              <a:rPr lang="pt-BR" sz="1400" i="1" dirty="0" smtClean="0">
                <a:latin typeface="Segoe UI" panose="020B0502040204020203" pitchFamily="34" charset="0"/>
                <a:ea typeface="Segoe UI" panose="020B0502040204020203" pitchFamily="34" charset="0"/>
                <a:cs typeface="Segoe UI" panose="020B0502040204020203" pitchFamily="34" charset="0"/>
              </a:rPr>
              <a:t>Micropterus </a:t>
            </a:r>
            <a:r>
              <a:rPr lang="pt-BR" sz="1400" i="1" dirty="0">
                <a:latin typeface="Segoe UI" panose="020B0502040204020203" pitchFamily="34" charset="0"/>
                <a:ea typeface="Segoe UI" panose="020B0502040204020203" pitchFamily="34" charset="0"/>
                <a:cs typeface="Segoe UI" panose="020B0502040204020203" pitchFamily="34" charset="0"/>
              </a:rPr>
              <a:t>salmoides</a:t>
            </a:r>
          </a:p>
          <a:p>
            <a:r>
              <a:rPr lang="pt-BR" sz="1400" dirty="0" smtClean="0">
                <a:latin typeface="Segoe UI" panose="020B0502040204020203" pitchFamily="34" charset="0"/>
                <a:ea typeface="Segoe UI" panose="020B0502040204020203" pitchFamily="34" charset="0"/>
                <a:cs typeface="Segoe UI" panose="020B0502040204020203" pitchFamily="34" charset="0"/>
              </a:rPr>
              <a:t>Rock Bass </a:t>
            </a:r>
            <a:r>
              <a:rPr lang="pt-BR" sz="1400" dirty="0">
                <a:latin typeface="Segoe UI" panose="020B0502040204020203" pitchFamily="34" charset="0"/>
                <a:ea typeface="Segoe UI" panose="020B0502040204020203" pitchFamily="34" charset="0"/>
                <a:cs typeface="Segoe UI" panose="020B0502040204020203" pitchFamily="34" charset="0"/>
              </a:rPr>
              <a:t>	</a:t>
            </a:r>
            <a:r>
              <a:rPr lang="pt-BR" sz="1400" dirty="0" smtClean="0">
                <a:latin typeface="Segoe UI" panose="020B0502040204020203" pitchFamily="34" charset="0"/>
                <a:ea typeface="Segoe UI" panose="020B0502040204020203" pitchFamily="34" charset="0"/>
                <a:cs typeface="Segoe UI" panose="020B0502040204020203" pitchFamily="34" charset="0"/>
              </a:rPr>
              <a:t>	</a:t>
            </a:r>
            <a:r>
              <a:rPr lang="pt-BR" sz="1400" i="1" dirty="0" smtClean="0">
                <a:latin typeface="Segoe UI" panose="020B0502040204020203" pitchFamily="34" charset="0"/>
                <a:ea typeface="Segoe UI" panose="020B0502040204020203" pitchFamily="34" charset="0"/>
                <a:cs typeface="Segoe UI" panose="020B0502040204020203" pitchFamily="34" charset="0"/>
              </a:rPr>
              <a:t>Ambloplites </a:t>
            </a:r>
            <a:r>
              <a:rPr lang="pt-BR" sz="1400" i="1" dirty="0">
                <a:latin typeface="Segoe UI" panose="020B0502040204020203" pitchFamily="34" charset="0"/>
                <a:ea typeface="Segoe UI" panose="020B0502040204020203" pitchFamily="34" charset="0"/>
                <a:cs typeface="Segoe UI" panose="020B0502040204020203" pitchFamily="34" charset="0"/>
              </a:rPr>
              <a:t>rupestris</a:t>
            </a:r>
          </a:p>
          <a:p>
            <a:r>
              <a:rPr lang="pt-BR" sz="1400" dirty="0">
                <a:latin typeface="Segoe UI" panose="020B0502040204020203" pitchFamily="34" charset="0"/>
                <a:ea typeface="Segoe UI" panose="020B0502040204020203" pitchFamily="34" charset="0"/>
                <a:cs typeface="Segoe UI" panose="020B0502040204020203" pitchFamily="34" charset="0"/>
              </a:rPr>
              <a:t>Bitterling	</a:t>
            </a:r>
            <a:r>
              <a:rPr lang="pt-BR" sz="1400" dirty="0" smtClean="0">
                <a:latin typeface="Segoe UI" panose="020B0502040204020203" pitchFamily="34" charset="0"/>
                <a:ea typeface="Segoe UI" panose="020B0502040204020203" pitchFamily="34" charset="0"/>
                <a:cs typeface="Segoe UI" panose="020B0502040204020203" pitchFamily="34" charset="0"/>
              </a:rPr>
              <a:t>	</a:t>
            </a:r>
            <a:r>
              <a:rPr lang="pt-BR" sz="1400" i="1" dirty="0" smtClean="0">
                <a:latin typeface="Segoe UI" panose="020B0502040204020203" pitchFamily="34" charset="0"/>
                <a:ea typeface="Segoe UI" panose="020B0502040204020203" pitchFamily="34" charset="0"/>
                <a:cs typeface="Segoe UI" panose="020B0502040204020203" pitchFamily="34" charset="0"/>
              </a:rPr>
              <a:t>Rhodeus sericeus</a:t>
            </a:r>
          </a:p>
          <a:p>
            <a:r>
              <a:rPr lang="en-GB" sz="1400" dirty="0" smtClean="0">
                <a:latin typeface="Segoe UI" panose="020B0502040204020203" pitchFamily="34" charset="0"/>
                <a:ea typeface="Segoe UI" panose="020B0502040204020203" pitchFamily="34" charset="0"/>
                <a:cs typeface="Segoe UI" panose="020B0502040204020203" pitchFamily="34" charset="0"/>
              </a:rPr>
              <a:t>Noble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astacus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Signal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Pacifastacus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leniusculus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Turkish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leptodactylus</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American Mink</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Mustela</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a:latin typeface="Segoe UI" panose="020B0502040204020203" pitchFamily="34" charset="0"/>
                <a:ea typeface="Segoe UI" panose="020B0502040204020203" pitchFamily="34" charset="0"/>
                <a:cs typeface="Segoe UI" panose="020B0502040204020203" pitchFamily="34" charset="0"/>
              </a:rPr>
              <a:t>vison</a:t>
            </a:r>
          </a:p>
          <a:p>
            <a:r>
              <a:rPr lang="en-GB" sz="1400" dirty="0" smtClean="0">
                <a:latin typeface="Segoe UI" panose="020B0502040204020203" pitchFamily="34" charset="0"/>
                <a:ea typeface="Segoe UI" panose="020B0502040204020203" pitchFamily="34" charset="0"/>
                <a:cs typeface="Segoe UI" panose="020B0502040204020203" pitchFamily="34" charset="0"/>
              </a:rPr>
              <a:t>Alpine Newt</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Triturus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alpestris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Italian Crested Newt </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Triturus</a:t>
            </a:r>
            <a:r>
              <a:rPr lang="en-GB" sz="1400" i="1" dirty="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carnifex</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Pumpkinseed </a:t>
            </a:r>
            <a:r>
              <a:rPr lang="en-GB" sz="1400" dirty="0" smtClean="0">
                <a:latin typeface="Segoe UI" panose="020B0502040204020203" pitchFamily="34" charset="0"/>
                <a:ea typeface="Segoe UI" panose="020B0502040204020203" pitchFamily="34" charset="0"/>
                <a:cs typeface="Segoe UI" panose="020B0502040204020203" pitchFamily="34" charset="0"/>
              </a:rPr>
              <a:t>(Pond perch)	</a:t>
            </a:r>
            <a:r>
              <a:rPr lang="en-GB" sz="1400" i="1" dirty="0" err="1" smtClean="0">
                <a:latin typeface="Segoe UI" panose="020B0502040204020203" pitchFamily="34" charset="0"/>
                <a:ea typeface="Segoe UI" panose="020B0502040204020203" pitchFamily="34" charset="0"/>
                <a:cs typeface="Segoe UI" panose="020B0502040204020203" pitchFamily="34" charset="0"/>
              </a:rPr>
              <a:t>Lepomis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gibbosus</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Wels </a:t>
            </a:r>
            <a:r>
              <a:rPr lang="en-GB" sz="1400" dirty="0" smtClean="0">
                <a:latin typeface="Segoe UI" panose="020B0502040204020203" pitchFamily="34" charset="0"/>
                <a:ea typeface="Segoe UI" panose="020B0502040204020203" pitchFamily="34" charset="0"/>
                <a:cs typeface="Segoe UI" panose="020B0502040204020203" pitchFamily="34" charset="0"/>
              </a:rPr>
              <a:t>(European </a:t>
            </a:r>
            <a:r>
              <a:rPr lang="en-GB" sz="1400" dirty="0">
                <a:latin typeface="Segoe UI" panose="020B0502040204020203" pitchFamily="34" charset="0"/>
                <a:ea typeface="Segoe UI" panose="020B0502040204020203" pitchFamily="34" charset="0"/>
                <a:cs typeface="Segoe UI" panose="020B0502040204020203" pitchFamily="34" charset="0"/>
              </a:rPr>
              <a:t>catfish)	</a:t>
            </a:r>
            <a:r>
              <a:rPr lang="en-GB" sz="1400" i="1" dirty="0" err="1">
                <a:latin typeface="Segoe UI" panose="020B0502040204020203" pitchFamily="34" charset="0"/>
                <a:ea typeface="Segoe UI" panose="020B0502040204020203" pitchFamily="34" charset="0"/>
                <a:cs typeface="Segoe UI" panose="020B0502040204020203" pitchFamily="34" charset="0"/>
              </a:rPr>
              <a:t>Silurus</a:t>
            </a:r>
            <a:r>
              <a:rPr lang="en-GB" sz="1400" i="1" dirty="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glanis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Zander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Stizostedion</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lucioperca</a:t>
            </a:r>
            <a:endParaRPr lang="en-GB" sz="1400" i="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96471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TotalTime>
  <Words>2597</Words>
  <Application>Microsoft Office PowerPoint</Application>
  <PresentationFormat>On-screen Show (4:3)</PresentationFormat>
  <Paragraphs>250</Paragraphs>
  <Slides>23</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Britannic Bold</vt:lpstr>
      <vt:lpstr>Calibri</vt:lpstr>
      <vt:lpstr>Calibri Light</vt:lpstr>
      <vt:lpstr>Segoe UI</vt:lpstr>
      <vt:lpstr>Times New Roman</vt:lpstr>
      <vt:lpstr>Office Theme</vt:lpstr>
      <vt:lpstr>PowerPoint Presentation</vt:lpstr>
      <vt:lpstr>Freshwater Invasive  Non-Native Species </vt:lpstr>
      <vt:lpstr>PowerPoint Presentation</vt:lpstr>
      <vt:lpstr>PowerPoint Presentation</vt:lpstr>
      <vt:lpstr>Ever  Increasing  Invasives</vt:lpstr>
      <vt:lpstr>Economic Impact</vt:lpstr>
      <vt:lpstr>But SO WHAT?!</vt:lpstr>
      <vt:lpstr>PowerPoint Presentation</vt:lpstr>
      <vt:lpstr>Schedule 9 example species </vt:lpstr>
      <vt:lpstr>Check, Clean, Dry</vt:lpstr>
      <vt:lpstr>PowerPoint Presentation</vt:lpstr>
      <vt:lpstr>Cleaning/washing stations</vt:lpstr>
      <vt:lpstr>Boats arriving from marine environments</vt:lpstr>
      <vt:lpstr>Raise awareness</vt:lpstr>
      <vt:lpstr>Biosecurity Planning</vt:lpstr>
      <vt:lpstr>Section 1 - Introduction</vt:lpstr>
      <vt:lpstr>Section 2 – Scene Setting</vt:lpstr>
      <vt:lpstr>Section 3 – Environmental Information</vt:lpstr>
      <vt:lpstr>Section 4 – Use of the Area</vt:lpstr>
      <vt:lpstr>Working with Contractors</vt:lpstr>
      <vt:lpstr>Section 5 – Biosecurity Actions</vt:lpstr>
      <vt:lpstr>Examples and advice</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Marina and Large Yacht Club Managers</dc:title>
  <dc:creator>sarah brown</dc:creator>
  <cp:lastModifiedBy>Macias-Rodriguez, Sara (APHA)</cp:lastModifiedBy>
  <cp:revision>79</cp:revision>
  <dcterms:created xsi:type="dcterms:W3CDTF">2018-02-27T17:48:32Z</dcterms:created>
  <dcterms:modified xsi:type="dcterms:W3CDTF">2019-10-30T10:38:04Z</dcterms:modified>
</cp:coreProperties>
</file>