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1" r:id="rId2"/>
    <p:sldId id="256" r:id="rId3"/>
    <p:sldId id="282" r:id="rId4"/>
    <p:sldId id="293" r:id="rId5"/>
    <p:sldId id="259" r:id="rId6"/>
    <p:sldId id="260" r:id="rId7"/>
    <p:sldId id="284" r:id="rId8"/>
    <p:sldId id="262" r:id="rId9"/>
    <p:sldId id="263" r:id="rId10"/>
    <p:sldId id="264" r:id="rId11"/>
    <p:sldId id="285" r:id="rId12"/>
    <p:sldId id="294" r:id="rId13"/>
    <p:sldId id="266" r:id="rId14"/>
    <p:sldId id="267" r:id="rId15"/>
    <p:sldId id="268" r:id="rId16"/>
    <p:sldId id="269" r:id="rId17"/>
    <p:sldId id="270" r:id="rId18"/>
    <p:sldId id="286" r:id="rId19"/>
    <p:sldId id="287" r:id="rId20"/>
    <p:sldId id="288" r:id="rId21"/>
    <p:sldId id="289" r:id="rId22"/>
    <p:sldId id="290" r:id="rId23"/>
    <p:sldId id="276" r:id="rId24"/>
    <p:sldId id="277" r:id="rId25"/>
    <p:sldId id="278" r:id="rId26"/>
    <p:sldId id="279" r:id="rId27"/>
    <p:sldId id="295"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A Wood" initials="C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99"/>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66823" autoAdjust="0"/>
  </p:normalViewPr>
  <p:slideViewPr>
    <p:cSldViewPr snapToGrid="0">
      <p:cViewPr varScale="1">
        <p:scale>
          <a:sx n="70" d="100"/>
          <a:sy n="70" d="100"/>
        </p:scale>
        <p:origin x="124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024236-E0E3-4003-AFAD-C0B1777E7552}" type="doc">
      <dgm:prSet loTypeId="urn:microsoft.com/office/officeart/2005/8/layout/equation1" loCatId="process" qsTypeId="urn:microsoft.com/office/officeart/2005/8/quickstyle/simple5" qsCatId="simple" csTypeId="urn:microsoft.com/office/officeart/2005/8/colors/accent2_2" csCatId="accent2" phldr="1"/>
      <dgm:spPr/>
      <dgm:t>
        <a:bodyPr/>
        <a:lstStyle/>
        <a:p>
          <a:endParaRPr lang="en-GB"/>
        </a:p>
      </dgm:t>
    </dgm:pt>
    <dgm:pt modelId="{C3E817D9-5B11-4911-8AE3-332655F11969}">
      <dgm:prSet phldrT="[Text]" custT="1"/>
      <dgm:spPr>
        <a:xfrm>
          <a:off x="4567209" y="291531"/>
          <a:ext cx="1339023"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Likelihood of establishment and spread</a:t>
          </a:r>
        </a:p>
      </dgm:t>
    </dgm:pt>
    <dgm:pt modelId="{6D3A8646-3B71-4EE7-A123-65BFF4993A3D}" type="parTrans" cxnId="{389EC5AA-5725-41FE-B454-4C0C173A1D27}">
      <dgm:prSet/>
      <dgm:spPr/>
      <dgm:t>
        <a:bodyPr/>
        <a:lstStyle/>
        <a:p>
          <a:pPr algn="ctr"/>
          <a:endParaRPr lang="en-GB">
            <a:latin typeface="Calibri" panose="020F0502020204030204" pitchFamily="34" charset="0"/>
          </a:endParaRPr>
        </a:p>
      </dgm:t>
    </dgm:pt>
    <dgm:pt modelId="{7F90B758-DFAC-4708-9059-A58DA983663A}" type="sibTrans" cxnId="{389EC5AA-5725-41FE-B454-4C0C173A1D27}">
      <dgm:prSet custT="1"/>
      <dgm:spPr>
        <a:xfrm>
          <a:off x="4126445" y="473732"/>
          <a:ext cx="456033" cy="456033"/>
        </a:xfrm>
      </dgm:spPr>
      <dgm:t>
        <a:bodyPr/>
        <a:lstStyle/>
        <a:p>
          <a:pPr algn="ctr"/>
          <a:endParaRPr lang="en-GB" sz="5400">
            <a:solidFill>
              <a:sysClr val="window" lastClr="FFFFFF"/>
            </a:solidFill>
            <a:latin typeface="Calibri" panose="020F0502020204030204" pitchFamily="34" charset="0"/>
            <a:ea typeface="+mn-ea"/>
            <a:cs typeface="+mn-cs"/>
          </a:endParaRPr>
        </a:p>
      </dgm:t>
    </dgm:pt>
    <dgm:pt modelId="{818B4742-4114-4C47-B361-B160443F23CC}">
      <dgm:prSet phldrT="[Text]" custT="1"/>
      <dgm:spPr>
        <a:xfrm>
          <a:off x="2936890" y="288150"/>
          <a:ext cx="1207575"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Effectiveness of vector</a:t>
          </a:r>
        </a:p>
      </dgm:t>
    </dgm:pt>
    <dgm:pt modelId="{2C64CBC0-B807-43DE-9326-17ED98A1C03D}" type="parTrans" cxnId="{C6917430-10A7-428B-8BF2-BA9577291D9E}">
      <dgm:prSet/>
      <dgm:spPr/>
      <dgm:t>
        <a:bodyPr/>
        <a:lstStyle/>
        <a:p>
          <a:pPr algn="ctr"/>
          <a:endParaRPr lang="en-GB">
            <a:latin typeface="Calibri" panose="020F0502020204030204" pitchFamily="34" charset="0"/>
          </a:endParaRPr>
        </a:p>
      </dgm:t>
    </dgm:pt>
    <dgm:pt modelId="{CD86BA56-55F1-49A9-945B-ED8CF2223B64}" type="sibTrans" cxnId="{C6917430-10A7-428B-8BF2-BA9577291D9E}">
      <dgm:prSet custT="1"/>
      <dgm:spPr>
        <a:xfrm>
          <a:off x="2341716" y="460334"/>
          <a:ext cx="456033" cy="456033"/>
        </a:xfrm>
      </dgm:spPr>
      <dgm:t>
        <a:bodyPr/>
        <a:lstStyle/>
        <a:p>
          <a:pPr algn="ctr"/>
          <a:endParaRPr lang="en-GB" sz="5400">
            <a:solidFill>
              <a:sysClr val="window" lastClr="FFFFFF"/>
            </a:solidFill>
            <a:latin typeface="Calibri" panose="020F0502020204030204" pitchFamily="34" charset="0"/>
            <a:ea typeface="+mn-ea"/>
            <a:cs typeface="+mn-cs"/>
          </a:endParaRPr>
        </a:p>
      </dgm:t>
    </dgm:pt>
    <dgm:pt modelId="{CA621B74-A596-4E31-A3DF-FD298A94DA34}">
      <dgm:prSet phldrT="[Text]" custT="1"/>
      <dgm:spPr>
        <a:xfrm>
          <a:off x="783" y="308616"/>
          <a:ext cx="786264" cy="786264"/>
        </a:xfrm>
      </dgm:spPr>
      <dgm:t>
        <a:bodyPr/>
        <a:lstStyle/>
        <a:p>
          <a:pPr algn="ctr"/>
          <a:r>
            <a:rPr lang="en-GB" sz="2000" b="1" dirty="0">
              <a:latin typeface="Segoe UI" panose="020B0502040204020203" pitchFamily="34" charset="0"/>
              <a:ea typeface="Segoe UI" panose="020B0502040204020203" pitchFamily="34" charset="0"/>
              <a:cs typeface="Segoe UI" panose="020B0502040204020203" pitchFamily="34" charset="0"/>
            </a:rPr>
            <a:t>Risk</a:t>
          </a:r>
        </a:p>
      </dgm:t>
    </dgm:pt>
    <dgm:pt modelId="{B3AD7739-697E-4C9A-B386-78B30877BBCE}" type="parTrans" cxnId="{6E56A0FF-80F1-426D-8CA9-1D1CEC0BA9DD}">
      <dgm:prSet/>
      <dgm:spPr/>
      <dgm:t>
        <a:bodyPr/>
        <a:lstStyle/>
        <a:p>
          <a:pPr algn="ctr"/>
          <a:endParaRPr lang="en-GB">
            <a:latin typeface="Calibri" panose="020F0502020204030204" pitchFamily="34" charset="0"/>
          </a:endParaRPr>
        </a:p>
      </dgm:t>
    </dgm:pt>
    <dgm:pt modelId="{9E8E70F8-9498-4D16-A74E-61061A0D73F3}" type="sibTrans" cxnId="{6E56A0FF-80F1-426D-8CA9-1D1CEC0BA9DD}">
      <dgm:prSet/>
      <dgm:spPr/>
      <dgm:t>
        <a:bodyPr/>
        <a:lstStyle/>
        <a:p>
          <a:pPr algn="ctr"/>
          <a:endParaRPr lang="en-GB">
            <a:latin typeface="Calibri" panose="020F0502020204030204" pitchFamily="34" charset="0"/>
          </a:endParaRPr>
        </a:p>
      </dgm:t>
    </dgm:pt>
    <dgm:pt modelId="{58D53751-6F43-42C4-9FCB-97FAEAEAE7AA}">
      <dgm:prSet custT="1"/>
      <dgm:spPr>
        <a:xfrm>
          <a:off x="1370770" y="308616"/>
          <a:ext cx="900531"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Vector association with NNS</a:t>
          </a:r>
        </a:p>
      </dgm:t>
    </dgm:pt>
    <dgm:pt modelId="{10D0349C-8ED6-4661-A56C-B246DDEC966C}" type="parTrans" cxnId="{2F97F77B-9F86-4D77-87FA-EE8260218514}">
      <dgm:prSet/>
      <dgm:spPr/>
      <dgm:t>
        <a:bodyPr/>
        <a:lstStyle/>
        <a:p>
          <a:pPr algn="ctr"/>
          <a:endParaRPr lang="en-GB">
            <a:latin typeface="Calibri" panose="020F0502020204030204" pitchFamily="34" charset="0"/>
          </a:endParaRPr>
        </a:p>
      </dgm:t>
    </dgm:pt>
    <dgm:pt modelId="{6FFF8A00-E777-4268-93EC-7755F7CC580A}" type="sibTrans" cxnId="{2F97F77B-9F86-4D77-87FA-EE8260218514}">
      <dgm:prSet custT="1"/>
      <dgm:spPr>
        <a:xfrm>
          <a:off x="850892" y="473732"/>
          <a:ext cx="456033" cy="456033"/>
        </a:xfrm>
      </dgm:spPr>
      <dgm:t>
        <a:bodyPr/>
        <a:lstStyle/>
        <a:p>
          <a:pPr algn="ctr"/>
          <a:endParaRPr lang="en-GB" sz="4400">
            <a:solidFill>
              <a:sysClr val="window" lastClr="FFFFFF"/>
            </a:solidFill>
            <a:latin typeface="Calibri" panose="020F0502020204030204" pitchFamily="34" charset="0"/>
            <a:ea typeface="+mn-ea"/>
            <a:cs typeface="+mn-cs"/>
          </a:endParaRPr>
        </a:p>
      </dgm:t>
    </dgm:pt>
    <dgm:pt modelId="{61CF789C-FA50-4352-A75C-8BFB4F55D93D}" type="pres">
      <dgm:prSet presAssocID="{59024236-E0E3-4003-AFAD-C0B1777E7552}" presName="linearFlow" presStyleCnt="0">
        <dgm:presLayoutVars>
          <dgm:dir val="rev"/>
          <dgm:resizeHandles val="exact"/>
        </dgm:presLayoutVars>
      </dgm:prSet>
      <dgm:spPr/>
      <dgm:t>
        <a:bodyPr/>
        <a:lstStyle/>
        <a:p>
          <a:endParaRPr lang="en-GB"/>
        </a:p>
      </dgm:t>
    </dgm:pt>
    <dgm:pt modelId="{FB7BE3F8-1EB9-4B08-9CA3-28FF2948291F}" type="pres">
      <dgm:prSet presAssocID="{C3E817D9-5B11-4911-8AE3-332655F11969}" presName="node" presStyleLbl="node1" presStyleIdx="0" presStyleCnt="4" custScaleX="180332" custLinFactX="-1942" custLinFactNeighborX="-100000" custLinFactNeighborY="-2173">
        <dgm:presLayoutVars>
          <dgm:bulletEnabled val="1"/>
        </dgm:presLayoutVars>
      </dgm:prSet>
      <dgm:spPr>
        <a:prstGeom prst="ellipse">
          <a:avLst/>
        </a:prstGeom>
      </dgm:spPr>
      <dgm:t>
        <a:bodyPr/>
        <a:lstStyle/>
        <a:p>
          <a:endParaRPr lang="en-GB"/>
        </a:p>
      </dgm:t>
    </dgm:pt>
    <dgm:pt modelId="{EB66ED62-5052-42C7-AA64-3CA422876B2C}" type="pres">
      <dgm:prSet presAssocID="{7F90B758-DFAC-4708-9059-A58DA983663A}" presName="spacerL" presStyleCnt="0"/>
      <dgm:spPr/>
    </dgm:pt>
    <dgm:pt modelId="{B80F9A0E-6354-4BFD-A54A-4DCBFAC77B7F}" type="pres">
      <dgm:prSet presAssocID="{7F90B758-DFAC-4708-9059-A58DA983663A}" presName="sibTrans" presStyleLbl="sibTrans2D1" presStyleIdx="0" presStyleCnt="3"/>
      <dgm:spPr>
        <a:prstGeom prst="mathMultiply">
          <a:avLst/>
        </a:prstGeom>
      </dgm:spPr>
      <dgm:t>
        <a:bodyPr/>
        <a:lstStyle/>
        <a:p>
          <a:endParaRPr lang="en-GB"/>
        </a:p>
      </dgm:t>
    </dgm:pt>
    <dgm:pt modelId="{394342B3-EC62-4621-9BA2-822B7340E49A}" type="pres">
      <dgm:prSet presAssocID="{7F90B758-DFAC-4708-9059-A58DA983663A}" presName="spacerR" presStyleCnt="0"/>
      <dgm:spPr/>
    </dgm:pt>
    <dgm:pt modelId="{9CCBB4AE-B226-4B54-85EB-138D08CF9E94}" type="pres">
      <dgm:prSet presAssocID="{818B4742-4114-4C47-B361-B160443F23CC}" presName="node" presStyleLbl="node1" presStyleIdx="1" presStyleCnt="4" custScaleX="181944" custLinFactNeighborX="67693" custLinFactNeighborY="-1784">
        <dgm:presLayoutVars>
          <dgm:bulletEnabled val="1"/>
        </dgm:presLayoutVars>
      </dgm:prSet>
      <dgm:spPr>
        <a:prstGeom prst="ellipse">
          <a:avLst/>
        </a:prstGeom>
      </dgm:spPr>
      <dgm:t>
        <a:bodyPr/>
        <a:lstStyle/>
        <a:p>
          <a:endParaRPr lang="en-GB"/>
        </a:p>
      </dgm:t>
    </dgm:pt>
    <dgm:pt modelId="{0AB7E848-8097-436D-9A5C-792DBBC991F4}" type="pres">
      <dgm:prSet presAssocID="{CD86BA56-55F1-49A9-945B-ED8CF2223B64}" presName="spacerL" presStyleCnt="0"/>
      <dgm:spPr/>
    </dgm:pt>
    <dgm:pt modelId="{08EC10F4-2616-47D6-8094-987940147B2F}" type="pres">
      <dgm:prSet presAssocID="{CD86BA56-55F1-49A9-945B-ED8CF2223B64}" presName="sibTrans" presStyleLbl="sibTrans2D1" presStyleIdx="1" presStyleCnt="3" custLinFactNeighborX="10290" custLinFactNeighborY="-2938"/>
      <dgm:spPr>
        <a:prstGeom prst="mathMultiply">
          <a:avLst/>
        </a:prstGeom>
      </dgm:spPr>
      <dgm:t>
        <a:bodyPr/>
        <a:lstStyle/>
        <a:p>
          <a:endParaRPr lang="en-GB"/>
        </a:p>
      </dgm:t>
    </dgm:pt>
    <dgm:pt modelId="{17C2E0D0-5397-488F-A494-BD855E1E0B95}" type="pres">
      <dgm:prSet presAssocID="{CD86BA56-55F1-49A9-945B-ED8CF2223B64}" presName="spacerR" presStyleCnt="0"/>
      <dgm:spPr/>
    </dgm:pt>
    <dgm:pt modelId="{239DF4A0-1004-463F-8523-047DCF169BE9}" type="pres">
      <dgm:prSet presAssocID="{58D53751-6F43-42C4-9FCB-97FAEAEAE7AA}" presName="node" presStyleLbl="node1" presStyleIdx="2" presStyleCnt="4" custScaleX="153979">
        <dgm:presLayoutVars>
          <dgm:bulletEnabled val="1"/>
        </dgm:presLayoutVars>
      </dgm:prSet>
      <dgm:spPr>
        <a:prstGeom prst="ellipse">
          <a:avLst/>
        </a:prstGeom>
      </dgm:spPr>
      <dgm:t>
        <a:bodyPr/>
        <a:lstStyle/>
        <a:p>
          <a:endParaRPr lang="en-GB"/>
        </a:p>
      </dgm:t>
    </dgm:pt>
    <dgm:pt modelId="{86E01E66-C7EA-4ADE-A00B-4BBCF5689C48}" type="pres">
      <dgm:prSet presAssocID="{6FFF8A00-E777-4268-93EC-7755F7CC580A}" presName="spacerL" presStyleCnt="0"/>
      <dgm:spPr/>
    </dgm:pt>
    <dgm:pt modelId="{374E327B-E496-401B-9506-984C8650D791}" type="pres">
      <dgm:prSet presAssocID="{6FFF8A00-E777-4268-93EC-7755F7CC580A}" presName="sibTrans" presStyleLbl="sibTrans2D1" presStyleIdx="2" presStyleCnt="3"/>
      <dgm:spPr>
        <a:prstGeom prst="mathEqual">
          <a:avLst/>
        </a:prstGeom>
      </dgm:spPr>
      <dgm:t>
        <a:bodyPr/>
        <a:lstStyle/>
        <a:p>
          <a:endParaRPr lang="en-GB"/>
        </a:p>
      </dgm:t>
    </dgm:pt>
    <dgm:pt modelId="{F2FC1DC3-1DD4-44BF-8D00-47AC304A3BCC}" type="pres">
      <dgm:prSet presAssocID="{6FFF8A00-E777-4268-93EC-7755F7CC580A}" presName="spacerR" presStyleCnt="0"/>
      <dgm:spPr/>
    </dgm:pt>
    <dgm:pt modelId="{CB072E75-0D1F-4706-9349-E6311A1D0E67}" type="pres">
      <dgm:prSet presAssocID="{CA621B74-A596-4E31-A3DF-FD298A94DA34}" presName="node" presStyleLbl="node1" presStyleIdx="3" presStyleCnt="4">
        <dgm:presLayoutVars>
          <dgm:bulletEnabled val="1"/>
        </dgm:presLayoutVars>
      </dgm:prSet>
      <dgm:spPr>
        <a:prstGeom prst="ellipse">
          <a:avLst/>
        </a:prstGeom>
      </dgm:spPr>
      <dgm:t>
        <a:bodyPr/>
        <a:lstStyle/>
        <a:p>
          <a:endParaRPr lang="en-GB"/>
        </a:p>
      </dgm:t>
    </dgm:pt>
  </dgm:ptLst>
  <dgm:cxnLst>
    <dgm:cxn modelId="{E263793F-BDA5-48C6-B790-5F22B32C9CE7}" type="presOf" srcId="{C3E817D9-5B11-4911-8AE3-332655F11969}" destId="{FB7BE3F8-1EB9-4B08-9CA3-28FF2948291F}" srcOrd="0" destOrd="0" presId="urn:microsoft.com/office/officeart/2005/8/layout/equation1"/>
    <dgm:cxn modelId="{6E56A0FF-80F1-426D-8CA9-1D1CEC0BA9DD}" srcId="{59024236-E0E3-4003-AFAD-C0B1777E7552}" destId="{CA621B74-A596-4E31-A3DF-FD298A94DA34}" srcOrd="3" destOrd="0" parTransId="{B3AD7739-697E-4C9A-B386-78B30877BBCE}" sibTransId="{9E8E70F8-9498-4D16-A74E-61061A0D73F3}"/>
    <dgm:cxn modelId="{389EC5AA-5725-41FE-B454-4C0C173A1D27}" srcId="{59024236-E0E3-4003-AFAD-C0B1777E7552}" destId="{C3E817D9-5B11-4911-8AE3-332655F11969}" srcOrd="0" destOrd="0" parTransId="{6D3A8646-3B71-4EE7-A123-65BFF4993A3D}" sibTransId="{7F90B758-DFAC-4708-9059-A58DA983663A}"/>
    <dgm:cxn modelId="{EF9427C6-91D1-469A-95C1-94B7938E1459}" type="presOf" srcId="{CA621B74-A596-4E31-A3DF-FD298A94DA34}" destId="{CB072E75-0D1F-4706-9349-E6311A1D0E67}" srcOrd="0" destOrd="0" presId="urn:microsoft.com/office/officeart/2005/8/layout/equation1"/>
    <dgm:cxn modelId="{C587E3F9-3B1B-4EF2-BA20-163B27C7A0D2}" type="presOf" srcId="{59024236-E0E3-4003-AFAD-C0B1777E7552}" destId="{61CF789C-FA50-4352-A75C-8BFB4F55D93D}" srcOrd="0" destOrd="0" presId="urn:microsoft.com/office/officeart/2005/8/layout/equation1"/>
    <dgm:cxn modelId="{C6917430-10A7-428B-8BF2-BA9577291D9E}" srcId="{59024236-E0E3-4003-AFAD-C0B1777E7552}" destId="{818B4742-4114-4C47-B361-B160443F23CC}" srcOrd="1" destOrd="0" parTransId="{2C64CBC0-B807-43DE-9326-17ED98A1C03D}" sibTransId="{CD86BA56-55F1-49A9-945B-ED8CF2223B64}"/>
    <dgm:cxn modelId="{7E06F0C4-BA5C-459E-BDA0-3AD018A32197}" type="presOf" srcId="{58D53751-6F43-42C4-9FCB-97FAEAEAE7AA}" destId="{239DF4A0-1004-463F-8523-047DCF169BE9}" srcOrd="0" destOrd="0" presId="urn:microsoft.com/office/officeart/2005/8/layout/equation1"/>
    <dgm:cxn modelId="{C5CFDEE5-A146-47BA-8C77-87009F85B1FA}" type="presOf" srcId="{CD86BA56-55F1-49A9-945B-ED8CF2223B64}" destId="{08EC10F4-2616-47D6-8094-987940147B2F}" srcOrd="0" destOrd="0" presId="urn:microsoft.com/office/officeart/2005/8/layout/equation1"/>
    <dgm:cxn modelId="{6BAE9D9E-32B3-4433-BF5C-0C02809A3068}" type="presOf" srcId="{7F90B758-DFAC-4708-9059-A58DA983663A}" destId="{B80F9A0E-6354-4BFD-A54A-4DCBFAC77B7F}" srcOrd="0" destOrd="0" presId="urn:microsoft.com/office/officeart/2005/8/layout/equation1"/>
    <dgm:cxn modelId="{2F97F77B-9F86-4D77-87FA-EE8260218514}" srcId="{59024236-E0E3-4003-AFAD-C0B1777E7552}" destId="{58D53751-6F43-42C4-9FCB-97FAEAEAE7AA}" srcOrd="2" destOrd="0" parTransId="{10D0349C-8ED6-4661-A56C-B246DDEC966C}" sibTransId="{6FFF8A00-E777-4268-93EC-7755F7CC580A}"/>
    <dgm:cxn modelId="{921289F1-39D4-4428-8AE7-F23AA18FDB63}" type="presOf" srcId="{6FFF8A00-E777-4268-93EC-7755F7CC580A}" destId="{374E327B-E496-401B-9506-984C8650D791}" srcOrd="0" destOrd="0" presId="urn:microsoft.com/office/officeart/2005/8/layout/equation1"/>
    <dgm:cxn modelId="{78AEB08B-0B36-4336-9E6A-F9440D7B539C}" type="presOf" srcId="{818B4742-4114-4C47-B361-B160443F23CC}" destId="{9CCBB4AE-B226-4B54-85EB-138D08CF9E94}" srcOrd="0" destOrd="0" presId="urn:microsoft.com/office/officeart/2005/8/layout/equation1"/>
    <dgm:cxn modelId="{10451380-DA9B-4BFC-B2A5-C2A0A2F98DA0}" type="presParOf" srcId="{61CF789C-FA50-4352-A75C-8BFB4F55D93D}" destId="{FB7BE3F8-1EB9-4B08-9CA3-28FF2948291F}" srcOrd="0" destOrd="0" presId="urn:microsoft.com/office/officeart/2005/8/layout/equation1"/>
    <dgm:cxn modelId="{4DC232AB-6411-4266-A591-1F401CDC1E28}" type="presParOf" srcId="{61CF789C-FA50-4352-A75C-8BFB4F55D93D}" destId="{EB66ED62-5052-42C7-AA64-3CA422876B2C}" srcOrd="1" destOrd="0" presId="urn:microsoft.com/office/officeart/2005/8/layout/equation1"/>
    <dgm:cxn modelId="{5D65C9B6-0798-4070-9C67-8650C5B382D1}" type="presParOf" srcId="{61CF789C-FA50-4352-A75C-8BFB4F55D93D}" destId="{B80F9A0E-6354-4BFD-A54A-4DCBFAC77B7F}" srcOrd="2" destOrd="0" presId="urn:microsoft.com/office/officeart/2005/8/layout/equation1"/>
    <dgm:cxn modelId="{3AAC995B-E6C3-4BBD-BC07-5A05EAEBC3EB}" type="presParOf" srcId="{61CF789C-FA50-4352-A75C-8BFB4F55D93D}" destId="{394342B3-EC62-4621-9BA2-822B7340E49A}" srcOrd="3" destOrd="0" presId="urn:microsoft.com/office/officeart/2005/8/layout/equation1"/>
    <dgm:cxn modelId="{83DBFF05-4E81-4820-92EC-69FFB89CF41E}" type="presParOf" srcId="{61CF789C-FA50-4352-A75C-8BFB4F55D93D}" destId="{9CCBB4AE-B226-4B54-85EB-138D08CF9E94}" srcOrd="4" destOrd="0" presId="urn:microsoft.com/office/officeart/2005/8/layout/equation1"/>
    <dgm:cxn modelId="{836D8248-DCEF-43EE-9793-02284C884B46}" type="presParOf" srcId="{61CF789C-FA50-4352-A75C-8BFB4F55D93D}" destId="{0AB7E848-8097-436D-9A5C-792DBBC991F4}" srcOrd="5" destOrd="0" presId="urn:microsoft.com/office/officeart/2005/8/layout/equation1"/>
    <dgm:cxn modelId="{78767DB0-A9F9-4E25-B191-F4F21C449437}" type="presParOf" srcId="{61CF789C-FA50-4352-A75C-8BFB4F55D93D}" destId="{08EC10F4-2616-47D6-8094-987940147B2F}" srcOrd="6" destOrd="0" presId="urn:microsoft.com/office/officeart/2005/8/layout/equation1"/>
    <dgm:cxn modelId="{E312EA7D-4C46-4466-AC4C-298DDC12F59E}" type="presParOf" srcId="{61CF789C-FA50-4352-A75C-8BFB4F55D93D}" destId="{17C2E0D0-5397-488F-A494-BD855E1E0B95}" srcOrd="7" destOrd="0" presId="urn:microsoft.com/office/officeart/2005/8/layout/equation1"/>
    <dgm:cxn modelId="{410F87CE-E2BF-4563-AC55-2F3CD7360CD7}" type="presParOf" srcId="{61CF789C-FA50-4352-A75C-8BFB4F55D93D}" destId="{239DF4A0-1004-463F-8523-047DCF169BE9}" srcOrd="8" destOrd="0" presId="urn:microsoft.com/office/officeart/2005/8/layout/equation1"/>
    <dgm:cxn modelId="{31BF7AB9-89FE-4953-937B-B0E93C4AE6FC}" type="presParOf" srcId="{61CF789C-FA50-4352-A75C-8BFB4F55D93D}" destId="{86E01E66-C7EA-4ADE-A00B-4BBCF5689C48}" srcOrd="9" destOrd="0" presId="urn:microsoft.com/office/officeart/2005/8/layout/equation1"/>
    <dgm:cxn modelId="{12F528B7-D94E-47A4-947C-17CAB205BFF6}" type="presParOf" srcId="{61CF789C-FA50-4352-A75C-8BFB4F55D93D}" destId="{374E327B-E496-401B-9506-984C8650D791}" srcOrd="10" destOrd="0" presId="urn:microsoft.com/office/officeart/2005/8/layout/equation1"/>
    <dgm:cxn modelId="{76993B3C-5719-459D-BDDC-2FBFAE554A6F}" type="presParOf" srcId="{61CF789C-FA50-4352-A75C-8BFB4F55D93D}" destId="{F2FC1DC3-1DD4-44BF-8D00-47AC304A3BCC}" srcOrd="11" destOrd="0" presId="urn:microsoft.com/office/officeart/2005/8/layout/equation1"/>
    <dgm:cxn modelId="{1F42C36E-E871-467E-9F96-9DAF5D4471B1}" type="presParOf" srcId="{61CF789C-FA50-4352-A75C-8BFB4F55D93D}" destId="{CB072E75-0D1F-4706-9349-E6311A1D0E6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024236-E0E3-4003-AFAD-C0B1777E7552}" type="doc">
      <dgm:prSet loTypeId="urn:microsoft.com/office/officeart/2005/8/layout/equation1" loCatId="process" qsTypeId="urn:microsoft.com/office/officeart/2005/8/quickstyle/simple5" qsCatId="simple" csTypeId="urn:microsoft.com/office/officeart/2005/8/colors/accent1_2" csCatId="accent1" phldr="1"/>
      <dgm:spPr/>
      <dgm:t>
        <a:bodyPr/>
        <a:lstStyle/>
        <a:p>
          <a:endParaRPr lang="en-GB"/>
        </a:p>
      </dgm:t>
    </dgm:pt>
    <dgm:pt modelId="{C3E817D9-5B11-4911-8AE3-332655F11969}">
      <dgm:prSet phldrT="[Text]" custT="1"/>
      <dgm:spPr>
        <a:xfrm>
          <a:off x="4567209" y="291531"/>
          <a:ext cx="1339023"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Receiving waters similar to home waters</a:t>
          </a:r>
          <a:r>
            <a:rPr lang="en-GB" sz="1600" b="1" dirty="0">
              <a:latin typeface="Calibri"/>
              <a:ea typeface="+mn-ea"/>
              <a:cs typeface="+mn-cs"/>
            </a:rPr>
            <a:t>?</a:t>
          </a:r>
        </a:p>
      </dgm:t>
    </dgm:pt>
    <dgm:pt modelId="{6D3A8646-3B71-4EE7-A123-65BFF4993A3D}" type="parTrans" cxnId="{389EC5AA-5725-41FE-B454-4C0C173A1D27}">
      <dgm:prSet/>
      <dgm:spPr/>
      <dgm:t>
        <a:bodyPr/>
        <a:lstStyle/>
        <a:p>
          <a:pPr algn="ctr"/>
          <a:endParaRPr lang="en-GB"/>
        </a:p>
      </dgm:t>
    </dgm:pt>
    <dgm:pt modelId="{7F90B758-DFAC-4708-9059-A58DA983663A}" type="sibTrans" cxnId="{389EC5AA-5725-41FE-B454-4C0C173A1D27}">
      <dgm:prSet custT="1"/>
      <dgm:spPr>
        <a:xfrm>
          <a:off x="4126445" y="473732"/>
          <a:ext cx="456033" cy="456033"/>
        </a:xfrm>
      </dgm:spPr>
      <dgm:t>
        <a:bodyPr/>
        <a:lstStyle/>
        <a:p>
          <a:pPr algn="ctr"/>
          <a:endParaRPr lang="en-GB" sz="4800">
            <a:solidFill>
              <a:sysClr val="window" lastClr="FFFFFF"/>
            </a:solidFill>
            <a:latin typeface="Calibri"/>
            <a:ea typeface="+mn-ea"/>
            <a:cs typeface="+mn-cs"/>
          </a:endParaRPr>
        </a:p>
      </dgm:t>
    </dgm:pt>
    <dgm:pt modelId="{818B4742-4114-4C47-B361-B160443F23CC}">
      <dgm:prSet phldrT="[Text]" custT="1"/>
      <dgm:spPr>
        <a:xfrm>
          <a:off x="2936890" y="288150"/>
          <a:ext cx="1207575" cy="786264"/>
        </a:xfrm>
      </dgm:spPr>
      <dgm:t>
        <a:bodyPr/>
        <a:lstStyle/>
        <a:p>
          <a:pPr algn="ctr"/>
          <a:r>
            <a:rPr lang="en-GB" sz="1600" b="1" dirty="0">
              <a:latin typeface="Calibri"/>
              <a:ea typeface="+mn-ea"/>
              <a:cs typeface="+mn-cs"/>
            </a:rPr>
            <a:t>Amount of hull fouling. Use of antifouling. Point of origin. Ballast water etc. </a:t>
          </a:r>
        </a:p>
      </dgm:t>
    </dgm:pt>
    <dgm:pt modelId="{2C64CBC0-B807-43DE-9326-17ED98A1C03D}" type="parTrans" cxnId="{C6917430-10A7-428B-8BF2-BA9577291D9E}">
      <dgm:prSet/>
      <dgm:spPr/>
      <dgm:t>
        <a:bodyPr/>
        <a:lstStyle/>
        <a:p>
          <a:pPr algn="ctr"/>
          <a:endParaRPr lang="en-GB"/>
        </a:p>
      </dgm:t>
    </dgm:pt>
    <dgm:pt modelId="{CD86BA56-55F1-49A9-945B-ED8CF2223B64}" type="sibTrans" cxnId="{C6917430-10A7-428B-8BF2-BA9577291D9E}">
      <dgm:prSet custT="1"/>
      <dgm:spPr>
        <a:xfrm>
          <a:off x="2341716" y="460334"/>
          <a:ext cx="456033" cy="456033"/>
        </a:xfrm>
      </dgm:spPr>
      <dgm:t>
        <a:bodyPr/>
        <a:lstStyle/>
        <a:p>
          <a:pPr algn="ctr"/>
          <a:endParaRPr lang="en-GB" sz="4800">
            <a:solidFill>
              <a:sysClr val="window" lastClr="FFFFFF"/>
            </a:solidFill>
            <a:latin typeface="Calibri"/>
            <a:ea typeface="+mn-ea"/>
            <a:cs typeface="+mn-cs"/>
          </a:endParaRPr>
        </a:p>
      </dgm:t>
    </dgm:pt>
    <dgm:pt modelId="{CA621B74-A596-4E31-A3DF-FD298A94DA34}">
      <dgm:prSet phldrT="[Text]" custT="1"/>
      <dgm:spPr>
        <a:xfrm>
          <a:off x="783" y="308616"/>
          <a:ext cx="786264" cy="786264"/>
        </a:xfrm>
      </dgm:spPr>
      <dgm:t>
        <a:bodyPr/>
        <a:lstStyle/>
        <a:p>
          <a:pPr algn="ctr"/>
          <a:r>
            <a:rPr lang="en-GB" sz="2000" b="1" dirty="0">
              <a:latin typeface="Segoe UI" panose="020B0502040204020203" pitchFamily="34" charset="0"/>
              <a:ea typeface="Segoe UI" panose="020B0502040204020203" pitchFamily="34" charset="0"/>
              <a:cs typeface="Segoe UI" panose="020B0502040204020203" pitchFamily="34" charset="0"/>
            </a:rPr>
            <a:t>Risk</a:t>
          </a:r>
        </a:p>
      </dgm:t>
    </dgm:pt>
    <dgm:pt modelId="{B3AD7739-697E-4C9A-B386-78B30877BBCE}" type="parTrans" cxnId="{6E56A0FF-80F1-426D-8CA9-1D1CEC0BA9DD}">
      <dgm:prSet/>
      <dgm:spPr/>
      <dgm:t>
        <a:bodyPr/>
        <a:lstStyle/>
        <a:p>
          <a:pPr algn="ctr"/>
          <a:endParaRPr lang="en-GB"/>
        </a:p>
      </dgm:t>
    </dgm:pt>
    <dgm:pt modelId="{9E8E70F8-9498-4D16-A74E-61061A0D73F3}" type="sibTrans" cxnId="{6E56A0FF-80F1-426D-8CA9-1D1CEC0BA9DD}">
      <dgm:prSet/>
      <dgm:spPr/>
      <dgm:t>
        <a:bodyPr/>
        <a:lstStyle/>
        <a:p>
          <a:pPr algn="ctr"/>
          <a:endParaRPr lang="en-GB"/>
        </a:p>
      </dgm:t>
    </dgm:pt>
    <dgm:pt modelId="{58D53751-6F43-42C4-9FCB-97FAEAEAE7AA}">
      <dgm:prSet custT="1"/>
      <dgm:spPr>
        <a:xfrm>
          <a:off x="1370770" y="308616"/>
          <a:ext cx="900531" cy="786264"/>
        </a:xfrm>
      </dgm:spPr>
      <dgm: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Boats of all types</a:t>
          </a:r>
        </a:p>
      </dgm:t>
    </dgm:pt>
    <dgm:pt modelId="{10D0349C-8ED6-4661-A56C-B246DDEC966C}" type="parTrans" cxnId="{2F97F77B-9F86-4D77-87FA-EE8260218514}">
      <dgm:prSet/>
      <dgm:spPr/>
      <dgm:t>
        <a:bodyPr/>
        <a:lstStyle/>
        <a:p>
          <a:pPr algn="ctr"/>
          <a:endParaRPr lang="en-GB"/>
        </a:p>
      </dgm:t>
    </dgm:pt>
    <dgm:pt modelId="{6FFF8A00-E777-4268-93EC-7755F7CC580A}" type="sibTrans" cxnId="{2F97F77B-9F86-4D77-87FA-EE8260218514}">
      <dgm:prSet custT="1"/>
      <dgm:spPr>
        <a:xfrm>
          <a:off x="850892" y="473732"/>
          <a:ext cx="456033" cy="456033"/>
        </a:xfrm>
      </dgm:spPr>
      <dgm:t>
        <a:bodyPr/>
        <a:lstStyle/>
        <a:p>
          <a:pPr algn="ctr"/>
          <a:endParaRPr lang="en-GB" sz="4000">
            <a:solidFill>
              <a:sysClr val="window" lastClr="FFFFFF"/>
            </a:solidFill>
            <a:latin typeface="Calibri"/>
            <a:ea typeface="+mn-ea"/>
            <a:cs typeface="+mn-cs"/>
          </a:endParaRPr>
        </a:p>
      </dgm:t>
    </dgm:pt>
    <dgm:pt modelId="{61CF789C-FA50-4352-A75C-8BFB4F55D93D}" type="pres">
      <dgm:prSet presAssocID="{59024236-E0E3-4003-AFAD-C0B1777E7552}" presName="linearFlow" presStyleCnt="0">
        <dgm:presLayoutVars>
          <dgm:dir val="rev"/>
          <dgm:resizeHandles val="exact"/>
        </dgm:presLayoutVars>
      </dgm:prSet>
      <dgm:spPr/>
      <dgm:t>
        <a:bodyPr/>
        <a:lstStyle/>
        <a:p>
          <a:endParaRPr lang="en-GB"/>
        </a:p>
      </dgm:t>
    </dgm:pt>
    <dgm:pt modelId="{FB7BE3F8-1EB9-4B08-9CA3-28FF2948291F}" type="pres">
      <dgm:prSet presAssocID="{C3E817D9-5B11-4911-8AE3-332655F11969}" presName="node" presStyleLbl="node1" presStyleIdx="0" presStyleCnt="4" custScaleX="170302" custLinFactX="-1942" custLinFactNeighborX="-100000" custLinFactNeighborY="-2173">
        <dgm:presLayoutVars>
          <dgm:bulletEnabled val="1"/>
        </dgm:presLayoutVars>
      </dgm:prSet>
      <dgm:spPr>
        <a:prstGeom prst="ellipse">
          <a:avLst/>
        </a:prstGeom>
      </dgm:spPr>
      <dgm:t>
        <a:bodyPr/>
        <a:lstStyle/>
        <a:p>
          <a:endParaRPr lang="en-GB"/>
        </a:p>
      </dgm:t>
    </dgm:pt>
    <dgm:pt modelId="{EB66ED62-5052-42C7-AA64-3CA422876B2C}" type="pres">
      <dgm:prSet presAssocID="{7F90B758-DFAC-4708-9059-A58DA983663A}" presName="spacerL" presStyleCnt="0"/>
      <dgm:spPr/>
    </dgm:pt>
    <dgm:pt modelId="{B80F9A0E-6354-4BFD-A54A-4DCBFAC77B7F}" type="pres">
      <dgm:prSet presAssocID="{7F90B758-DFAC-4708-9059-A58DA983663A}" presName="sibTrans" presStyleLbl="sibTrans2D1" presStyleIdx="0" presStyleCnt="3"/>
      <dgm:spPr>
        <a:prstGeom prst="mathMultiply">
          <a:avLst/>
        </a:prstGeom>
      </dgm:spPr>
      <dgm:t>
        <a:bodyPr/>
        <a:lstStyle/>
        <a:p>
          <a:endParaRPr lang="en-GB"/>
        </a:p>
      </dgm:t>
    </dgm:pt>
    <dgm:pt modelId="{394342B3-EC62-4621-9BA2-822B7340E49A}" type="pres">
      <dgm:prSet presAssocID="{7F90B758-DFAC-4708-9059-A58DA983663A}" presName="spacerR" presStyleCnt="0"/>
      <dgm:spPr/>
    </dgm:pt>
    <dgm:pt modelId="{9CCBB4AE-B226-4B54-85EB-138D08CF9E94}" type="pres">
      <dgm:prSet presAssocID="{818B4742-4114-4C47-B361-B160443F23CC}" presName="node" presStyleLbl="node1" presStyleIdx="1" presStyleCnt="4" custScaleX="182911" custScaleY="154464" custLinFactX="6839" custLinFactNeighborX="100000" custLinFactNeighborY="0">
        <dgm:presLayoutVars>
          <dgm:bulletEnabled val="1"/>
        </dgm:presLayoutVars>
      </dgm:prSet>
      <dgm:spPr>
        <a:prstGeom prst="ellipse">
          <a:avLst/>
        </a:prstGeom>
      </dgm:spPr>
      <dgm:t>
        <a:bodyPr/>
        <a:lstStyle/>
        <a:p>
          <a:endParaRPr lang="en-GB"/>
        </a:p>
      </dgm:t>
    </dgm:pt>
    <dgm:pt modelId="{0AB7E848-8097-436D-9A5C-792DBBC991F4}" type="pres">
      <dgm:prSet presAssocID="{CD86BA56-55F1-49A9-945B-ED8CF2223B64}" presName="spacerL" presStyleCnt="0"/>
      <dgm:spPr/>
    </dgm:pt>
    <dgm:pt modelId="{08EC10F4-2616-47D6-8094-987940147B2F}" type="pres">
      <dgm:prSet presAssocID="{CD86BA56-55F1-49A9-945B-ED8CF2223B64}" presName="sibTrans" presStyleLbl="sibTrans2D1" presStyleIdx="1" presStyleCnt="3" custLinFactNeighborX="10290" custLinFactNeighborY="-2938"/>
      <dgm:spPr>
        <a:prstGeom prst="mathMultiply">
          <a:avLst/>
        </a:prstGeom>
      </dgm:spPr>
      <dgm:t>
        <a:bodyPr/>
        <a:lstStyle/>
        <a:p>
          <a:endParaRPr lang="en-GB"/>
        </a:p>
      </dgm:t>
    </dgm:pt>
    <dgm:pt modelId="{17C2E0D0-5397-488F-A494-BD855E1E0B95}" type="pres">
      <dgm:prSet presAssocID="{CD86BA56-55F1-49A9-945B-ED8CF2223B64}" presName="spacerR" presStyleCnt="0"/>
      <dgm:spPr/>
    </dgm:pt>
    <dgm:pt modelId="{239DF4A0-1004-463F-8523-047DCF169BE9}" type="pres">
      <dgm:prSet presAssocID="{58D53751-6F43-42C4-9FCB-97FAEAEAE7AA}" presName="node" presStyleLbl="node1" presStyleIdx="2" presStyleCnt="4" custScaleX="113994" custLinFactNeighborX="79864" custLinFactNeighborY="0">
        <dgm:presLayoutVars>
          <dgm:bulletEnabled val="1"/>
        </dgm:presLayoutVars>
      </dgm:prSet>
      <dgm:spPr>
        <a:prstGeom prst="ellipse">
          <a:avLst/>
        </a:prstGeom>
      </dgm:spPr>
      <dgm:t>
        <a:bodyPr/>
        <a:lstStyle/>
        <a:p>
          <a:endParaRPr lang="en-GB"/>
        </a:p>
      </dgm:t>
    </dgm:pt>
    <dgm:pt modelId="{86E01E66-C7EA-4ADE-A00B-4BBCF5689C48}" type="pres">
      <dgm:prSet presAssocID="{6FFF8A00-E777-4268-93EC-7755F7CC580A}" presName="spacerL" presStyleCnt="0"/>
      <dgm:spPr/>
    </dgm:pt>
    <dgm:pt modelId="{374E327B-E496-401B-9506-984C8650D791}" type="pres">
      <dgm:prSet presAssocID="{6FFF8A00-E777-4268-93EC-7755F7CC580A}" presName="sibTrans" presStyleLbl="sibTrans2D1" presStyleIdx="2" presStyleCnt="3"/>
      <dgm:spPr>
        <a:prstGeom prst="mathEqual">
          <a:avLst/>
        </a:prstGeom>
      </dgm:spPr>
      <dgm:t>
        <a:bodyPr/>
        <a:lstStyle/>
        <a:p>
          <a:endParaRPr lang="en-GB"/>
        </a:p>
      </dgm:t>
    </dgm:pt>
    <dgm:pt modelId="{F2FC1DC3-1DD4-44BF-8D00-47AC304A3BCC}" type="pres">
      <dgm:prSet presAssocID="{6FFF8A00-E777-4268-93EC-7755F7CC580A}" presName="spacerR" presStyleCnt="0"/>
      <dgm:spPr/>
    </dgm:pt>
    <dgm:pt modelId="{CB072E75-0D1F-4706-9349-E6311A1D0E67}" type="pres">
      <dgm:prSet presAssocID="{CA621B74-A596-4E31-A3DF-FD298A94DA34}" presName="node" presStyleLbl="node1" presStyleIdx="3" presStyleCnt="4">
        <dgm:presLayoutVars>
          <dgm:bulletEnabled val="1"/>
        </dgm:presLayoutVars>
      </dgm:prSet>
      <dgm:spPr>
        <a:prstGeom prst="ellipse">
          <a:avLst/>
        </a:prstGeom>
      </dgm:spPr>
      <dgm:t>
        <a:bodyPr/>
        <a:lstStyle/>
        <a:p>
          <a:endParaRPr lang="en-GB"/>
        </a:p>
      </dgm:t>
    </dgm:pt>
  </dgm:ptLst>
  <dgm:cxnLst>
    <dgm:cxn modelId="{E263793F-BDA5-48C6-B790-5F22B32C9CE7}" type="presOf" srcId="{C3E817D9-5B11-4911-8AE3-332655F11969}" destId="{FB7BE3F8-1EB9-4B08-9CA3-28FF2948291F}" srcOrd="0" destOrd="0" presId="urn:microsoft.com/office/officeart/2005/8/layout/equation1"/>
    <dgm:cxn modelId="{6E56A0FF-80F1-426D-8CA9-1D1CEC0BA9DD}" srcId="{59024236-E0E3-4003-AFAD-C0B1777E7552}" destId="{CA621B74-A596-4E31-A3DF-FD298A94DA34}" srcOrd="3" destOrd="0" parTransId="{B3AD7739-697E-4C9A-B386-78B30877BBCE}" sibTransId="{9E8E70F8-9498-4D16-A74E-61061A0D73F3}"/>
    <dgm:cxn modelId="{389EC5AA-5725-41FE-B454-4C0C173A1D27}" srcId="{59024236-E0E3-4003-AFAD-C0B1777E7552}" destId="{C3E817D9-5B11-4911-8AE3-332655F11969}" srcOrd="0" destOrd="0" parTransId="{6D3A8646-3B71-4EE7-A123-65BFF4993A3D}" sibTransId="{7F90B758-DFAC-4708-9059-A58DA983663A}"/>
    <dgm:cxn modelId="{EF9427C6-91D1-469A-95C1-94B7938E1459}" type="presOf" srcId="{CA621B74-A596-4E31-A3DF-FD298A94DA34}" destId="{CB072E75-0D1F-4706-9349-E6311A1D0E67}" srcOrd="0" destOrd="0" presId="urn:microsoft.com/office/officeart/2005/8/layout/equation1"/>
    <dgm:cxn modelId="{C587E3F9-3B1B-4EF2-BA20-163B27C7A0D2}" type="presOf" srcId="{59024236-E0E3-4003-AFAD-C0B1777E7552}" destId="{61CF789C-FA50-4352-A75C-8BFB4F55D93D}" srcOrd="0" destOrd="0" presId="urn:microsoft.com/office/officeart/2005/8/layout/equation1"/>
    <dgm:cxn modelId="{C6917430-10A7-428B-8BF2-BA9577291D9E}" srcId="{59024236-E0E3-4003-AFAD-C0B1777E7552}" destId="{818B4742-4114-4C47-B361-B160443F23CC}" srcOrd="1" destOrd="0" parTransId="{2C64CBC0-B807-43DE-9326-17ED98A1C03D}" sibTransId="{CD86BA56-55F1-49A9-945B-ED8CF2223B64}"/>
    <dgm:cxn modelId="{7E06F0C4-BA5C-459E-BDA0-3AD018A32197}" type="presOf" srcId="{58D53751-6F43-42C4-9FCB-97FAEAEAE7AA}" destId="{239DF4A0-1004-463F-8523-047DCF169BE9}" srcOrd="0" destOrd="0" presId="urn:microsoft.com/office/officeart/2005/8/layout/equation1"/>
    <dgm:cxn modelId="{C5CFDEE5-A146-47BA-8C77-87009F85B1FA}" type="presOf" srcId="{CD86BA56-55F1-49A9-945B-ED8CF2223B64}" destId="{08EC10F4-2616-47D6-8094-987940147B2F}" srcOrd="0" destOrd="0" presId="urn:microsoft.com/office/officeart/2005/8/layout/equation1"/>
    <dgm:cxn modelId="{6BAE9D9E-32B3-4433-BF5C-0C02809A3068}" type="presOf" srcId="{7F90B758-DFAC-4708-9059-A58DA983663A}" destId="{B80F9A0E-6354-4BFD-A54A-4DCBFAC77B7F}" srcOrd="0" destOrd="0" presId="urn:microsoft.com/office/officeart/2005/8/layout/equation1"/>
    <dgm:cxn modelId="{2F97F77B-9F86-4D77-87FA-EE8260218514}" srcId="{59024236-E0E3-4003-AFAD-C0B1777E7552}" destId="{58D53751-6F43-42C4-9FCB-97FAEAEAE7AA}" srcOrd="2" destOrd="0" parTransId="{10D0349C-8ED6-4661-A56C-B246DDEC966C}" sibTransId="{6FFF8A00-E777-4268-93EC-7755F7CC580A}"/>
    <dgm:cxn modelId="{921289F1-39D4-4428-8AE7-F23AA18FDB63}" type="presOf" srcId="{6FFF8A00-E777-4268-93EC-7755F7CC580A}" destId="{374E327B-E496-401B-9506-984C8650D791}" srcOrd="0" destOrd="0" presId="urn:microsoft.com/office/officeart/2005/8/layout/equation1"/>
    <dgm:cxn modelId="{78AEB08B-0B36-4336-9E6A-F9440D7B539C}" type="presOf" srcId="{818B4742-4114-4C47-B361-B160443F23CC}" destId="{9CCBB4AE-B226-4B54-85EB-138D08CF9E94}" srcOrd="0" destOrd="0" presId="urn:microsoft.com/office/officeart/2005/8/layout/equation1"/>
    <dgm:cxn modelId="{10451380-DA9B-4BFC-B2A5-C2A0A2F98DA0}" type="presParOf" srcId="{61CF789C-FA50-4352-A75C-8BFB4F55D93D}" destId="{FB7BE3F8-1EB9-4B08-9CA3-28FF2948291F}" srcOrd="0" destOrd="0" presId="urn:microsoft.com/office/officeart/2005/8/layout/equation1"/>
    <dgm:cxn modelId="{4DC232AB-6411-4266-A591-1F401CDC1E28}" type="presParOf" srcId="{61CF789C-FA50-4352-A75C-8BFB4F55D93D}" destId="{EB66ED62-5052-42C7-AA64-3CA422876B2C}" srcOrd="1" destOrd="0" presId="urn:microsoft.com/office/officeart/2005/8/layout/equation1"/>
    <dgm:cxn modelId="{5D65C9B6-0798-4070-9C67-8650C5B382D1}" type="presParOf" srcId="{61CF789C-FA50-4352-A75C-8BFB4F55D93D}" destId="{B80F9A0E-6354-4BFD-A54A-4DCBFAC77B7F}" srcOrd="2" destOrd="0" presId="urn:microsoft.com/office/officeart/2005/8/layout/equation1"/>
    <dgm:cxn modelId="{3AAC995B-E6C3-4BBD-BC07-5A05EAEBC3EB}" type="presParOf" srcId="{61CF789C-FA50-4352-A75C-8BFB4F55D93D}" destId="{394342B3-EC62-4621-9BA2-822B7340E49A}" srcOrd="3" destOrd="0" presId="urn:microsoft.com/office/officeart/2005/8/layout/equation1"/>
    <dgm:cxn modelId="{83DBFF05-4E81-4820-92EC-69FFB89CF41E}" type="presParOf" srcId="{61CF789C-FA50-4352-A75C-8BFB4F55D93D}" destId="{9CCBB4AE-B226-4B54-85EB-138D08CF9E94}" srcOrd="4" destOrd="0" presId="urn:microsoft.com/office/officeart/2005/8/layout/equation1"/>
    <dgm:cxn modelId="{836D8248-DCEF-43EE-9793-02284C884B46}" type="presParOf" srcId="{61CF789C-FA50-4352-A75C-8BFB4F55D93D}" destId="{0AB7E848-8097-436D-9A5C-792DBBC991F4}" srcOrd="5" destOrd="0" presId="urn:microsoft.com/office/officeart/2005/8/layout/equation1"/>
    <dgm:cxn modelId="{78767DB0-A9F9-4E25-B191-F4F21C449437}" type="presParOf" srcId="{61CF789C-FA50-4352-A75C-8BFB4F55D93D}" destId="{08EC10F4-2616-47D6-8094-987940147B2F}" srcOrd="6" destOrd="0" presId="urn:microsoft.com/office/officeart/2005/8/layout/equation1"/>
    <dgm:cxn modelId="{E312EA7D-4C46-4466-AC4C-298DDC12F59E}" type="presParOf" srcId="{61CF789C-FA50-4352-A75C-8BFB4F55D93D}" destId="{17C2E0D0-5397-488F-A494-BD855E1E0B95}" srcOrd="7" destOrd="0" presId="urn:microsoft.com/office/officeart/2005/8/layout/equation1"/>
    <dgm:cxn modelId="{410F87CE-E2BF-4563-AC55-2F3CD7360CD7}" type="presParOf" srcId="{61CF789C-FA50-4352-A75C-8BFB4F55D93D}" destId="{239DF4A0-1004-463F-8523-047DCF169BE9}" srcOrd="8" destOrd="0" presId="urn:microsoft.com/office/officeart/2005/8/layout/equation1"/>
    <dgm:cxn modelId="{31BF7AB9-89FE-4953-937B-B0E93C4AE6FC}" type="presParOf" srcId="{61CF789C-FA50-4352-A75C-8BFB4F55D93D}" destId="{86E01E66-C7EA-4ADE-A00B-4BBCF5689C48}" srcOrd="9" destOrd="0" presId="urn:microsoft.com/office/officeart/2005/8/layout/equation1"/>
    <dgm:cxn modelId="{12F528B7-D94E-47A4-947C-17CAB205BFF6}" type="presParOf" srcId="{61CF789C-FA50-4352-A75C-8BFB4F55D93D}" destId="{374E327B-E496-401B-9506-984C8650D791}" srcOrd="10" destOrd="0" presId="urn:microsoft.com/office/officeart/2005/8/layout/equation1"/>
    <dgm:cxn modelId="{76993B3C-5719-459D-BDDC-2FBFAE554A6F}" type="presParOf" srcId="{61CF789C-FA50-4352-A75C-8BFB4F55D93D}" destId="{F2FC1DC3-1DD4-44BF-8D00-47AC304A3BCC}" srcOrd="11" destOrd="0" presId="urn:microsoft.com/office/officeart/2005/8/layout/equation1"/>
    <dgm:cxn modelId="{1F42C36E-E871-467E-9F96-9DAF5D4471B1}" type="presParOf" srcId="{61CF789C-FA50-4352-A75C-8BFB4F55D93D}" destId="{CB072E75-0D1F-4706-9349-E6311A1D0E67}"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679C7CA-42F2-407E-B89D-B3E59AC8E3B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79019484-0B5C-4E81-90E0-A96E98DC16BE}">
      <dgm:prSet phldrT="[Text]"/>
      <dgm:spPr/>
      <dgm:t>
        <a:bodyPr/>
        <a:lstStyle/>
        <a:p>
          <a:r>
            <a:rPr lang="en-GB" dirty="0"/>
            <a:t>Understand your site</a:t>
          </a:r>
        </a:p>
      </dgm:t>
    </dgm:pt>
    <dgm:pt modelId="{14B092EC-134D-46A8-A111-7EB35BCEB290}" type="parTrans" cxnId="{28CDCBCF-D784-4CC1-A4FE-F3F729ECBC30}">
      <dgm:prSet/>
      <dgm:spPr/>
      <dgm:t>
        <a:bodyPr/>
        <a:lstStyle/>
        <a:p>
          <a:endParaRPr lang="en-GB"/>
        </a:p>
      </dgm:t>
    </dgm:pt>
    <dgm:pt modelId="{3C0B7E44-467F-4663-8CBE-A0959FB8AC08}" type="sibTrans" cxnId="{28CDCBCF-D784-4CC1-A4FE-F3F729ECBC30}">
      <dgm:prSet/>
      <dgm:spPr/>
      <dgm:t>
        <a:bodyPr/>
        <a:lstStyle/>
        <a:p>
          <a:endParaRPr lang="en-GB"/>
        </a:p>
      </dgm:t>
    </dgm:pt>
    <dgm:pt modelId="{26C4A826-0791-4F3E-A579-38014D4E7F9E}">
      <dgm:prSet phldrT="[Text]"/>
      <dgm:spPr/>
      <dgm:t>
        <a:bodyPr/>
        <a:lstStyle/>
        <a:p>
          <a:r>
            <a:rPr lang="en-GB" dirty="0"/>
            <a:t>Understand how INNS are introduced to your site</a:t>
          </a:r>
        </a:p>
      </dgm:t>
    </dgm:pt>
    <dgm:pt modelId="{49D895DB-E53B-460C-8F65-D117A37BA928}" type="parTrans" cxnId="{CD9C17EE-D980-430D-BDAF-F3C4518B8B9A}">
      <dgm:prSet/>
      <dgm:spPr/>
      <dgm:t>
        <a:bodyPr/>
        <a:lstStyle/>
        <a:p>
          <a:endParaRPr lang="en-GB"/>
        </a:p>
      </dgm:t>
    </dgm:pt>
    <dgm:pt modelId="{F2FCC90A-C557-42CB-ACC7-F447338F8FF8}" type="sibTrans" cxnId="{CD9C17EE-D980-430D-BDAF-F3C4518B8B9A}">
      <dgm:prSet/>
      <dgm:spPr/>
      <dgm:t>
        <a:bodyPr/>
        <a:lstStyle/>
        <a:p>
          <a:endParaRPr lang="en-GB"/>
        </a:p>
      </dgm:t>
    </dgm:pt>
    <dgm:pt modelId="{E44EBFF2-580D-4CFB-AA8C-68C8CFCA5A8E}">
      <dgm:prSet phldrT="[Text]"/>
      <dgm:spPr/>
      <dgm:t>
        <a:bodyPr/>
        <a:lstStyle/>
        <a:p>
          <a:r>
            <a:rPr lang="en-GB" dirty="0"/>
            <a:t>List site activities</a:t>
          </a:r>
        </a:p>
      </dgm:t>
    </dgm:pt>
    <dgm:pt modelId="{547A6DFE-1CD2-4AF8-867D-92B08D27F5F0}" type="parTrans" cxnId="{533162C5-C1DE-4C30-BBDB-056E50B1CC25}">
      <dgm:prSet/>
      <dgm:spPr/>
      <dgm:t>
        <a:bodyPr/>
        <a:lstStyle/>
        <a:p>
          <a:endParaRPr lang="en-GB"/>
        </a:p>
      </dgm:t>
    </dgm:pt>
    <dgm:pt modelId="{230ACC9C-74BE-4EBB-B26D-31AA8A4E5385}" type="sibTrans" cxnId="{533162C5-C1DE-4C30-BBDB-056E50B1CC25}">
      <dgm:prSet/>
      <dgm:spPr/>
      <dgm:t>
        <a:bodyPr/>
        <a:lstStyle/>
        <a:p>
          <a:endParaRPr lang="en-GB"/>
        </a:p>
      </dgm:t>
    </dgm:pt>
    <dgm:pt modelId="{3CC4A1E3-4E0E-4104-A64C-783107B86356}">
      <dgm:prSet phldrT="[Text]"/>
      <dgm:spPr/>
      <dgm:t>
        <a:bodyPr/>
        <a:lstStyle/>
        <a:p>
          <a:r>
            <a:rPr lang="en-GB" dirty="0"/>
            <a:t>List </a:t>
          </a:r>
          <a:r>
            <a:rPr lang="en-GB"/>
            <a:t>biosecurity measure</a:t>
          </a:r>
          <a:endParaRPr lang="en-GB" dirty="0"/>
        </a:p>
      </dgm:t>
    </dgm:pt>
    <dgm:pt modelId="{AC891333-50C5-4206-9BA9-5700D2272958}" type="parTrans" cxnId="{502D2ECE-E8C6-40F3-AB77-12FE1BB389F1}">
      <dgm:prSet/>
      <dgm:spPr/>
      <dgm:t>
        <a:bodyPr/>
        <a:lstStyle/>
        <a:p>
          <a:endParaRPr lang="en-GB"/>
        </a:p>
      </dgm:t>
    </dgm:pt>
    <dgm:pt modelId="{60521175-2A61-494E-B723-1EC325B19FFB}" type="sibTrans" cxnId="{502D2ECE-E8C6-40F3-AB77-12FE1BB389F1}">
      <dgm:prSet/>
      <dgm:spPr/>
      <dgm:t>
        <a:bodyPr/>
        <a:lstStyle/>
        <a:p>
          <a:endParaRPr lang="en-GB"/>
        </a:p>
      </dgm:t>
    </dgm:pt>
    <dgm:pt modelId="{F73F7CB2-03CF-42BE-A643-C05C7F18F70A}">
      <dgm:prSet phldrT="[Text]"/>
      <dgm:spPr/>
      <dgm:t>
        <a:bodyPr/>
        <a:lstStyle/>
        <a:p>
          <a:r>
            <a:rPr lang="en-GB" dirty="0"/>
            <a:t>Contingency, monitoring and surveillance</a:t>
          </a:r>
        </a:p>
      </dgm:t>
    </dgm:pt>
    <dgm:pt modelId="{0F193E64-FB3B-41A6-B447-F7B445771713}" type="parTrans" cxnId="{ED77527E-1215-42A6-B63C-046F8ADD1C81}">
      <dgm:prSet/>
      <dgm:spPr/>
      <dgm:t>
        <a:bodyPr/>
        <a:lstStyle/>
        <a:p>
          <a:endParaRPr lang="en-GB"/>
        </a:p>
      </dgm:t>
    </dgm:pt>
    <dgm:pt modelId="{E9A2F4CF-9651-476A-9F4F-61C1D2145FBB}" type="sibTrans" cxnId="{ED77527E-1215-42A6-B63C-046F8ADD1C81}">
      <dgm:prSet/>
      <dgm:spPr/>
      <dgm:t>
        <a:bodyPr/>
        <a:lstStyle/>
        <a:p>
          <a:endParaRPr lang="en-GB"/>
        </a:p>
      </dgm:t>
    </dgm:pt>
    <dgm:pt modelId="{26846EED-D786-4ED6-98D4-42C5ABD507C2}" type="pres">
      <dgm:prSet presAssocID="{8679C7CA-42F2-407E-B89D-B3E59AC8E3B7}" presName="linearFlow" presStyleCnt="0">
        <dgm:presLayoutVars>
          <dgm:dir/>
          <dgm:resizeHandles val="exact"/>
        </dgm:presLayoutVars>
      </dgm:prSet>
      <dgm:spPr/>
    </dgm:pt>
    <dgm:pt modelId="{FEB3EEC1-E7CB-4FB9-8909-8E0BE8B1A198}" type="pres">
      <dgm:prSet presAssocID="{79019484-0B5C-4E81-90E0-A96E98DC16BE}" presName="comp" presStyleCnt="0"/>
      <dgm:spPr/>
    </dgm:pt>
    <dgm:pt modelId="{96A41093-18E0-4E7D-BA1A-D0E1A62D581D}" type="pres">
      <dgm:prSet presAssocID="{79019484-0B5C-4E81-90E0-A96E98DC16BE}" presName="rect2" presStyleLbl="node1" presStyleIdx="0" presStyleCnt="5">
        <dgm:presLayoutVars>
          <dgm:bulletEnabled val="1"/>
        </dgm:presLayoutVars>
      </dgm:prSet>
      <dgm:spPr/>
      <dgm:t>
        <a:bodyPr/>
        <a:lstStyle/>
        <a:p>
          <a:endParaRPr lang="en-GB"/>
        </a:p>
      </dgm:t>
    </dgm:pt>
    <dgm:pt modelId="{18854D8A-044B-489B-9F73-D74CE729D17F}" type="pres">
      <dgm:prSet presAssocID="{79019484-0B5C-4E81-90E0-A96E98DC16BE}" presName="rect1" presStyleLbl="lnNode1" presStyleIdx="0" presStyleCnt="5" custLinFactNeighborY="0"/>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5C7204D-4B05-4B88-BDE6-699CB8C7BCB5}" type="pres">
      <dgm:prSet presAssocID="{3C0B7E44-467F-4663-8CBE-A0959FB8AC08}" presName="sibTrans" presStyleCnt="0"/>
      <dgm:spPr/>
    </dgm:pt>
    <dgm:pt modelId="{2D908E47-F582-47C9-9A2D-C7D4C2AC6DAF}" type="pres">
      <dgm:prSet presAssocID="{26C4A826-0791-4F3E-A579-38014D4E7F9E}" presName="comp" presStyleCnt="0"/>
      <dgm:spPr/>
    </dgm:pt>
    <dgm:pt modelId="{1E206776-0993-42E6-A469-263061A02BD4}" type="pres">
      <dgm:prSet presAssocID="{26C4A826-0791-4F3E-A579-38014D4E7F9E}" presName="rect2" presStyleLbl="node1" presStyleIdx="1" presStyleCnt="5">
        <dgm:presLayoutVars>
          <dgm:bulletEnabled val="1"/>
        </dgm:presLayoutVars>
      </dgm:prSet>
      <dgm:spPr/>
      <dgm:t>
        <a:bodyPr/>
        <a:lstStyle/>
        <a:p>
          <a:endParaRPr lang="en-GB"/>
        </a:p>
      </dgm:t>
    </dgm:pt>
    <dgm:pt modelId="{43EDCF88-2829-4AA2-9699-E26A289CA4AE}" type="pres">
      <dgm:prSet presAssocID="{26C4A826-0791-4F3E-A579-38014D4E7F9E}" presName="rect1" presStyleLbl="lnNod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2EE9D675-646A-491C-8F1C-A565FD491479}" type="pres">
      <dgm:prSet presAssocID="{F2FCC90A-C557-42CB-ACC7-F447338F8FF8}" presName="sibTrans" presStyleCnt="0"/>
      <dgm:spPr/>
    </dgm:pt>
    <dgm:pt modelId="{B3C38464-F06B-4034-9C35-233465BC0729}" type="pres">
      <dgm:prSet presAssocID="{E44EBFF2-580D-4CFB-AA8C-68C8CFCA5A8E}" presName="comp" presStyleCnt="0"/>
      <dgm:spPr/>
    </dgm:pt>
    <dgm:pt modelId="{242E03D9-5503-412C-81C6-77EADF2BFCFC}" type="pres">
      <dgm:prSet presAssocID="{E44EBFF2-580D-4CFB-AA8C-68C8CFCA5A8E}" presName="rect2" presStyleLbl="node1" presStyleIdx="2" presStyleCnt="5">
        <dgm:presLayoutVars>
          <dgm:bulletEnabled val="1"/>
        </dgm:presLayoutVars>
      </dgm:prSet>
      <dgm:spPr/>
      <dgm:t>
        <a:bodyPr/>
        <a:lstStyle/>
        <a:p>
          <a:endParaRPr lang="en-GB"/>
        </a:p>
      </dgm:t>
    </dgm:pt>
    <dgm:pt modelId="{C4AE0D36-7644-47D3-892C-C9C9E5FD8522}" type="pres">
      <dgm:prSet presAssocID="{E44EBFF2-580D-4CFB-AA8C-68C8CFCA5A8E}" presName="rect1" presStyleLbl="lnNod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6279EDD1-AD6D-4C06-A8C3-FB31D53DD8AE}" type="pres">
      <dgm:prSet presAssocID="{230ACC9C-74BE-4EBB-B26D-31AA8A4E5385}" presName="sibTrans" presStyleCnt="0"/>
      <dgm:spPr/>
    </dgm:pt>
    <dgm:pt modelId="{B99201FB-8006-42EC-8DC5-D457D77C9675}" type="pres">
      <dgm:prSet presAssocID="{3CC4A1E3-4E0E-4104-A64C-783107B86356}" presName="comp" presStyleCnt="0"/>
      <dgm:spPr/>
    </dgm:pt>
    <dgm:pt modelId="{49AFE71B-7057-4DFF-90BB-C448AB9F245B}" type="pres">
      <dgm:prSet presAssocID="{3CC4A1E3-4E0E-4104-A64C-783107B86356}" presName="rect2" presStyleLbl="node1" presStyleIdx="3" presStyleCnt="5">
        <dgm:presLayoutVars>
          <dgm:bulletEnabled val="1"/>
        </dgm:presLayoutVars>
      </dgm:prSet>
      <dgm:spPr/>
      <dgm:t>
        <a:bodyPr/>
        <a:lstStyle/>
        <a:p>
          <a:endParaRPr lang="en-GB"/>
        </a:p>
      </dgm:t>
    </dgm:pt>
    <dgm:pt modelId="{DC7D5587-E921-443F-9F72-F0219C94C905}" type="pres">
      <dgm:prSet presAssocID="{3CC4A1E3-4E0E-4104-A64C-783107B86356}" presName="rect1" presStyleLbl="lnNod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D89A76E4-267F-4D08-9B2A-5E67952ED1A9}" type="pres">
      <dgm:prSet presAssocID="{60521175-2A61-494E-B723-1EC325B19FFB}" presName="sibTrans" presStyleCnt="0"/>
      <dgm:spPr/>
    </dgm:pt>
    <dgm:pt modelId="{5C566613-0D29-45BD-9189-95B3D2B11CF5}" type="pres">
      <dgm:prSet presAssocID="{F73F7CB2-03CF-42BE-A643-C05C7F18F70A}" presName="comp" presStyleCnt="0"/>
      <dgm:spPr/>
    </dgm:pt>
    <dgm:pt modelId="{E50D86CE-E08A-431F-BC84-0E93B7A393F0}" type="pres">
      <dgm:prSet presAssocID="{F73F7CB2-03CF-42BE-A643-C05C7F18F70A}" presName="rect2" presStyleLbl="node1" presStyleIdx="4" presStyleCnt="5">
        <dgm:presLayoutVars>
          <dgm:bulletEnabled val="1"/>
        </dgm:presLayoutVars>
      </dgm:prSet>
      <dgm:spPr/>
      <dgm:t>
        <a:bodyPr/>
        <a:lstStyle/>
        <a:p>
          <a:endParaRPr lang="en-GB"/>
        </a:p>
      </dgm:t>
    </dgm:pt>
    <dgm:pt modelId="{AB929EDB-C189-498C-B2C1-9A9A1765F26D}" type="pres">
      <dgm:prSet presAssocID="{F73F7CB2-03CF-42BE-A643-C05C7F18F70A}" presName="rect1" presStyleLbl="lnNod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340CF51F-7659-454D-865A-04219BB98918}" type="presOf" srcId="{F73F7CB2-03CF-42BE-A643-C05C7F18F70A}" destId="{E50D86CE-E08A-431F-BC84-0E93B7A393F0}" srcOrd="0" destOrd="0" presId="urn:microsoft.com/office/officeart/2008/layout/AlternatingPictureBlocks"/>
    <dgm:cxn modelId="{B43A396D-3D79-4F34-B28F-904D1B858630}" type="presOf" srcId="{E44EBFF2-580D-4CFB-AA8C-68C8CFCA5A8E}" destId="{242E03D9-5503-412C-81C6-77EADF2BFCFC}" srcOrd="0" destOrd="0" presId="urn:microsoft.com/office/officeart/2008/layout/AlternatingPictureBlocks"/>
    <dgm:cxn modelId="{CD9C17EE-D980-430D-BDAF-F3C4518B8B9A}" srcId="{8679C7CA-42F2-407E-B89D-B3E59AC8E3B7}" destId="{26C4A826-0791-4F3E-A579-38014D4E7F9E}" srcOrd="1" destOrd="0" parTransId="{49D895DB-E53B-460C-8F65-D117A37BA928}" sibTransId="{F2FCC90A-C557-42CB-ACC7-F447338F8FF8}"/>
    <dgm:cxn modelId="{533162C5-C1DE-4C30-BBDB-056E50B1CC25}" srcId="{8679C7CA-42F2-407E-B89D-B3E59AC8E3B7}" destId="{E44EBFF2-580D-4CFB-AA8C-68C8CFCA5A8E}" srcOrd="2" destOrd="0" parTransId="{547A6DFE-1CD2-4AF8-867D-92B08D27F5F0}" sibTransId="{230ACC9C-74BE-4EBB-B26D-31AA8A4E5385}"/>
    <dgm:cxn modelId="{6EB7FE60-ACA3-43F5-8DA6-ABC2AD23EB18}" type="presOf" srcId="{79019484-0B5C-4E81-90E0-A96E98DC16BE}" destId="{96A41093-18E0-4E7D-BA1A-D0E1A62D581D}" srcOrd="0" destOrd="0" presId="urn:microsoft.com/office/officeart/2008/layout/AlternatingPictureBlocks"/>
    <dgm:cxn modelId="{DD2DD3E0-9121-4D79-B9C8-DE34F665A62A}" type="presOf" srcId="{8679C7CA-42F2-407E-B89D-B3E59AC8E3B7}" destId="{26846EED-D786-4ED6-98D4-42C5ABD507C2}" srcOrd="0" destOrd="0" presId="urn:microsoft.com/office/officeart/2008/layout/AlternatingPictureBlocks"/>
    <dgm:cxn modelId="{ED77527E-1215-42A6-B63C-046F8ADD1C81}" srcId="{8679C7CA-42F2-407E-B89D-B3E59AC8E3B7}" destId="{F73F7CB2-03CF-42BE-A643-C05C7F18F70A}" srcOrd="4" destOrd="0" parTransId="{0F193E64-FB3B-41A6-B447-F7B445771713}" sibTransId="{E9A2F4CF-9651-476A-9F4F-61C1D2145FBB}"/>
    <dgm:cxn modelId="{502D2ECE-E8C6-40F3-AB77-12FE1BB389F1}" srcId="{8679C7CA-42F2-407E-B89D-B3E59AC8E3B7}" destId="{3CC4A1E3-4E0E-4104-A64C-783107B86356}" srcOrd="3" destOrd="0" parTransId="{AC891333-50C5-4206-9BA9-5700D2272958}" sibTransId="{60521175-2A61-494E-B723-1EC325B19FFB}"/>
    <dgm:cxn modelId="{28CDCBCF-D784-4CC1-A4FE-F3F729ECBC30}" srcId="{8679C7CA-42F2-407E-B89D-B3E59AC8E3B7}" destId="{79019484-0B5C-4E81-90E0-A96E98DC16BE}" srcOrd="0" destOrd="0" parTransId="{14B092EC-134D-46A8-A111-7EB35BCEB290}" sibTransId="{3C0B7E44-467F-4663-8CBE-A0959FB8AC08}"/>
    <dgm:cxn modelId="{1C7B872B-8492-495C-A97A-756323DE2B27}" type="presOf" srcId="{3CC4A1E3-4E0E-4104-A64C-783107B86356}" destId="{49AFE71B-7057-4DFF-90BB-C448AB9F245B}" srcOrd="0" destOrd="0" presId="urn:microsoft.com/office/officeart/2008/layout/AlternatingPictureBlocks"/>
    <dgm:cxn modelId="{D0C80955-8AFE-4A83-94D1-1783FFD86D06}" type="presOf" srcId="{26C4A826-0791-4F3E-A579-38014D4E7F9E}" destId="{1E206776-0993-42E6-A469-263061A02BD4}" srcOrd="0" destOrd="0" presId="urn:microsoft.com/office/officeart/2008/layout/AlternatingPictureBlocks"/>
    <dgm:cxn modelId="{19860A14-2E1B-452A-94DB-1FB6CF2A7368}" type="presParOf" srcId="{26846EED-D786-4ED6-98D4-42C5ABD507C2}" destId="{FEB3EEC1-E7CB-4FB9-8909-8E0BE8B1A198}" srcOrd="0" destOrd="0" presId="urn:microsoft.com/office/officeart/2008/layout/AlternatingPictureBlocks"/>
    <dgm:cxn modelId="{8EFE1F05-8FFC-4682-ABE2-D414CF1ABD10}" type="presParOf" srcId="{FEB3EEC1-E7CB-4FB9-8909-8E0BE8B1A198}" destId="{96A41093-18E0-4E7D-BA1A-D0E1A62D581D}" srcOrd="0" destOrd="0" presId="urn:microsoft.com/office/officeart/2008/layout/AlternatingPictureBlocks"/>
    <dgm:cxn modelId="{262FA96F-E5D6-45A5-870B-58B3A8D32D74}" type="presParOf" srcId="{FEB3EEC1-E7CB-4FB9-8909-8E0BE8B1A198}" destId="{18854D8A-044B-489B-9F73-D74CE729D17F}" srcOrd="1" destOrd="0" presId="urn:microsoft.com/office/officeart/2008/layout/AlternatingPictureBlocks"/>
    <dgm:cxn modelId="{875F8353-19B9-44CC-A690-54DA36EA94E1}" type="presParOf" srcId="{26846EED-D786-4ED6-98D4-42C5ABD507C2}" destId="{55C7204D-4B05-4B88-BDE6-699CB8C7BCB5}" srcOrd="1" destOrd="0" presId="urn:microsoft.com/office/officeart/2008/layout/AlternatingPictureBlocks"/>
    <dgm:cxn modelId="{C3BF8EE9-E0F1-44DE-922B-4D9AE23A927F}" type="presParOf" srcId="{26846EED-D786-4ED6-98D4-42C5ABD507C2}" destId="{2D908E47-F582-47C9-9A2D-C7D4C2AC6DAF}" srcOrd="2" destOrd="0" presId="urn:microsoft.com/office/officeart/2008/layout/AlternatingPictureBlocks"/>
    <dgm:cxn modelId="{F8F0B32E-0D06-4DA4-B53A-A3561530AECE}" type="presParOf" srcId="{2D908E47-F582-47C9-9A2D-C7D4C2AC6DAF}" destId="{1E206776-0993-42E6-A469-263061A02BD4}" srcOrd="0" destOrd="0" presId="urn:microsoft.com/office/officeart/2008/layout/AlternatingPictureBlocks"/>
    <dgm:cxn modelId="{5331D9FC-6EB8-4662-8BDE-65030A33B643}" type="presParOf" srcId="{2D908E47-F582-47C9-9A2D-C7D4C2AC6DAF}" destId="{43EDCF88-2829-4AA2-9699-E26A289CA4AE}" srcOrd="1" destOrd="0" presId="urn:microsoft.com/office/officeart/2008/layout/AlternatingPictureBlocks"/>
    <dgm:cxn modelId="{851F22A5-836E-46C9-9D2C-32B9E3F55916}" type="presParOf" srcId="{26846EED-D786-4ED6-98D4-42C5ABD507C2}" destId="{2EE9D675-646A-491C-8F1C-A565FD491479}" srcOrd="3" destOrd="0" presId="urn:microsoft.com/office/officeart/2008/layout/AlternatingPictureBlocks"/>
    <dgm:cxn modelId="{F9C4FCB7-4CD6-40AF-8B40-173AE5DB3C8B}" type="presParOf" srcId="{26846EED-D786-4ED6-98D4-42C5ABD507C2}" destId="{B3C38464-F06B-4034-9C35-233465BC0729}" srcOrd="4" destOrd="0" presId="urn:microsoft.com/office/officeart/2008/layout/AlternatingPictureBlocks"/>
    <dgm:cxn modelId="{11798076-D55E-45A4-B73E-EE8CA769E72B}" type="presParOf" srcId="{B3C38464-F06B-4034-9C35-233465BC0729}" destId="{242E03D9-5503-412C-81C6-77EADF2BFCFC}" srcOrd="0" destOrd="0" presId="urn:microsoft.com/office/officeart/2008/layout/AlternatingPictureBlocks"/>
    <dgm:cxn modelId="{E51B6342-1DE6-4463-B7E1-CC987F936C0D}" type="presParOf" srcId="{B3C38464-F06B-4034-9C35-233465BC0729}" destId="{C4AE0D36-7644-47D3-892C-C9C9E5FD8522}" srcOrd="1" destOrd="0" presId="urn:microsoft.com/office/officeart/2008/layout/AlternatingPictureBlocks"/>
    <dgm:cxn modelId="{C62D7C4F-7FE2-45AE-BB00-D5AEAB49828D}" type="presParOf" srcId="{26846EED-D786-4ED6-98D4-42C5ABD507C2}" destId="{6279EDD1-AD6D-4C06-A8C3-FB31D53DD8AE}" srcOrd="5" destOrd="0" presId="urn:microsoft.com/office/officeart/2008/layout/AlternatingPictureBlocks"/>
    <dgm:cxn modelId="{6AABBA5A-075C-4177-AAC8-19E40571141E}" type="presParOf" srcId="{26846EED-D786-4ED6-98D4-42C5ABD507C2}" destId="{B99201FB-8006-42EC-8DC5-D457D77C9675}" srcOrd="6" destOrd="0" presId="urn:microsoft.com/office/officeart/2008/layout/AlternatingPictureBlocks"/>
    <dgm:cxn modelId="{2AD53213-5F56-45A7-B6F7-D38AAAA09F80}" type="presParOf" srcId="{B99201FB-8006-42EC-8DC5-D457D77C9675}" destId="{49AFE71B-7057-4DFF-90BB-C448AB9F245B}" srcOrd="0" destOrd="0" presId="urn:microsoft.com/office/officeart/2008/layout/AlternatingPictureBlocks"/>
    <dgm:cxn modelId="{59EF5BC7-2C48-4328-85C9-1A7E57515A38}" type="presParOf" srcId="{B99201FB-8006-42EC-8DC5-D457D77C9675}" destId="{DC7D5587-E921-443F-9F72-F0219C94C905}" srcOrd="1" destOrd="0" presId="urn:microsoft.com/office/officeart/2008/layout/AlternatingPictureBlocks"/>
    <dgm:cxn modelId="{D9337189-D1D2-416F-AE5F-AF30471F730C}" type="presParOf" srcId="{26846EED-D786-4ED6-98D4-42C5ABD507C2}" destId="{D89A76E4-267F-4D08-9B2A-5E67952ED1A9}" srcOrd="7" destOrd="0" presId="urn:microsoft.com/office/officeart/2008/layout/AlternatingPictureBlocks"/>
    <dgm:cxn modelId="{079B5780-008C-4E0E-AA94-13C9A4CB4C96}" type="presParOf" srcId="{26846EED-D786-4ED6-98D4-42C5ABD507C2}" destId="{5C566613-0D29-45BD-9189-95B3D2B11CF5}" srcOrd="8" destOrd="0" presId="urn:microsoft.com/office/officeart/2008/layout/AlternatingPictureBlocks"/>
    <dgm:cxn modelId="{59DB469C-6ACA-47E9-8B49-F7BBA086ADFF}" type="presParOf" srcId="{5C566613-0D29-45BD-9189-95B3D2B11CF5}" destId="{E50D86CE-E08A-431F-BC84-0E93B7A393F0}" srcOrd="0" destOrd="0" presId="urn:microsoft.com/office/officeart/2008/layout/AlternatingPictureBlocks"/>
    <dgm:cxn modelId="{2C687404-61C6-494C-8998-AA148939AD56}" type="presParOf" srcId="{5C566613-0D29-45BD-9189-95B3D2B11CF5}" destId="{AB929EDB-C189-498C-B2C1-9A9A1765F26D}"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46BB0-8AEE-4400-868A-757EF3729616}" type="datetimeFigureOut">
              <a:rPr lang="en-GB" smtClean="0"/>
              <a:t>30/10/2019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D5FBC-D6EA-45CF-8438-BAB4AD762675}" type="slidenum">
              <a:rPr lang="en-GB" smtClean="0"/>
              <a:t>‹#›</a:t>
            </a:fld>
            <a:endParaRPr lang="en-GB"/>
          </a:p>
        </p:txBody>
      </p:sp>
    </p:spTree>
    <p:extLst>
      <p:ext uri="{BB962C8B-B14F-4D97-AF65-F5344CB8AC3E}">
        <p14:creationId xmlns:p14="http://schemas.microsoft.com/office/powerpoint/2010/main" val="36918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7" Type="http://schemas.openxmlformats.org/officeDocument/2006/relationships/hyperlink" Target="http://ec.europa.eu/environment/water/water-framework/index_en.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c.europa.eu/environment/nature/invasivealien/index_en.htm" TargetMode="External"/><Relationship Id="rId5" Type="http://schemas.openxmlformats.org/officeDocument/2006/relationships/hyperlink" Target="https://www.cbd.int/doc/external/cop-09/bern-01-en.pdf" TargetMode="External"/><Relationship Id="rId4" Type="http://schemas.openxmlformats.org/officeDocument/2006/relationships/hyperlink" Target="http://jncc.defra.gov.uk/PDF/waca1981_schedule9.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1200" b="0" i="0" u="none" strike="noStrike" cap="none" normalizeH="0" baseline="0" dirty="0" smtClean="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THIS PRESENTATION SHOULD BE TAILORED TO YOUR AUDIENCE. DELETE OR ADD SLIDES AS REQUIRED</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a:t>
            </a:fld>
            <a:endParaRPr lang="en-GB"/>
          </a:p>
        </p:txBody>
      </p:sp>
    </p:spTree>
    <p:extLst>
      <p:ext uri="{BB962C8B-B14F-4D97-AF65-F5344CB8AC3E}">
        <p14:creationId xmlns:p14="http://schemas.microsoft.com/office/powerpoint/2010/main" val="324625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essence of good biosecurity for events is to identify the high-risk activities and then ensure that everyone plays their part in reducing that risk.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let this slide speak for itself or you can go through it in more detail if time allows or the audience want more information.)</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10</a:t>
            </a:fld>
            <a:endParaRPr lang="en-GB"/>
          </a:p>
        </p:txBody>
      </p:sp>
    </p:spTree>
    <p:extLst>
      <p:ext uri="{BB962C8B-B14F-4D97-AF65-F5344CB8AC3E}">
        <p14:creationId xmlns:p14="http://schemas.microsoft.com/office/powerpoint/2010/main" val="267595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organising your event you may be working with a wide range of people, from participants, including their helpers, friends and family, through to professional contractors.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both groups it is key to raise biosecurity early and be clear about what you expect.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professional contractors it is important to write your expectations into your agreement with them. Some examples are: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contractor must submit a Biosecurity Risk Assessment for written approval at least 6 weeks prior to commencement of work. </a:t>
            </a:r>
            <a:endParaRPr lang="en-GB" dirty="0">
              <a:effectLst/>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contractor must ensure that all equipment, materials, machinery and PPE used are new or are thoroughly cleaned prior to their arrival on site.</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11</a:t>
            </a:fld>
            <a:endParaRPr lang="en-GB"/>
          </a:p>
        </p:txBody>
      </p:sp>
    </p:spTree>
    <p:extLst>
      <p:ext uri="{BB962C8B-B14F-4D97-AF65-F5344CB8AC3E}">
        <p14:creationId xmlns:p14="http://schemas.microsoft.com/office/powerpoint/2010/main" val="318868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the Check,</a:t>
            </a:r>
            <a:r>
              <a:rPr lang="en-GB" baseline="0" dirty="0" smtClean="0"/>
              <a:t> Clean, Dry campaign and point them in the direction of more guidance on the GB NNSS website</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12</a:t>
            </a:fld>
            <a:endParaRPr lang="en-GB"/>
          </a:p>
        </p:txBody>
      </p:sp>
    </p:spTree>
    <p:extLst>
      <p:ext uri="{BB962C8B-B14F-4D97-AF65-F5344CB8AC3E}">
        <p14:creationId xmlns:p14="http://schemas.microsoft.com/office/powerpoint/2010/main" val="409676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participants the key is to give them enough warning to ensure they have time to clean their boats and kit effectively.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all participants to ‘Check Clean Dry’ before they leave home (making sure all washdown and scraping material is disposed of appropriately). You could raise the issues through the relevant class association and you can also include guidance in the event paperwork – from when they register to inclusion in the rules of the day.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13</a:t>
            </a:fld>
            <a:endParaRPr lang="en-GB"/>
          </a:p>
        </p:txBody>
      </p:sp>
    </p:spTree>
    <p:extLst>
      <p:ext uri="{BB962C8B-B14F-4D97-AF65-F5344CB8AC3E}">
        <p14:creationId xmlns:p14="http://schemas.microsoft.com/office/powerpoint/2010/main" val="303757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Send out links or copies of biosecurity information, such as The Green Blue advice (the joint RYA and British Marine environment programme), prior to the event. The Marine Pathways website offers a lot of good information as well.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clear that you expect nothing but clean boats and kit to arrive and clean boats and kit to leave the site. Remember that it is just as important to stop INNS leaving the site as it is to stop them arriving.</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Providing a briefing for any volunteers or staff working at the event is important. They don’t need to be marine biologists to assist with identifying invasive species, they just need to be enthusiastic about boat and kit hygiene and feel comfortable about reporting any concerns.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will probably never happen, but telling participants that boats which are heavily fouled will not be allowed to take part, sends a very clear message about what you expect from participants.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Whichever way you choose to do it, make sure the participants know well in advance, and preferably before they leave home waters, that you want to see only clean hulls and kit arriving on site.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word of comfort here – evidence suggests that a clean, well antifouled hull, is at low risk of spreading invasive species. So if a boat turns up clean, stays active while it is at your event and then sails away with intact antifouling (i.e. they haven’t grounded and scrapped off an area for example), and carrying no sediments, on their anchor for example, then they remain at low risk. </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14</a:t>
            </a:fld>
            <a:endParaRPr lang="en-GB"/>
          </a:p>
        </p:txBody>
      </p:sp>
    </p:spTree>
    <p:extLst>
      <p:ext uri="{BB962C8B-B14F-4D97-AF65-F5344CB8AC3E}">
        <p14:creationId xmlns:p14="http://schemas.microsoft.com/office/powerpoint/2010/main" val="369397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the site it is important to have relevant boat </a:t>
            </a:r>
            <a:r>
              <a:rPr lang="en-GB" sz="1200" kern="1200">
                <a:solidFill>
                  <a:schemeClr val="tx1"/>
                </a:solidFill>
                <a:effectLst/>
                <a:latin typeface="+mn-lt"/>
                <a:ea typeface="+mn-ea"/>
                <a:cs typeface="+mn-cs"/>
              </a:rPr>
              <a:t>cleaning </a:t>
            </a:r>
            <a:r>
              <a:rPr lang="en-GB" sz="1200" kern="1200" smtClean="0">
                <a:solidFill>
                  <a:schemeClr val="tx1"/>
                </a:solidFill>
                <a:effectLst/>
                <a:latin typeface="+mn-lt"/>
                <a:ea typeface="+mn-ea"/>
                <a:cs typeface="+mn-cs"/>
              </a:rPr>
              <a:t>facilities </a:t>
            </a:r>
            <a:r>
              <a:rPr lang="en-GB" sz="1200" kern="1200" dirty="0">
                <a:solidFill>
                  <a:schemeClr val="tx1"/>
                </a:solidFill>
                <a:effectLst/>
                <a:latin typeface="+mn-lt"/>
                <a:ea typeface="+mn-ea"/>
                <a:cs typeface="+mn-cs"/>
              </a:rPr>
              <a:t>set up – this will range from, for a dinghy event, a simple fresh water wash down area, well away from the water’s edge, through to a full lift and scrub facility, or access to one, for larger vessels. </a:t>
            </a:r>
          </a:p>
          <a:p>
            <a:endParaRPr lang="en-GB" dirty="0"/>
          </a:p>
          <a:p>
            <a:r>
              <a:rPr lang="en-GB" dirty="0"/>
              <a:t>(Good to emphasise = residues from wash down may include live material along with antifouling paint flakes and solutions. )</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15</a:t>
            </a:fld>
            <a:endParaRPr lang="en-GB"/>
          </a:p>
        </p:txBody>
      </p:sp>
    </p:spTree>
    <p:extLst>
      <p:ext uri="{BB962C8B-B14F-4D97-AF65-F5344CB8AC3E}">
        <p14:creationId xmlns:p14="http://schemas.microsoft.com/office/powerpoint/2010/main" val="247129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On the day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volunteers or staff who are checking in boats to inspect vessels and equipment for obvious fouling. This doesn’t mean bringing out an inspection lamp, a quick look is enough to gauge the cleanliness of a boat.</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Look to see if there is more than a low level of hull slime at the water line. This is level 2 in the table – if there is more fouling than this action should be taken. If you want to be really through, for example, if you are operating in environmentally sensitive waters, then investing in a low cost waterproof camera on an extension arm, will allow you to see deeper below the surface to niche areas such as near water intakes or high wear areas around the propeller which can offer shelter to INNS.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Check for any obvious sediments left on anchors or on the foredeck.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Inspect the trailer, dinghy and kit for any obvious seaweed or other detritus which might be, or provide a home for, invasive species.  </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Always reinforce the message that any concerns can be escalated if necessary so that you can deal with them appropriately.  </a:t>
            </a:r>
            <a:endParaRPr lang="en-GB" dirty="0">
              <a:effectLst/>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16</a:t>
            </a:fld>
            <a:endParaRPr lang="en-GB"/>
          </a:p>
        </p:txBody>
      </p:sp>
    </p:spTree>
    <p:extLst>
      <p:ext uri="{BB962C8B-B14F-4D97-AF65-F5344CB8AC3E}">
        <p14:creationId xmlns:p14="http://schemas.microsoft.com/office/powerpoint/2010/main" val="369341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Preventative Medicine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how does all this relate to the legislation we discussed earlier? </a:t>
            </a:r>
          </a:p>
          <a:p>
            <a:r>
              <a:rPr lang="en-GB" sz="1200" kern="1200" dirty="0">
                <a:solidFill>
                  <a:schemeClr val="tx1"/>
                </a:solidFill>
                <a:effectLst/>
                <a:latin typeface="+mn-lt"/>
                <a:ea typeface="+mn-ea"/>
                <a:cs typeface="+mn-cs"/>
              </a:rPr>
              <a:t>In essence, by undertaking these actions you are demonstrating ‘best practice’. By recording it all in one document – your biosecurity plan – you can show anyone who may have concerns about your activities that you are taking all reasonable steps to lower the risk of the event introducing or spreading invasive non-native species.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Biosecurity Planning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take this one step further and do a full biosecurity plan for your event. This involves a five step process. Templates and examples are available on the website. </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17</a:t>
            </a:fld>
            <a:endParaRPr lang="en-GB"/>
          </a:p>
        </p:txBody>
      </p:sp>
    </p:spTree>
    <p:extLst>
      <p:ext uri="{BB962C8B-B14F-4D97-AF65-F5344CB8AC3E}">
        <p14:creationId xmlns:p14="http://schemas.microsoft.com/office/powerpoint/2010/main" val="164371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1 – Introduction</a:t>
            </a:r>
          </a:p>
          <a:p>
            <a:r>
              <a:rPr lang="en-GB" sz="1200" kern="1200" dirty="0">
                <a:solidFill>
                  <a:schemeClr val="tx1"/>
                </a:solidFill>
                <a:effectLst/>
                <a:latin typeface="+mn-lt"/>
                <a:ea typeface="+mn-ea"/>
                <a:cs typeface="+mn-cs"/>
              </a:rPr>
              <a:t>Your opening section sets the scene for why you are doing a biosecurity plan and what the major concerns are for your event. For example, you may be concerned about effects on the environment and legal or reputational impacts.</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18</a:t>
            </a:fld>
            <a:endParaRPr lang="en-GB"/>
          </a:p>
        </p:txBody>
      </p:sp>
    </p:spTree>
    <p:extLst>
      <p:ext uri="{BB962C8B-B14F-4D97-AF65-F5344CB8AC3E}">
        <p14:creationId xmlns:p14="http://schemas.microsoft.com/office/powerpoint/2010/main" val="1404937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2 – Scene</a:t>
            </a:r>
            <a:r>
              <a:rPr lang="en-GB" sz="1200" kern="1200" baseline="0" dirty="0">
                <a:solidFill>
                  <a:schemeClr val="tx1"/>
                </a:solidFill>
                <a:effectLst/>
                <a:latin typeface="+mn-lt"/>
                <a:ea typeface="+mn-ea"/>
                <a:cs typeface="+mn-cs"/>
              </a:rPr>
              <a:t> Setting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 you identify what geographical area or activity is to be covered by the plan, who has responsibility for the Plan and how and when it will be </a:t>
            </a:r>
            <a:r>
              <a:rPr lang="en-GB" sz="1200" kern="1200" dirty="0" smtClean="0">
                <a:solidFill>
                  <a:schemeClr val="tx1"/>
                </a:solidFill>
                <a:effectLst/>
                <a:latin typeface="+mn-lt"/>
                <a:ea typeface="+mn-ea"/>
                <a:cs typeface="+mn-cs"/>
              </a:rPr>
              <a:t>reviewed and updated.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Source of image: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(example map from the Tamar Estuary Biosecurity Plan): http://web.plymouth.gov.uk/tecf</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19</a:t>
            </a:fld>
            <a:endParaRPr lang="en-GB"/>
          </a:p>
        </p:txBody>
      </p:sp>
    </p:spTree>
    <p:extLst>
      <p:ext uri="{BB962C8B-B14F-4D97-AF65-F5344CB8AC3E}">
        <p14:creationId xmlns:p14="http://schemas.microsoft.com/office/powerpoint/2010/main" val="366967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BE AWARE OF YOUR AUDIENCE, THIS PRESENTATION IS TARGETED AT</a:t>
            </a:r>
            <a:r>
              <a:rPr lang="en-GB" sz="1200" b="1" baseline="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EVENT MANAGERS. A MORE VARIED GROUP WILL REQUIRED AN </a:t>
            </a: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ADAPTED </a:t>
            </a: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PRESENTATION.</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a:t>
            </a:fld>
            <a:endParaRPr lang="en-GB"/>
          </a:p>
        </p:txBody>
      </p:sp>
    </p:spTree>
    <p:extLst>
      <p:ext uri="{BB962C8B-B14F-4D97-AF65-F5344CB8AC3E}">
        <p14:creationId xmlns:p14="http://schemas.microsoft.com/office/powerpoint/2010/main" val="3576010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3 - Environmental Information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section you should delve into more detail about the physical characteristics of the area covered by the Plan. Gather as much information as you can about the chemistry of the waters local to your event – this will give you a much better idea about the risk from invasive species. For example if the salinity is very low at the event, and boats are coming from a fully marine environment, you have a built in biosecurity benefit. Salinity and temperature information can often be found online. Also find out about any existing management arrangements for example, is the area a SSSI (Site of Special Scientific Interest) or have other protected status such as an MCZ (Marine Conservation Zone)? If so contact Natural England to find out more about INNS and current management of marine protected areas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Also have a look at the known, and anticipated invasive species in the area – this will help with prioritising actions as well as identification. </a:t>
            </a:r>
          </a:p>
          <a:p>
            <a:endParaRPr lang="en-GB" dirty="0" smtClean="0"/>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Map source: http://web.plymouth.gov.uk/tecf</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20</a:t>
            </a:fld>
            <a:endParaRPr lang="en-GB"/>
          </a:p>
        </p:txBody>
      </p:sp>
    </p:spTree>
    <p:extLst>
      <p:ext uri="{BB962C8B-B14F-4D97-AF65-F5344CB8AC3E}">
        <p14:creationId xmlns:p14="http://schemas.microsoft.com/office/powerpoint/2010/main" val="319017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4 - Use of the Area</a:t>
            </a:r>
          </a:p>
          <a:p>
            <a:r>
              <a:rPr lang="en-GB" sz="1200" kern="1200" dirty="0">
                <a:solidFill>
                  <a:schemeClr val="tx1"/>
                </a:solidFill>
                <a:effectLst/>
                <a:latin typeface="+mn-lt"/>
                <a:ea typeface="+mn-ea"/>
                <a:cs typeface="+mn-cs"/>
              </a:rPr>
              <a:t>Here you will list the major types of activity you expect at the event. How many boats, where are they coming from, what type of boats are they, do they contain ballast water?</a:t>
            </a:r>
          </a:p>
          <a:p>
            <a:endParaRPr lang="en-GB" dirty="0"/>
          </a:p>
          <a:p>
            <a:r>
              <a:rPr lang="en-GB" dirty="0"/>
              <a:t>(images from RYA recreational use atlas and marine traffic)</a:t>
            </a:r>
          </a:p>
        </p:txBody>
      </p:sp>
      <p:sp>
        <p:nvSpPr>
          <p:cNvPr id="4" name="Slide Number Placeholder 3"/>
          <p:cNvSpPr>
            <a:spLocks noGrp="1"/>
          </p:cNvSpPr>
          <p:nvPr>
            <p:ph type="sldNum" sz="quarter" idx="10"/>
          </p:nvPr>
        </p:nvSpPr>
        <p:spPr/>
        <p:txBody>
          <a:bodyPr/>
          <a:lstStyle/>
          <a:p>
            <a:fld id="{72493E50-8D34-41F0-83C4-753EBDDC208E}" type="slidenum">
              <a:rPr lang="en-GB" smtClean="0"/>
              <a:t>21</a:t>
            </a:fld>
            <a:endParaRPr lang="en-GB"/>
          </a:p>
        </p:txBody>
      </p:sp>
    </p:spTree>
    <p:extLst>
      <p:ext uri="{BB962C8B-B14F-4D97-AF65-F5344CB8AC3E}">
        <p14:creationId xmlns:p14="http://schemas.microsoft.com/office/powerpoint/2010/main" val="389269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Step 5 - Biosecurity Actions / Control measures</a:t>
            </a:r>
          </a:p>
          <a:p>
            <a:r>
              <a:rPr lang="en-GB" sz="1200" kern="1200" dirty="0">
                <a:solidFill>
                  <a:schemeClr val="tx1"/>
                </a:solidFill>
                <a:effectLst/>
                <a:latin typeface="+mn-lt"/>
                <a:ea typeface="+mn-ea"/>
                <a:cs typeface="+mn-cs"/>
              </a:rPr>
              <a:t>Perhaps the most important section. Here you outline the actions you plan to take to improve your biosecurity. We’ve discussed some of these actions already and what you choose to do will vary depending upon the activities and partners involved and the risk associated with the activities and the site. Aim to stay practical – you can always include a ‘wish list’ of other actions should time and budget allow.</a:t>
            </a:r>
          </a:p>
          <a:p>
            <a:endParaRPr lang="en-GB" dirty="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22</a:t>
            </a:fld>
            <a:endParaRPr lang="en-GB"/>
          </a:p>
        </p:txBody>
      </p:sp>
    </p:spTree>
    <p:extLst>
      <p:ext uri="{BB962C8B-B14F-4D97-AF65-F5344CB8AC3E}">
        <p14:creationId xmlns:p14="http://schemas.microsoft.com/office/powerpoint/2010/main" val="2169346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have been listening to all this and thinking ‘but does anyone really DO this?’. Let me give you a short case study before we have a chance for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2014 the Commonwealth Games were held in Glasgow. RYA Scotland felt this was too good an opportunity to miss and that, despite not being an official sport of the Commonwealth Games, boating should not be missed off the highlights list.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got busy planning a flotilla of boats of all sizes to sail up the Clyde to the heart of the city. Very soon they had more than 200 boats signed up from all across the UK and as far afield as Northern Europe.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run up to this period the ‘Code of Conduct’ that accompanied the revised Wildlife and Natural Environment Act was released. The Code recommended that biosecurity planning would be considered best practice and spelt out the new powers under the Species Control Orders now available to the Scottish Government. These included impounding vessels and closing harbours.</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23</a:t>
            </a:fld>
            <a:endParaRPr lang="en-GB"/>
          </a:p>
        </p:txBody>
      </p:sp>
    </p:spTree>
    <p:extLst>
      <p:ext uri="{BB962C8B-B14F-4D97-AF65-F5344CB8AC3E}">
        <p14:creationId xmlns:p14="http://schemas.microsoft.com/office/powerpoint/2010/main" val="301120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RYA Scotland sensibly decided to protect themselves by doing a biosecurity plan for the Flotilla which was now almost 250 boats strong. Working with the Firth of Clyde Forum they gathered publicly available data about salinity and water chemistry in the Clyde before assessing the available wash down facilities local to the venue.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24</a:t>
            </a:fld>
            <a:endParaRPr lang="en-GB"/>
          </a:p>
        </p:txBody>
      </p:sp>
    </p:spTree>
    <p:extLst>
      <p:ext uri="{BB962C8B-B14F-4D97-AF65-F5344CB8AC3E}">
        <p14:creationId xmlns:p14="http://schemas.microsoft.com/office/powerpoint/2010/main" val="997949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putting the Plan together they identified that the closest wash down was at James Watt Dock, the muster point prior to the final destination – this was then declared as the ‘Critical Control Point’ and volunteers were asked to keep an eye out for any boats with more than a sign of slight hull fouling as they arrived in the Dock. It was agreed that anyone arriving with hull fouling over level 3 would be asked to haul out and clean their boat or face not being allowed to join the flotilla.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assessing the water chemistry the team realised that the boats were coming from an entirely maritime environment into one which was almost completely freshwater. This further reduced the risk of viable invasive species being introduced to the upper reaches of the Clyde.</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25</a:t>
            </a:fld>
            <a:endParaRPr lang="en-GB"/>
          </a:p>
        </p:txBody>
      </p:sp>
    </p:spTree>
    <p:extLst>
      <p:ext uri="{BB962C8B-B14F-4D97-AF65-F5344CB8AC3E}">
        <p14:creationId xmlns:p14="http://schemas.microsoft.com/office/powerpoint/2010/main" val="3083203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day no boats arrived unclean, perhaps due to the nature of the event, but also thanks to the communications sent to boat owners in the run up to the event by The Green Blue.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event went brilliantly and the biosecurity plan made the headlines, not just because it was the first of its kind, but also because it was needed when just weeks later a Chinese Mitten crab was found in the River. RYA Scotland was able to rest easy showing they had a biosecurity plan which exonerated them from potential blame.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as you can see, biosecurity planning can be relatively easy to achieve and can protect you and your event from possible reputational and legal risks.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26</a:t>
            </a:fld>
            <a:endParaRPr lang="en-GB"/>
          </a:p>
        </p:txBody>
      </p:sp>
    </p:spTree>
    <p:extLst>
      <p:ext uri="{BB962C8B-B14F-4D97-AF65-F5344CB8AC3E}">
        <p14:creationId xmlns:p14="http://schemas.microsoft.com/office/powerpoint/2010/main" val="179629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I’d welcome any questions and if I can’t answer any of them I promise to make a note and get back to you with answers as soon as possible.</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27</a:t>
            </a:fld>
            <a:endParaRPr lang="en-GB"/>
          </a:p>
        </p:txBody>
      </p:sp>
    </p:spTree>
    <p:extLst>
      <p:ext uri="{BB962C8B-B14F-4D97-AF65-F5344CB8AC3E}">
        <p14:creationId xmlns:p14="http://schemas.microsoft.com/office/powerpoint/2010/main" val="3474361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28</a:t>
            </a:fld>
            <a:endParaRPr lang="en-GB"/>
          </a:p>
        </p:txBody>
      </p:sp>
    </p:spTree>
    <p:extLst>
      <p:ext uri="{BB962C8B-B14F-4D97-AF65-F5344CB8AC3E}">
        <p14:creationId xmlns:p14="http://schemas.microsoft.com/office/powerpoint/2010/main" val="143908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talk to you today/tonight about the threat from invasive non-native species, or INNS, in the marine environment and what we can do about it. I have a presentation which will take about half an hour which I hope will give you a useful insight into the world of invasive non-native  species. I am happy to take questions at the end.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the end of this short presentation I hope I will have given you not only a useful insight into the world of invasive species but also shown you that there are many actions we can all take to reduce the risk of their spread and reduce the impact of their growth.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But first… a short animation (6 minutes) which will give you insight into invasive non-native  species, how they get here and what their impacts are when they become invasive.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3</a:t>
            </a:fld>
            <a:endParaRPr lang="en-GB"/>
          </a:p>
        </p:txBody>
      </p:sp>
    </p:spTree>
    <p:extLst>
      <p:ext uri="{BB962C8B-B14F-4D97-AF65-F5344CB8AC3E}">
        <p14:creationId xmlns:p14="http://schemas.microsoft.com/office/powerpoint/2010/main" val="239681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YouTube video.</a:t>
            </a:r>
            <a:r>
              <a:rPr lang="en-GB" baseline="0" dirty="0" smtClean="0"/>
              <a:t> Requires web access and can take a minute to load and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is the link in case the one within the </a:t>
            </a:r>
            <a:r>
              <a:rPr lang="en-GB" baseline="0" dirty="0" err="1" smtClean="0"/>
              <a:t>Powerpoint</a:t>
            </a:r>
            <a:r>
              <a:rPr lang="en-GB" baseline="0" dirty="0" smtClean="0"/>
              <a:t> doesn’t work: https://www.youtube.com/watch?v=EoggtzYr4Qk</a:t>
            </a:r>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4</a:t>
            </a:fld>
            <a:endParaRPr lang="en-GB"/>
          </a:p>
        </p:txBody>
      </p:sp>
    </p:spTree>
    <p:extLst>
      <p:ext uri="{BB962C8B-B14F-4D97-AF65-F5344CB8AC3E}">
        <p14:creationId xmlns:p14="http://schemas.microsoft.com/office/powerpoint/2010/main" val="256933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Invasive non-native species, also known as alien species, are increasing across the UK, both in the sea and on the land, more than 10 per cent of Great Britain’s land area or coastline now has established populations of invasive species.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SO WHAT?!</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5</a:t>
            </a:fld>
            <a:endParaRPr lang="en-GB"/>
          </a:p>
        </p:txBody>
      </p:sp>
    </p:spTree>
    <p:extLst>
      <p:ext uri="{BB962C8B-B14F-4D97-AF65-F5344CB8AC3E}">
        <p14:creationId xmlns:p14="http://schemas.microsoft.com/office/powerpoint/2010/main" val="91373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an event manager you may be involved in the management of regattas, races and musters across the UK, or local to where </a:t>
            </a:r>
            <a:r>
              <a:rPr lang="en-GB" sz="1200" kern="1200" dirty="0" smtClean="0">
                <a:solidFill>
                  <a:schemeClr val="tx1"/>
                </a:solidFill>
                <a:effectLst/>
                <a:latin typeface="+mn-lt"/>
                <a:ea typeface="+mn-ea"/>
                <a:cs typeface="+mn-cs"/>
              </a:rPr>
              <a:t>you </a:t>
            </a:r>
            <a:r>
              <a:rPr lang="en-GB" sz="1200" kern="1200" dirty="0">
                <a:solidFill>
                  <a:schemeClr val="tx1"/>
                </a:solidFill>
                <a:effectLst/>
                <a:latin typeface="+mn-lt"/>
                <a:ea typeface="+mn-ea"/>
                <a:cs typeface="+mn-cs"/>
              </a:rPr>
              <a:t>live and work.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events play a vital social and economic role in communities where they occur and they are also very important as platform for competition, driving up standards and producing the next generation of champions.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they also have the potential to import INNS from far afield and with new laws in place in many countries, you need to understand your responsibility to minimise the risk from invasive non-native species.</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6</a:t>
            </a:fld>
            <a:endParaRPr lang="en-GB"/>
          </a:p>
        </p:txBody>
      </p:sp>
    </p:spTree>
    <p:extLst>
      <p:ext uri="{BB962C8B-B14F-4D97-AF65-F5344CB8AC3E}">
        <p14:creationId xmlns:p14="http://schemas.microsoft.com/office/powerpoint/2010/main" val="7089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law in the UK varies. In England The </a:t>
            </a:r>
            <a:r>
              <a:rPr lang="en-GB" sz="1200" u="sng" kern="1200" dirty="0">
                <a:solidFill>
                  <a:schemeClr val="tx1"/>
                </a:solidFill>
                <a:effectLst/>
                <a:latin typeface="+mn-lt"/>
                <a:ea typeface="+mn-ea"/>
                <a:cs typeface="+mn-cs"/>
                <a:hlinkClick r:id="rId3"/>
              </a:rPr>
              <a:t>Wildlife and Countryside Act 1981</a:t>
            </a:r>
            <a:r>
              <a:rPr lang="en-GB" sz="1200" kern="1200" dirty="0">
                <a:solidFill>
                  <a:schemeClr val="tx1"/>
                </a:solidFill>
                <a:effectLst/>
                <a:latin typeface="+mn-lt"/>
                <a:ea typeface="+mn-ea"/>
                <a:cs typeface="+mn-cs"/>
              </a:rPr>
              <a:t>, and its various amendments, is the most important piece of legislation dealing with INNS.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Act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makes it illegal</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release, plant or allow to escape into the wild any animal </a:t>
            </a:r>
            <a:r>
              <a:rPr lang="en-GB" sz="1200" kern="1200" dirty="0" smtClean="0">
                <a:solidFill>
                  <a:schemeClr val="tx1"/>
                </a:solidFill>
                <a:effectLst/>
                <a:latin typeface="+mn-lt"/>
                <a:ea typeface="+mn-ea"/>
                <a:cs typeface="+mn-cs"/>
              </a:rPr>
              <a:t>or plant which </a:t>
            </a:r>
            <a:r>
              <a:rPr lang="en-GB" sz="1200" kern="1200" dirty="0">
                <a:solidFill>
                  <a:schemeClr val="tx1"/>
                </a:solidFill>
                <a:effectLst/>
                <a:latin typeface="+mn-lt"/>
                <a:ea typeface="+mn-ea"/>
                <a:cs typeface="+mn-cs"/>
              </a:rPr>
              <a:t>is not ordinarily resident, or a regular visitor to Great Britain, or is listed in </a:t>
            </a:r>
            <a:r>
              <a:rPr lang="en-GB" sz="1200" u="sng" kern="1200" dirty="0">
                <a:solidFill>
                  <a:schemeClr val="tx1"/>
                </a:solidFill>
                <a:effectLst/>
                <a:latin typeface="+mn-lt"/>
                <a:ea typeface="+mn-ea"/>
                <a:cs typeface="+mn-cs"/>
                <a:hlinkClick r:id="rId4"/>
              </a:rPr>
              <a:t>Schedule 9</a:t>
            </a:r>
            <a:r>
              <a:rPr lang="en-GB" sz="1200" kern="1200" dirty="0">
                <a:solidFill>
                  <a:schemeClr val="tx1"/>
                </a:solidFill>
                <a:effectLst/>
                <a:latin typeface="+mn-lt"/>
                <a:ea typeface="+mn-ea"/>
                <a:cs typeface="+mn-cs"/>
              </a:rPr>
              <a:t> of the Act. Don’t worry too much about lists – getting caught up in identifying every species can be a fascinating, but lengthy, distraction!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 also be aware of other pieces of legislation such as The </a:t>
            </a:r>
            <a:r>
              <a:rPr lang="en-GB" sz="1200" u="sng" kern="1200" dirty="0">
                <a:solidFill>
                  <a:schemeClr val="tx1"/>
                </a:solidFill>
                <a:effectLst/>
                <a:latin typeface="+mn-lt"/>
                <a:ea typeface="+mn-ea"/>
                <a:cs typeface="+mn-cs"/>
                <a:hlinkClick r:id="rId5"/>
              </a:rPr>
              <a:t>European Strategy for Invasive Alien Species</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6"/>
              </a:rPr>
              <a:t>EU Invasive Alien Species regulation</a:t>
            </a:r>
            <a:r>
              <a:rPr lang="en-GB" sz="1200" kern="1200" dirty="0">
                <a:solidFill>
                  <a:schemeClr val="tx1"/>
                </a:solidFill>
                <a:effectLst/>
                <a:latin typeface="+mn-lt"/>
                <a:ea typeface="+mn-ea"/>
                <a:cs typeface="+mn-cs"/>
              </a:rPr>
              <a:t>  or the </a:t>
            </a:r>
            <a:r>
              <a:rPr lang="en-GB" sz="1200" u="sng" kern="1200" dirty="0">
                <a:solidFill>
                  <a:schemeClr val="tx1"/>
                </a:solidFill>
                <a:effectLst/>
                <a:latin typeface="+mn-lt"/>
                <a:ea typeface="+mn-ea"/>
                <a:cs typeface="+mn-cs"/>
                <a:hlinkClick r:id="rId7"/>
              </a:rPr>
              <a:t>European Water Framework Directive</a:t>
            </a:r>
            <a:r>
              <a:rPr lang="en-GB" sz="1200" kern="1200" dirty="0">
                <a:solidFill>
                  <a:schemeClr val="tx1"/>
                </a:solidFill>
                <a:effectLst/>
                <a:latin typeface="+mn-lt"/>
                <a:ea typeface="+mn-ea"/>
                <a:cs typeface="+mn-cs"/>
              </a:rPr>
              <a:t>. There is also the 2004 International Convention for the Control and Management of Ships’ Ballast Water and Sediment and other various legal regulations and standards.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key thing to remember is that throughout the UK the principle of ‘polluter pays’ remains in force. Should the introduction of an invasive non-native species be attributed to your event there is the potential for you to be held accountable for the clean-up. </a:t>
            </a:r>
          </a:p>
          <a:p>
            <a:endParaRPr lang="en-GB" dirty="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7</a:t>
            </a:fld>
            <a:endParaRPr lang="en-GB"/>
          </a:p>
        </p:txBody>
      </p:sp>
    </p:spTree>
    <p:extLst>
      <p:ext uri="{BB962C8B-B14F-4D97-AF65-F5344CB8AC3E}">
        <p14:creationId xmlns:p14="http://schemas.microsoft.com/office/powerpoint/2010/main" val="285590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Avoiding this situation is not as difficult as you may at first suspect. Controlling INNS once they have arrived, is very difficult, particularly in the marine environment, and so legislators have avoided being too prescriptive about how to do it and they emphasise the use of preventative measures such as those identified during biosecurity planning rather than encourage control once INNS are installed. They request people ‘follow best practice’, mostly allowing users to define what is most appropriate for themselves. </a:t>
            </a:r>
          </a:p>
        </p:txBody>
      </p:sp>
      <p:sp>
        <p:nvSpPr>
          <p:cNvPr id="4" name="Slide Number Placeholder 3"/>
          <p:cNvSpPr>
            <a:spLocks noGrp="1"/>
          </p:cNvSpPr>
          <p:nvPr>
            <p:ph type="sldNum" sz="quarter" idx="10"/>
          </p:nvPr>
        </p:nvSpPr>
        <p:spPr/>
        <p:txBody>
          <a:bodyPr/>
          <a:lstStyle/>
          <a:p>
            <a:fld id="{72493E50-8D34-41F0-83C4-753EBDDC208E}" type="slidenum">
              <a:rPr lang="en-GB" smtClean="0"/>
              <a:t>8</a:t>
            </a:fld>
            <a:endParaRPr lang="en-GB"/>
          </a:p>
        </p:txBody>
      </p:sp>
    </p:spTree>
    <p:extLst>
      <p:ext uri="{BB962C8B-B14F-4D97-AF65-F5344CB8AC3E}">
        <p14:creationId xmlns:p14="http://schemas.microsoft.com/office/powerpoint/2010/main" val="63072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Running an event is time consuming and complex. The last thing you want is another task to add to the list. However, if you introduce practical measures to reduce biosecurity risks at the beginning of planning your event you will soon discover that it will become second nature and save you a lot of effort in the long run.</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9</a:t>
            </a:fld>
            <a:endParaRPr lang="en-GB"/>
          </a:p>
        </p:txBody>
      </p:sp>
    </p:spTree>
    <p:extLst>
      <p:ext uri="{BB962C8B-B14F-4D97-AF65-F5344CB8AC3E}">
        <p14:creationId xmlns:p14="http://schemas.microsoft.com/office/powerpoint/2010/main" val="38431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79873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6781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181600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122010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7643C-C21E-4929-99C7-A7653F77926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218187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47643C-C21E-4929-99C7-A7653F77926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41638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47643C-C21E-4929-99C7-A7653F77926C}" type="datetimeFigureOut">
              <a:rPr lang="en-GB" smtClean="0"/>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40832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47643C-C21E-4929-99C7-A7653F77926C}"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65493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7643C-C21E-4929-99C7-A7653F77926C}"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203155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47643C-C21E-4929-99C7-A7653F77926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114052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47643C-C21E-4929-99C7-A7653F77926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243BF6-1153-418E-AF26-669A9EACE9FB}" type="slidenum">
              <a:rPr lang="en-GB" smtClean="0"/>
              <a:t>‹#›</a:t>
            </a:fld>
            <a:endParaRPr lang="en-GB"/>
          </a:p>
        </p:txBody>
      </p:sp>
    </p:spTree>
    <p:extLst>
      <p:ext uri="{BB962C8B-B14F-4D97-AF65-F5344CB8AC3E}">
        <p14:creationId xmlns:p14="http://schemas.microsoft.com/office/powerpoint/2010/main" val="341975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7643C-C21E-4929-99C7-A7653F77926C}" type="datetimeFigureOut">
              <a:rPr lang="en-GB" smtClean="0"/>
              <a:t>30/10/2019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43BF6-1153-418E-AF26-669A9EACE9FB}" type="slidenum">
              <a:rPr lang="en-GB" smtClean="0"/>
              <a:t>‹#›</a:t>
            </a:fld>
            <a:endParaRPr lang="en-GB"/>
          </a:p>
        </p:txBody>
      </p:sp>
      <p:pic>
        <p:nvPicPr>
          <p:cNvPr id="7" name="Picture 6" descr="RAPID (Full Colou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9191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4.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8.jpeg"/><Relationship Id="rId5" Type="http://schemas.openxmlformats.org/officeDocument/2006/relationships/image" Target="../media/image44.png"/><Relationship Id="rId10" Type="http://schemas.openxmlformats.org/officeDocument/2006/relationships/image" Target="../media/image47.jpeg"/><Relationship Id="rId4" Type="http://schemas.openxmlformats.org/officeDocument/2006/relationships/image" Target="../media/image43.png"/><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0.pn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8.jpeg"/><Relationship Id="rId3" Type="http://schemas.openxmlformats.org/officeDocument/2006/relationships/image" Target="../media/image51.png"/><Relationship Id="rId7" Type="http://schemas.openxmlformats.org/officeDocument/2006/relationships/diagramColors" Target="../diagrams/colors3.xml"/><Relationship Id="rId12"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jpeg"/><Relationship Id="rId4" Type="http://schemas.openxmlformats.org/officeDocument/2006/relationships/diagramData" Target="../diagrams/data3.xml"/><Relationship Id="rId9" Type="http://schemas.openxmlformats.org/officeDocument/2006/relationships/image" Target="../media/image10.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7.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11.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3.xml"/><Relationship Id="rId7" Type="http://schemas.openxmlformats.org/officeDocument/2006/relationships/image" Target="../media/image10.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2.jpeg"/><Relationship Id="rId11" Type="http://schemas.openxmlformats.org/officeDocument/2006/relationships/image" Target="../media/image8.jpeg"/><Relationship Id="rId5" Type="http://schemas.openxmlformats.org/officeDocument/2006/relationships/image" Target="../media/image42.png"/><Relationship Id="rId10" Type="http://schemas.openxmlformats.org/officeDocument/2006/relationships/image" Target="../media/image7.jpeg"/><Relationship Id="rId4" Type="http://schemas.openxmlformats.org/officeDocument/2006/relationships/oleObject" Target="../embeddings/oleObject2.bin"/><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3.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0.png"/><Relationship Id="rId10" Type="http://schemas.openxmlformats.org/officeDocument/2006/relationships/image" Target="../media/image9.png"/><Relationship Id="rId4" Type="http://schemas.microsoft.com/office/2007/relationships/hdphoto" Target="../media/hdphoto6.wdp"/><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png"/><Relationship Id="rId3" Type="http://schemas.openxmlformats.org/officeDocument/2006/relationships/hyperlink" Target="https://www.brc.ac.uk/irecord/" TargetMode="External"/><Relationship Id="rId7" Type="http://schemas.openxmlformats.org/officeDocument/2006/relationships/image" Target="../media/image1.png"/><Relationship Id="rId12"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nbnatlas.org/" TargetMode="External"/><Relationship Id="rId11" Type="http://schemas.openxmlformats.org/officeDocument/2006/relationships/image" Target="../media/image7.jpeg"/><Relationship Id="rId5" Type="http://schemas.openxmlformats.org/officeDocument/2006/relationships/hyperlink" Target="http://www.nonnativespecies.org/" TargetMode="External"/><Relationship Id="rId10" Type="http://schemas.openxmlformats.org/officeDocument/2006/relationships/image" Target="../media/image6.png"/><Relationship Id="rId4" Type="http://schemas.openxmlformats.org/officeDocument/2006/relationships/hyperlink" Target="mailto:alertnonnative@ceh.ac.uk" TargetMode="External"/><Relationship Id="rId9"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8.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image" Target="../media/image9.png"/><Relationship Id="rId4" Type="http://schemas.openxmlformats.org/officeDocument/2006/relationships/hyperlink" Target="mailto:sarah@c2w.org.uk" TargetMode="Externa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5.jpeg"/><Relationship Id="rId21" Type="http://schemas.openxmlformats.org/officeDocument/2006/relationships/image" Target="../media/image31.jpeg"/><Relationship Id="rId7" Type="http://schemas.microsoft.com/office/2007/relationships/hdphoto" Target="../media/hdphoto4.wdp"/><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3.xml"/><Relationship Id="rId16" Type="http://schemas.openxmlformats.org/officeDocument/2006/relationships/image" Target="../media/image27.jpeg"/><Relationship Id="rId20" Type="http://schemas.microsoft.com/office/2007/relationships/hdphoto" Target="../media/hdphoto5.wdp"/><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17.jpeg"/><Relationship Id="rId15" Type="http://schemas.openxmlformats.org/officeDocument/2006/relationships/image" Target="../media/image26.jpeg"/><Relationship Id="rId23" Type="http://schemas.openxmlformats.org/officeDocument/2006/relationships/image" Target="../media/image33.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6.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EoggtzYr4Qk" TargetMode="Externa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NNSS_Image_13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urve Gre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967613" y="4914716"/>
            <a:ext cx="7490587"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a:ln>
                  <a:noFill/>
                </a:ln>
                <a:solidFill>
                  <a:srgbClr val="A0CF67"/>
                </a:solidFill>
                <a:effectLst/>
                <a:latin typeface="Segoe UI" panose="020B0502040204020203" pitchFamily="34" charset="0"/>
              </a:rPr>
              <a:t>MARINE INVASIVE NON-NATIVE SPECIES</a:t>
            </a:r>
            <a:endParaRPr kumimoji="0" lang="en-US" altLang="en-US" sz="1800" b="0" i="0" u="none" strike="noStrike" cap="none" normalizeH="0" baseline="0" dirty="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8" y="5426709"/>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6" name="Picture 15"/>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320994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160D8-AFE3-4980-B389-6D9659108EC8}"/>
              </a:ext>
            </a:extLst>
          </p:cNvPr>
          <p:cNvSpPr>
            <a:spLocks noGrp="1"/>
          </p:cNvSpPr>
          <p:nvPr>
            <p:ph type="title"/>
          </p:nvPr>
        </p:nvSpPr>
        <p:spPr>
          <a:xfrm>
            <a:off x="180122" y="476936"/>
            <a:ext cx="8963878"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Biosecurity Risk Assessment</a:t>
            </a:r>
          </a:p>
        </p:txBody>
      </p:sp>
      <p:graphicFrame>
        <p:nvGraphicFramePr>
          <p:cNvPr id="4" name="Content Placeholder 3">
            <a:extLst>
              <a:ext uri="{FF2B5EF4-FFF2-40B4-BE49-F238E27FC236}">
                <a16:creationId xmlns:a16="http://schemas.microsoft.com/office/drawing/2014/main" xmlns="" id="{501DA19F-3FA7-4D4A-8C3D-75C496A45113}"/>
              </a:ext>
            </a:extLst>
          </p:cNvPr>
          <p:cNvGraphicFramePr>
            <a:graphicFrameLocks noGrp="1"/>
          </p:cNvGraphicFramePr>
          <p:nvPr>
            <p:ph idx="1"/>
            <p:extLst>
              <p:ext uri="{D42A27DB-BD31-4B8C-83A1-F6EECF244321}">
                <p14:modId xmlns:p14="http://schemas.microsoft.com/office/powerpoint/2010/main" val="4232617743"/>
              </p:ext>
            </p:extLst>
          </p:nvPr>
        </p:nvGraphicFramePr>
        <p:xfrm>
          <a:off x="366710" y="1747096"/>
          <a:ext cx="8351509" cy="163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a16="http://schemas.microsoft.com/office/drawing/2014/main" xmlns="" id="{1990E3BF-A11F-4707-AE0A-F589EEF86212}"/>
              </a:ext>
            </a:extLst>
          </p:cNvPr>
          <p:cNvSpPr/>
          <p:nvPr/>
        </p:nvSpPr>
        <p:spPr>
          <a:xfrm>
            <a:off x="2739729" y="3385396"/>
            <a:ext cx="361950" cy="5905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Arrow: Down 5">
            <a:extLst>
              <a:ext uri="{FF2B5EF4-FFF2-40B4-BE49-F238E27FC236}">
                <a16:creationId xmlns:a16="http://schemas.microsoft.com/office/drawing/2014/main" xmlns="" id="{8540C27F-B2C4-4604-BE8A-62D4E0F3BD0C}"/>
              </a:ext>
            </a:extLst>
          </p:cNvPr>
          <p:cNvSpPr/>
          <p:nvPr/>
        </p:nvSpPr>
        <p:spPr>
          <a:xfrm>
            <a:off x="5132061" y="3190281"/>
            <a:ext cx="361950" cy="5905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Down 6">
            <a:extLst>
              <a:ext uri="{FF2B5EF4-FFF2-40B4-BE49-F238E27FC236}">
                <a16:creationId xmlns:a16="http://schemas.microsoft.com/office/drawing/2014/main" xmlns="" id="{FC25774A-55ED-4F64-86E8-D32557D1A703}"/>
              </a:ext>
            </a:extLst>
          </p:cNvPr>
          <p:cNvSpPr/>
          <p:nvPr/>
        </p:nvSpPr>
        <p:spPr>
          <a:xfrm>
            <a:off x="7524393" y="3385396"/>
            <a:ext cx="361950" cy="5905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8" name="Diagram 7">
            <a:extLst>
              <a:ext uri="{FF2B5EF4-FFF2-40B4-BE49-F238E27FC236}">
                <a16:creationId xmlns:a16="http://schemas.microsoft.com/office/drawing/2014/main" xmlns="" id="{3718B777-5C73-4870-A0DB-048586542AC5}"/>
              </a:ext>
            </a:extLst>
          </p:cNvPr>
          <p:cNvGraphicFramePr/>
          <p:nvPr>
            <p:extLst>
              <p:ext uri="{D42A27DB-BD31-4B8C-83A1-F6EECF244321}">
                <p14:modId xmlns:p14="http://schemas.microsoft.com/office/powerpoint/2010/main" val="2148781331"/>
              </p:ext>
            </p:extLst>
          </p:nvPr>
        </p:nvGraphicFramePr>
        <p:xfrm>
          <a:off x="421266" y="3890790"/>
          <a:ext cx="8242395" cy="1712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6564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6AAF6-5559-4B5B-96E1-9079C977125D}"/>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Working with Contractors</a:t>
            </a:r>
          </a:p>
        </p:txBody>
      </p:sp>
      <p:sp>
        <p:nvSpPr>
          <p:cNvPr id="3" name="Content Placeholder 2">
            <a:extLst>
              <a:ext uri="{FF2B5EF4-FFF2-40B4-BE49-F238E27FC236}">
                <a16:creationId xmlns:a16="http://schemas.microsoft.com/office/drawing/2014/main" xmlns="" id="{A07456EC-7AC3-46F5-8EA7-7728254172C7}"/>
              </a:ext>
            </a:extLst>
          </p:cNvPr>
          <p:cNvSpPr>
            <a:spLocks noGrp="1"/>
          </p:cNvSpPr>
          <p:nvPr>
            <p:ph idx="1"/>
          </p:nvPr>
        </p:nvSpPr>
        <p:spPr>
          <a:xfrm>
            <a:off x="628650" y="1932984"/>
            <a:ext cx="6934200" cy="3737603"/>
          </a:xfrm>
        </p:spPr>
        <p:txBody>
          <a:bodyPr>
            <a:normAutofit/>
          </a:bodyPr>
          <a:lstStyle/>
          <a:p>
            <a:pPr marL="0" indent="0">
              <a:buNone/>
            </a:pPr>
            <a:r>
              <a:rPr lang="en-GB" sz="2200" dirty="0">
                <a:solidFill>
                  <a:srgbClr val="006699"/>
                </a:solidFill>
                <a:latin typeface="Segoe UI" panose="020B0502040204020203" pitchFamily="34" charset="0"/>
                <a:ea typeface="Segoe UI" panose="020B0502040204020203" pitchFamily="34" charset="0"/>
                <a:cs typeface="Segoe UI" panose="020B0502040204020203" pitchFamily="34" charset="0"/>
              </a:rPr>
              <a:t>Share responsibility. Write biosecurity expectations into contracts.</a:t>
            </a:r>
          </a:p>
          <a:p>
            <a:pPr marL="0" indent="0">
              <a:buNone/>
            </a:pPr>
            <a:r>
              <a:rPr lang="en-GB" sz="2200" dirty="0">
                <a:latin typeface="Segoe UI" panose="020B0502040204020203" pitchFamily="34" charset="0"/>
                <a:ea typeface="Segoe UI" panose="020B0502040204020203" pitchFamily="34" charset="0"/>
                <a:cs typeface="Segoe UI" panose="020B0502040204020203" pitchFamily="34" charset="0"/>
              </a:rPr>
              <a:t>For example: </a:t>
            </a:r>
          </a:p>
          <a:p>
            <a:pPr lvl="0"/>
            <a:r>
              <a:rPr lang="en-GB" sz="2200" dirty="0">
                <a:latin typeface="Segoe UI" panose="020B0502040204020203" pitchFamily="34" charset="0"/>
                <a:ea typeface="Segoe UI" panose="020B0502040204020203" pitchFamily="34" charset="0"/>
                <a:cs typeface="Segoe UI" panose="020B0502040204020203" pitchFamily="34" charset="0"/>
              </a:rPr>
              <a:t>The contractor must submit a Biosecurity Risk Assessment for written approval 6 weeks prior to commencement of works. </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pPr lvl="0"/>
            <a:r>
              <a:rPr lang="en-GB" sz="2200" dirty="0">
                <a:latin typeface="Segoe UI" panose="020B0502040204020203" pitchFamily="34" charset="0"/>
                <a:ea typeface="Segoe UI" panose="020B0502040204020203" pitchFamily="34" charset="0"/>
                <a:cs typeface="Segoe UI" panose="020B0502040204020203" pitchFamily="34" charset="0"/>
              </a:rPr>
              <a:t>The contractor must ensure that all equipment, materials, machinery and PPE used are in a clean condition prior to their arrival on site.</a:t>
            </a: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Image result for contracts">
            <a:extLst>
              <a:ext uri="{FF2B5EF4-FFF2-40B4-BE49-F238E27FC236}">
                <a16:creationId xmlns:a16="http://schemas.microsoft.com/office/drawing/2014/main" xmlns="" id="{4D692FED-A7EE-47FB-8EA9-DB720BD430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69413" y="5028239"/>
            <a:ext cx="1885950"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0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649" y="502023"/>
            <a:ext cx="2146592" cy="5656729"/>
          </a:xfrm>
          <a:prstGeom prst="rect">
            <a:avLst/>
          </a:prstGeom>
        </p:spPr>
      </p:pic>
    </p:spTree>
    <p:extLst>
      <p:ext uri="{BB962C8B-B14F-4D97-AF65-F5344CB8AC3E}">
        <p14:creationId xmlns:p14="http://schemas.microsoft.com/office/powerpoint/2010/main" val="37224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4BCE5-FA29-4986-BB3C-41B49AF96756}"/>
              </a:ext>
            </a:extLst>
          </p:cNvPr>
          <p:cNvSpPr>
            <a:spLocks noGrp="1"/>
          </p:cNvSpPr>
          <p:nvPr>
            <p:ph type="title"/>
          </p:nvPr>
        </p:nvSpPr>
        <p:spPr>
          <a:xfrm>
            <a:off x="751480"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Check, Clean, Dry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40" y="1425539"/>
            <a:ext cx="7307580" cy="5159356"/>
          </a:xfrm>
          <a:prstGeom prst="rect">
            <a:avLst/>
          </a:prstGeom>
          <a:ln w="12700">
            <a:solidFill>
              <a:schemeClr val="tx1"/>
            </a:solidFill>
          </a:ln>
        </p:spPr>
      </p:pic>
    </p:spTree>
    <p:extLst>
      <p:ext uri="{BB962C8B-B14F-4D97-AF65-F5344CB8AC3E}">
        <p14:creationId xmlns:p14="http://schemas.microsoft.com/office/powerpoint/2010/main" val="400879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xmlns="" id="{27976317-B620-4DA1-8E33-07E161923C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94955">
            <a:off x="583860" y="3377469"/>
            <a:ext cx="1911758" cy="1284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tle 3">
            <a:extLst>
              <a:ext uri="{FF2B5EF4-FFF2-40B4-BE49-F238E27FC236}">
                <a16:creationId xmlns:a16="http://schemas.microsoft.com/office/drawing/2014/main" xmlns="" id="{9D0F19D6-3AEA-4C0B-ABD9-5F0F2271111B}"/>
              </a:ext>
            </a:extLst>
          </p:cNvPr>
          <p:cNvSpPr>
            <a:spLocks noGrp="1"/>
          </p:cNvSpPr>
          <p:nvPr>
            <p:ph type="title"/>
          </p:nvPr>
        </p:nvSpPr>
        <p:spPr>
          <a:xfrm>
            <a:off x="178275" y="120732"/>
            <a:ext cx="7886700" cy="994172"/>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Communication Tools</a:t>
            </a:r>
          </a:p>
        </p:txBody>
      </p:sp>
      <p:pic>
        <p:nvPicPr>
          <p:cNvPr id="5" name="Picture 4">
            <a:extLst>
              <a:ext uri="{FF2B5EF4-FFF2-40B4-BE49-F238E27FC236}">
                <a16:creationId xmlns:a16="http://schemas.microsoft.com/office/drawing/2014/main" xmlns="" id="{A62CB181-5465-4F56-80E7-0B2A7B4C6A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073185">
            <a:off x="2125841" y="2733018"/>
            <a:ext cx="1708043" cy="362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Object 3">
            <a:extLst>
              <a:ext uri="{FF2B5EF4-FFF2-40B4-BE49-F238E27FC236}">
                <a16:creationId xmlns:a16="http://schemas.microsoft.com/office/drawing/2014/main" xmlns="" id="{2D74566B-BE45-4160-BDAF-CF03FF289218}"/>
              </a:ext>
            </a:extLst>
          </p:cNvPr>
          <p:cNvGraphicFramePr>
            <a:graphicFrameLocks noChangeAspect="1"/>
          </p:cNvGraphicFramePr>
          <p:nvPr>
            <p:extLst>
              <p:ext uri="{D42A27DB-BD31-4B8C-83A1-F6EECF244321}">
                <p14:modId xmlns:p14="http://schemas.microsoft.com/office/powerpoint/2010/main" val="2134532129"/>
              </p:ext>
            </p:extLst>
          </p:nvPr>
        </p:nvGraphicFramePr>
        <p:xfrm>
          <a:off x="3293909" y="2431127"/>
          <a:ext cx="1926053" cy="3176993"/>
        </p:xfrm>
        <a:graphic>
          <a:graphicData uri="http://schemas.openxmlformats.org/presentationml/2006/ole">
            <mc:AlternateContent xmlns:mc="http://schemas.openxmlformats.org/markup-compatibility/2006">
              <mc:Choice xmlns:v="urn:schemas-microsoft-com:vml" Requires="v">
                <p:oleObj spid="_x0000_s1079" name="PDF" r:id="rId6" imgW="0" imgH="0" progId="FoxitReader.Document">
                  <p:embed/>
                </p:oleObj>
              </mc:Choice>
              <mc:Fallback>
                <p:oleObj name="PDF" r:id="rId6" imgW="0" imgH="0" progId="FoxitReader.Document">
                  <p:embed/>
                  <p:pic>
                    <p:nvPicPr>
                      <p:cNvPr id="5" name="Object 3">
                        <a:extLst>
                          <a:ext uri="{FF2B5EF4-FFF2-40B4-BE49-F238E27FC236}">
                            <a16:creationId xmlns:a16="http://schemas.microsoft.com/office/drawing/2014/main" xmlns="" id="{5D85702B-D910-4DAD-927C-92EE13C16F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3909" y="2431127"/>
                        <a:ext cx="1926053" cy="3176993"/>
                      </a:xfrm>
                      <a:prstGeom prst="rect">
                        <a:avLst/>
                      </a:prstGeom>
                      <a:noFill/>
                      <a:ln>
                        <a:solidFill>
                          <a:schemeClr val="tx1"/>
                        </a:solidFill>
                      </a:ln>
                    </p:spPr>
                  </p:pic>
                </p:oleObj>
              </mc:Fallback>
            </mc:AlternateContent>
          </a:graphicData>
        </a:graphic>
      </p:graphicFrame>
      <p:pic>
        <p:nvPicPr>
          <p:cNvPr id="9" name="Picture 8">
            <a:extLst>
              <a:ext uri="{FF2B5EF4-FFF2-40B4-BE49-F238E27FC236}">
                <a16:creationId xmlns:a16="http://schemas.microsoft.com/office/drawing/2014/main" xmlns="" id="{E719C918-C247-4B52-872C-1492E4A04D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464524">
            <a:off x="4957229" y="2682419"/>
            <a:ext cx="1801250" cy="2458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5" descr="http://www.mba.ac.uk/bishop/wp-content/uploads/2014/09/Cover-English-300x213.jpg">
            <a:extLst>
              <a:ext uri="{FF2B5EF4-FFF2-40B4-BE49-F238E27FC236}">
                <a16:creationId xmlns:a16="http://schemas.microsoft.com/office/drawing/2014/main" xmlns="" id="{98A48507-0618-4E97-A7BE-BD95BAC1F54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21292777">
            <a:off x="700227" y="4523925"/>
            <a:ext cx="2104491" cy="1494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2013368F-95D9-4DAB-9860-F3AA84833C94}"/>
              </a:ext>
            </a:extLst>
          </p:cNvPr>
          <p:cNvPicPr>
            <a:picLocks noChangeAspect="1"/>
          </p:cNvPicPr>
          <p:nvPr/>
        </p:nvPicPr>
        <p:blipFill>
          <a:blip r:embed="rId10" cstate="screen">
            <a:clrChange>
              <a:clrFrom>
                <a:srgbClr val="FCFDFF"/>
              </a:clrFrom>
              <a:clrTo>
                <a:srgbClr val="FCFDFF">
                  <a:alpha val="0"/>
                </a:srgbClr>
              </a:clrTo>
            </a:clrChange>
            <a:extLst>
              <a:ext uri="{28A0092B-C50C-407E-A947-70E740481C1C}">
                <a14:useLocalDpi xmlns:a14="http://schemas.microsoft.com/office/drawing/2010/main"/>
              </a:ext>
            </a:extLst>
          </a:blip>
          <a:stretch>
            <a:fillRect/>
          </a:stretch>
        </p:blipFill>
        <p:spPr>
          <a:xfrm>
            <a:off x="6081850" y="1484843"/>
            <a:ext cx="3062150" cy="1109332"/>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96073">
            <a:off x="5501935" y="4000677"/>
            <a:ext cx="2799812" cy="2011022"/>
          </a:xfrm>
          <a:prstGeom prst="rect">
            <a:avLst/>
          </a:prstGeom>
          <a:ln w="28575">
            <a:solidFill>
              <a:schemeClr val="tx1"/>
            </a:solidFill>
          </a:ln>
        </p:spPr>
      </p:pic>
    </p:spTree>
    <p:extLst>
      <p:ext uri="{BB962C8B-B14F-4D97-AF65-F5344CB8AC3E}">
        <p14:creationId xmlns:p14="http://schemas.microsoft.com/office/powerpoint/2010/main" val="325082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5FBF6-4BC5-4225-87EF-8E75E7CF74F1}"/>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Boat Washdown</a:t>
            </a:r>
          </a:p>
        </p:txBody>
      </p:sp>
      <p:sp>
        <p:nvSpPr>
          <p:cNvPr id="4" name="Content Placeholder 3">
            <a:extLst>
              <a:ext uri="{FF2B5EF4-FFF2-40B4-BE49-F238E27FC236}">
                <a16:creationId xmlns:a16="http://schemas.microsoft.com/office/drawing/2014/main" xmlns="" id="{A1AD5AA9-312C-4E7F-8C1E-8D0853A5C9F5}"/>
              </a:ext>
            </a:extLst>
          </p:cNvPr>
          <p:cNvSpPr>
            <a:spLocks noGrp="1"/>
          </p:cNvSpPr>
          <p:nvPr>
            <p:ph idx="1"/>
          </p:nvPr>
        </p:nvSpPr>
        <p:spPr>
          <a:xfrm>
            <a:off x="628650" y="1670890"/>
            <a:ext cx="4413135" cy="4878402"/>
          </a:xfrm>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On the site you need to have relevant boat cleaning facilitates</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Appropriate scale for the event</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Well away from the water’s edge</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Using freshwater</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xmlns="" id="{3ECDB88B-F253-4713-A727-053B0F646A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536" y="1836296"/>
            <a:ext cx="2901902" cy="412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107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C356E-395A-48A9-9C1C-961AA5C4082C}"/>
              </a:ext>
            </a:extLst>
          </p:cNvPr>
          <p:cNvSpPr>
            <a:spLocks noGrp="1"/>
          </p:cNvSpPr>
          <p:nvPr>
            <p:ph type="title"/>
          </p:nvPr>
        </p:nvSpPr>
        <p:spPr>
          <a:xfrm>
            <a:off x="324873" y="-76634"/>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Hull Fouling Ranking Table</a:t>
            </a:r>
          </a:p>
        </p:txBody>
      </p:sp>
      <p:pic>
        <p:nvPicPr>
          <p:cNvPr id="4" name="Picture 3">
            <a:extLst>
              <a:ext uri="{FF2B5EF4-FFF2-40B4-BE49-F238E27FC236}">
                <a16:creationId xmlns:a16="http://schemas.microsoft.com/office/drawing/2014/main" xmlns="" id="{9BF1ADF3-5A44-48FB-8EBC-7822B9D82C03}"/>
              </a:ext>
            </a:extLst>
          </p:cNvPr>
          <p:cNvPicPr/>
          <p:nvPr/>
        </p:nvPicPr>
        <p:blipFill>
          <a:blip r:embed="rId3">
            <a:extLst>
              <a:ext uri="{28A0092B-C50C-407E-A947-70E740481C1C}">
                <a14:useLocalDpi xmlns:a14="http://schemas.microsoft.com/office/drawing/2010/main"/>
              </a:ext>
            </a:extLst>
          </a:blip>
          <a:stretch>
            <a:fillRect/>
          </a:stretch>
        </p:blipFill>
        <p:spPr>
          <a:xfrm>
            <a:off x="786983" y="1019139"/>
            <a:ext cx="7020457" cy="3596709"/>
          </a:xfrm>
          <a:prstGeom prst="rect">
            <a:avLst/>
          </a:prstGeom>
        </p:spPr>
      </p:pic>
      <p:sp>
        <p:nvSpPr>
          <p:cNvPr id="6" name="TextBox 5"/>
          <p:cNvSpPr txBox="1"/>
          <p:nvPr/>
        </p:nvSpPr>
        <p:spPr>
          <a:xfrm>
            <a:off x="786984" y="4431182"/>
            <a:ext cx="7982234" cy="369332"/>
          </a:xfrm>
          <a:prstGeom prst="rect">
            <a:avLst/>
          </a:prstGeom>
          <a:noFill/>
        </p:spPr>
        <p:txBody>
          <a:bodyPr wrap="square" rtlCol="0">
            <a:spAutoFit/>
          </a:bodyPr>
          <a:lstStyle/>
          <a:p>
            <a:r>
              <a:rPr lang="en-GB" sz="900" dirty="0"/>
              <a:t>GUIDANCE FOR PRODUCING SITE AND OPERATION-BASED PLANS FOR PREVENTING THE INTRODUCTION AND SPREAD OF INVASIVE NON-NATIVE SPECIES IN ENGLAND AND WALES. November 2015, R.D. Payne, E.J. Cook, A. Macleod &amp; S. Brown</a:t>
            </a:r>
            <a:endParaRPr lang="en-GB" sz="900" dirty="0">
              <a:solidFill>
                <a:srgbClr val="FF0000"/>
              </a:solidFill>
            </a:endParaRPr>
          </a:p>
        </p:txBody>
      </p:sp>
      <p:grpSp>
        <p:nvGrpSpPr>
          <p:cNvPr id="7" name="Group 6"/>
          <p:cNvGrpSpPr/>
          <p:nvPr/>
        </p:nvGrpSpPr>
        <p:grpSpPr>
          <a:xfrm>
            <a:off x="-53622" y="5260091"/>
            <a:ext cx="9197622" cy="1454911"/>
            <a:chOff x="-53622" y="5423864"/>
            <a:chExt cx="9197622" cy="1454911"/>
          </a:xfrm>
        </p:grpSpPr>
        <p:pic>
          <p:nvPicPr>
            <p:cNvPr id="8"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69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4DCEC-FC6C-463B-B3D7-68FF56B5E54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Biosecurity Planning</a:t>
            </a:r>
          </a:p>
        </p:txBody>
      </p:sp>
      <p:pic>
        <p:nvPicPr>
          <p:cNvPr id="4" name="Picture 2">
            <a:extLst>
              <a:ext uri="{FF2B5EF4-FFF2-40B4-BE49-F238E27FC236}">
                <a16:creationId xmlns:a16="http://schemas.microsoft.com/office/drawing/2014/main" xmlns="" id="{31EEC6DA-A1B8-41E5-9A24-4DC27C3815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3530" y="1531689"/>
            <a:ext cx="2542366" cy="35963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5" name="Diagram 4">
            <a:extLst>
              <a:ext uri="{FF2B5EF4-FFF2-40B4-BE49-F238E27FC236}">
                <a16:creationId xmlns:a16="http://schemas.microsoft.com/office/drawing/2014/main" xmlns="" id="{65A6928C-3759-4FC8-ACBE-2805D5C6375C}"/>
              </a:ext>
            </a:extLst>
          </p:cNvPr>
          <p:cNvGraphicFramePr/>
          <p:nvPr>
            <p:extLst>
              <p:ext uri="{D42A27DB-BD31-4B8C-83A1-F6EECF244321}">
                <p14:modId xmlns:p14="http://schemas.microsoft.com/office/powerpoint/2010/main" val="3816814045"/>
              </p:ext>
            </p:extLst>
          </p:nvPr>
        </p:nvGraphicFramePr>
        <p:xfrm>
          <a:off x="4572000" y="1531689"/>
          <a:ext cx="4060773" cy="357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53622" y="5260091"/>
            <a:ext cx="9197622" cy="1454911"/>
            <a:chOff x="-53622" y="5423864"/>
            <a:chExt cx="9197622" cy="1454911"/>
          </a:xfrm>
        </p:grpSpPr>
        <p:pic>
          <p:nvPicPr>
            <p:cNvPr id="8" name="Picture 5" descr="Curve Green"/>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88671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27DC6-FE6A-4B17-BD06-7148B852E4AF}"/>
              </a:ext>
            </a:extLst>
          </p:cNvPr>
          <p:cNvSpPr>
            <a:spLocks noGrp="1"/>
          </p:cNvSpPr>
          <p:nvPr>
            <p:ph type="title"/>
          </p:nvPr>
        </p:nvSpPr>
        <p:spPr>
          <a:xfrm>
            <a:off x="273808" y="-31037"/>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1 - Introduction</a:t>
            </a:r>
          </a:p>
        </p:txBody>
      </p:sp>
      <p:sp>
        <p:nvSpPr>
          <p:cNvPr id="3" name="Content Placeholder 2">
            <a:extLst>
              <a:ext uri="{FF2B5EF4-FFF2-40B4-BE49-F238E27FC236}">
                <a16:creationId xmlns:a16="http://schemas.microsoft.com/office/drawing/2014/main" xmlns="" id="{FFFB0183-AC87-46CE-8C59-CBC5370D4F05}"/>
              </a:ext>
            </a:extLst>
          </p:cNvPr>
          <p:cNvSpPr>
            <a:spLocks noGrp="1"/>
          </p:cNvSpPr>
          <p:nvPr>
            <p:ph idx="1"/>
          </p:nvPr>
        </p:nvSpPr>
        <p:spPr>
          <a:xfrm>
            <a:off x="409486" y="2132970"/>
            <a:ext cx="4098472" cy="2196769"/>
          </a:xfrm>
        </p:spPr>
        <p:txBody>
          <a:bodyPr>
            <a:normAutofit lnSpcReduction="10000"/>
          </a:bodyPr>
          <a:lstStyle/>
          <a:p>
            <a:r>
              <a:rPr lang="en-GB" sz="2400" dirty="0">
                <a:latin typeface="Segoe UI" panose="020B0502040204020203" pitchFamily="34" charset="0"/>
                <a:ea typeface="Segoe UI" panose="020B0502040204020203" pitchFamily="34" charset="0"/>
                <a:cs typeface="Segoe UI" panose="020B0502040204020203" pitchFamily="34" charset="0"/>
              </a:rPr>
              <a:t>Why are you writing a biosecurity plan?</a:t>
            </a:r>
          </a:p>
          <a:p>
            <a:pPr marL="0" indent="0">
              <a:buNone/>
            </a:pP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What are the major concerns for our </a:t>
            </a:r>
            <a:r>
              <a:rPr lang="en-GB" sz="2400">
                <a:latin typeface="Segoe UI" panose="020B0502040204020203" pitchFamily="34" charset="0"/>
                <a:ea typeface="Segoe UI" panose="020B0502040204020203" pitchFamily="34" charset="0"/>
                <a:cs typeface="Segoe UI" panose="020B0502040204020203" pitchFamily="34" charset="0"/>
              </a:rPr>
              <a:t>event or business</a:t>
            </a:r>
            <a:r>
              <a:rPr lang="en-GB" sz="2400" dirty="0">
                <a:latin typeface="Segoe UI" panose="020B0502040204020203" pitchFamily="34" charset="0"/>
                <a:ea typeface="Segoe UI" panose="020B0502040204020203" pitchFamily="34" charset="0"/>
                <a:cs typeface="Segoe UI" panose="020B0502040204020203" pitchFamily="34" charset="0"/>
              </a:rPr>
              <a:t>?</a:t>
            </a:r>
          </a:p>
          <a:p>
            <a:endParaRPr lang="en-GB" dirty="0"/>
          </a:p>
        </p:txBody>
      </p:sp>
      <p:grpSp>
        <p:nvGrpSpPr>
          <p:cNvPr id="15" name="Group 14"/>
          <p:cNvGrpSpPr/>
          <p:nvPr/>
        </p:nvGrpSpPr>
        <p:grpSpPr>
          <a:xfrm>
            <a:off x="-53622" y="5260091"/>
            <a:ext cx="9197622" cy="1454911"/>
            <a:chOff x="-53622" y="5423864"/>
            <a:chExt cx="9197622" cy="1454911"/>
          </a:xfrm>
        </p:grpSpPr>
        <p:pic>
          <p:nvPicPr>
            <p:cNvPr id="16"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8"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3" descr="APHA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1" name="Picture 20"/>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4" name="TextBox 13"/>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256034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2258E-38A3-4869-A536-3D74C10F3C1E}"/>
              </a:ext>
            </a:extLst>
          </p:cNvPr>
          <p:cNvSpPr>
            <a:spLocks noGrp="1"/>
          </p:cNvSpPr>
          <p:nvPr>
            <p:ph type="title"/>
          </p:nvPr>
        </p:nvSpPr>
        <p:spPr>
          <a:xfrm>
            <a:off x="429803" y="-80370"/>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2 – Scene Setting</a:t>
            </a:r>
          </a:p>
        </p:txBody>
      </p:sp>
      <p:sp>
        <p:nvSpPr>
          <p:cNvPr id="3" name="Content Placeholder 2">
            <a:extLst>
              <a:ext uri="{FF2B5EF4-FFF2-40B4-BE49-F238E27FC236}">
                <a16:creationId xmlns:a16="http://schemas.microsoft.com/office/drawing/2014/main" xmlns="" id="{80E67551-129C-4A73-845E-546E27DA9CA4}"/>
              </a:ext>
            </a:extLst>
          </p:cNvPr>
          <p:cNvSpPr>
            <a:spLocks noGrp="1"/>
          </p:cNvSpPr>
          <p:nvPr>
            <p:ph idx="1"/>
          </p:nvPr>
        </p:nvSpPr>
        <p:spPr>
          <a:xfrm>
            <a:off x="703281" y="1220068"/>
            <a:ext cx="4354830" cy="4065149"/>
          </a:xfrm>
        </p:spPr>
        <p:txBody>
          <a:bodyPr>
            <a:normAutofit fontScale="92500" lnSpcReduction="10000"/>
          </a:bodyPr>
          <a:lstStyle/>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Identify the area covered by the plan</a:t>
            </a:r>
          </a:p>
          <a:p>
            <a:pPr lvl="1"/>
            <a:r>
              <a:rPr lang="en-GB" dirty="0">
                <a:latin typeface="Segoe UI" panose="020B0502040204020203" pitchFamily="34" charset="0"/>
                <a:ea typeface="Segoe UI" panose="020B0502040204020203" pitchFamily="34" charset="0"/>
                <a:cs typeface="Segoe UI" panose="020B0502040204020203" pitchFamily="34" charset="0"/>
              </a:rPr>
              <a:t>Geographical scope</a:t>
            </a:r>
          </a:p>
          <a:p>
            <a:pPr lvl="1"/>
            <a:r>
              <a:rPr lang="en-GB" dirty="0">
                <a:latin typeface="Segoe UI" panose="020B0502040204020203" pitchFamily="34" charset="0"/>
                <a:ea typeface="Segoe UI" panose="020B0502040204020203" pitchFamily="34" charset="0"/>
                <a:cs typeface="Segoe UI" panose="020B0502040204020203" pitchFamily="34" charset="0"/>
              </a:rPr>
              <a:t>Time limits</a:t>
            </a:r>
          </a:p>
          <a:p>
            <a:pPr lvl="1"/>
            <a:r>
              <a:rPr lang="en-GB" dirty="0">
                <a:latin typeface="Segoe UI" panose="020B0502040204020203" pitchFamily="34" charset="0"/>
                <a:ea typeface="Segoe UI" panose="020B0502040204020203" pitchFamily="34" charset="0"/>
                <a:cs typeface="Segoe UI" panose="020B0502040204020203" pitchFamily="34" charset="0"/>
              </a:rPr>
              <a:t>Activities</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Useful contacts </a:t>
            </a:r>
          </a:p>
          <a:p>
            <a:pPr lvl="1"/>
            <a:r>
              <a:rPr lang="en-GB" dirty="0">
                <a:latin typeface="Segoe UI" panose="020B0502040204020203" pitchFamily="34" charset="0"/>
                <a:ea typeface="Segoe UI" panose="020B0502040204020203" pitchFamily="34" charset="0"/>
                <a:cs typeface="Segoe UI" panose="020B0502040204020203" pitchFamily="34" charset="0"/>
              </a:rPr>
              <a:t>Local Natural England staff</a:t>
            </a:r>
          </a:p>
          <a:p>
            <a:pPr lvl="1"/>
            <a:r>
              <a:rPr lang="en-GB" dirty="0">
                <a:latin typeface="Segoe UI" panose="020B0502040204020203" pitchFamily="34" charset="0"/>
                <a:ea typeface="Segoe UI" panose="020B0502040204020203" pitchFamily="34" charset="0"/>
                <a:cs typeface="Segoe UI" panose="020B0502040204020203" pitchFamily="34" charset="0"/>
              </a:rPr>
              <a:t>Relevant experts, marine biologists, biosecurity experts, university contacts etc.</a:t>
            </a:r>
          </a:p>
        </p:txBody>
      </p:sp>
      <p:grpSp>
        <p:nvGrpSpPr>
          <p:cNvPr id="5" name="Group 4">
            <a:extLst>
              <a:ext uri="{FF2B5EF4-FFF2-40B4-BE49-F238E27FC236}">
                <a16:creationId xmlns:a16="http://schemas.microsoft.com/office/drawing/2014/main" xmlns="" id="{85E87393-BD98-45B8-9CCF-8A2F504D351F}"/>
              </a:ext>
            </a:extLst>
          </p:cNvPr>
          <p:cNvGrpSpPr/>
          <p:nvPr/>
        </p:nvGrpSpPr>
        <p:grpSpPr>
          <a:xfrm>
            <a:off x="5815014" y="1312697"/>
            <a:ext cx="2700338" cy="3471863"/>
            <a:chOff x="0" y="0"/>
            <a:chExt cx="3600450" cy="4629150"/>
          </a:xfrm>
        </p:grpSpPr>
        <p:pic>
          <p:nvPicPr>
            <p:cNvPr id="6" name="Picture 5">
              <a:extLst>
                <a:ext uri="{FF2B5EF4-FFF2-40B4-BE49-F238E27FC236}">
                  <a16:creationId xmlns:a16="http://schemas.microsoft.com/office/drawing/2014/main" xmlns="" id="{032A7386-600D-440F-AB0D-0BAD229B5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3600450" cy="4629150"/>
            </a:xfrm>
            <a:prstGeom prst="rect">
              <a:avLst/>
            </a:prstGeom>
            <a:noFill/>
          </p:spPr>
        </p:pic>
        <p:sp>
          <p:nvSpPr>
            <p:cNvPr id="7" name="Text Box 26">
              <a:extLst>
                <a:ext uri="{FF2B5EF4-FFF2-40B4-BE49-F238E27FC236}">
                  <a16:creationId xmlns:a16="http://schemas.microsoft.com/office/drawing/2014/main" xmlns="" id="{8B13628B-BFAD-4D93-AFF4-EC3944FFACEA}"/>
                </a:ext>
              </a:extLst>
            </p:cNvPr>
            <p:cNvSpPr txBox="1"/>
            <p:nvPr/>
          </p:nvSpPr>
          <p:spPr>
            <a:xfrm>
              <a:off x="95250" y="85725"/>
              <a:ext cx="1771650" cy="1524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750"/>
                </a:spcAft>
              </a:pPr>
              <a:r>
                <a:rPr lang="en-GB" sz="675" b="1">
                  <a:solidFill>
                    <a:srgbClr val="31B6FD"/>
                  </a:solidFill>
                  <a:latin typeface="Arial" panose="020B0604020202020204" pitchFamily="34" charset="0"/>
                  <a:ea typeface="Times New Roman" panose="02020603050405020304" pitchFamily="18" charset="0"/>
                  <a:cs typeface="Times New Roman" panose="02020603050405020304" pitchFamily="18" charset="0"/>
                </a:rPr>
                <a:t>Fig 1: TECF Management Area</a:t>
              </a:r>
            </a:p>
          </p:txBody>
        </p:sp>
      </p:grpSp>
      <p:grpSp>
        <p:nvGrpSpPr>
          <p:cNvPr id="9" name="Group 8"/>
          <p:cNvGrpSpPr/>
          <p:nvPr/>
        </p:nvGrpSpPr>
        <p:grpSpPr>
          <a:xfrm>
            <a:off x="0" y="5349511"/>
            <a:ext cx="9197622" cy="1454911"/>
            <a:chOff x="-53622" y="5423864"/>
            <a:chExt cx="9197622" cy="1454911"/>
          </a:xfrm>
        </p:grpSpPr>
        <p:pic>
          <p:nvPicPr>
            <p:cNvPr id="10" name="Picture 5" descr="Curve Gre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2" name="Picture 2" descr="BZS-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3" descr="APH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5" name="Picture 14"/>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6" name="TextBox 15">
            <a:extLst>
              <a:ext uri="{FF2B5EF4-FFF2-40B4-BE49-F238E27FC236}">
                <a16:creationId xmlns:a16="http://schemas.microsoft.com/office/drawing/2014/main" xmlns="" id="{159E0ABD-D1BC-474A-86C7-C6A165C3B08E}"/>
              </a:ext>
            </a:extLst>
          </p:cNvPr>
          <p:cNvSpPr txBox="1"/>
          <p:nvPr/>
        </p:nvSpPr>
        <p:spPr>
          <a:xfrm>
            <a:off x="5452602" y="4994199"/>
            <a:ext cx="3211830" cy="646331"/>
          </a:xfrm>
          <a:prstGeom prst="rect">
            <a:avLst/>
          </a:prstGeom>
          <a:noFill/>
        </p:spPr>
        <p:txBody>
          <a:bodyPr wrap="square" rtlCol="0">
            <a:spAutoFit/>
          </a:bodyPr>
          <a:lstStyle/>
          <a:p>
            <a:r>
              <a:rPr lang="en-GB" b="1" dirty="0">
                <a:solidFill>
                  <a:srgbClr val="FF0000"/>
                </a:solidFill>
              </a:rPr>
              <a:t>CHOOSE AN IMAGE RELEVANT TO YOUR AUDIENCE</a:t>
            </a:r>
          </a:p>
        </p:txBody>
      </p:sp>
    </p:spTree>
    <p:extLst>
      <p:ext uri="{BB962C8B-B14F-4D97-AF65-F5344CB8AC3E}">
        <p14:creationId xmlns:p14="http://schemas.microsoft.com/office/powerpoint/2010/main" val="5145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535232"/>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itle 2">
            <a:extLst>
              <a:ext uri="{FF2B5EF4-FFF2-40B4-BE49-F238E27FC236}">
                <a16:creationId xmlns:a16="http://schemas.microsoft.com/office/drawing/2014/main" xmlns="" id="{31C0ED16-E86E-4799-A355-58D5E0ED420A}"/>
              </a:ext>
            </a:extLst>
          </p:cNvPr>
          <p:cNvSpPr txBox="1">
            <a:spLocks/>
          </p:cNvSpPr>
          <p:nvPr/>
        </p:nvSpPr>
        <p:spPr>
          <a:xfrm>
            <a:off x="97163" y="6494197"/>
            <a:ext cx="7886700" cy="409222"/>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675" dirty="0"/>
              <a:t>Impacts on recreational boating banner Images/hull fouling L to R: © J </a:t>
            </a:r>
            <a:r>
              <a:rPr lang="en-GB" sz="675" dirty="0" err="1"/>
              <a:t>Bishop,MBA</a:t>
            </a:r>
            <a:r>
              <a:rPr lang="en-GB" sz="675" dirty="0"/>
              <a:t>; © R Holland; © Crown copyright (2009) GB NNSS; © Crown copyright (2009) GBNNSS </a:t>
            </a:r>
          </a:p>
        </p:txBody>
      </p:sp>
      <p:grpSp>
        <p:nvGrpSpPr>
          <p:cNvPr id="5" name="Group 4">
            <a:extLst>
              <a:ext uri="{FF2B5EF4-FFF2-40B4-BE49-F238E27FC236}">
                <a16:creationId xmlns:a16="http://schemas.microsoft.com/office/drawing/2014/main" xmlns="" id="{E8FEE1E7-79EE-482E-BD76-AD82C169FAAD}"/>
              </a:ext>
            </a:extLst>
          </p:cNvPr>
          <p:cNvGrpSpPr/>
          <p:nvPr/>
        </p:nvGrpSpPr>
        <p:grpSpPr>
          <a:xfrm>
            <a:off x="0" y="1106465"/>
            <a:ext cx="9144000" cy="1917700"/>
            <a:chOff x="0" y="0"/>
            <a:chExt cx="12192000" cy="2556933"/>
          </a:xfrm>
        </p:grpSpPr>
        <p:pic>
          <p:nvPicPr>
            <p:cNvPr id="6" name="Picture 5">
              <a:extLst>
                <a:ext uri="{FF2B5EF4-FFF2-40B4-BE49-F238E27FC236}">
                  <a16:creationId xmlns:a16="http://schemas.microsoft.com/office/drawing/2014/main" xmlns="" id="{6ADD19FC-21BD-4B4B-A9D6-7E8456109ABE}"/>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0" y="25928"/>
              <a:ext cx="3441700" cy="2531005"/>
            </a:xfrm>
            <a:prstGeom prst="rect">
              <a:avLst/>
            </a:prstGeom>
          </p:spPr>
        </p:pic>
        <p:pic>
          <p:nvPicPr>
            <p:cNvPr id="7" name="Picture 6">
              <a:extLst>
                <a:ext uri="{FF2B5EF4-FFF2-40B4-BE49-F238E27FC236}">
                  <a16:creationId xmlns:a16="http://schemas.microsoft.com/office/drawing/2014/main" xmlns="" id="{0259C31A-85BF-45BC-B443-D2E134256497}"/>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441700" y="0"/>
              <a:ext cx="3835400" cy="2556933"/>
            </a:xfrm>
            <a:prstGeom prst="rect">
              <a:avLst/>
            </a:prstGeom>
          </p:spPr>
        </p:pic>
        <p:pic>
          <p:nvPicPr>
            <p:cNvPr id="8" name="Picture 2" descr="Image result for invasive yacht fouling">
              <a:extLst>
                <a:ext uri="{FF2B5EF4-FFF2-40B4-BE49-F238E27FC236}">
                  <a16:creationId xmlns:a16="http://schemas.microsoft.com/office/drawing/2014/main" xmlns="" id="{F5CD6E2E-C359-42AA-A872-DDFDCB5D6CD4}"/>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277100" y="29315"/>
              <a:ext cx="3368051" cy="25276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ebra Mussel Hull Fouling. Non Native Species Secretariat_Crown Copyright">
              <a:extLst>
                <a:ext uri="{FF2B5EF4-FFF2-40B4-BE49-F238E27FC236}">
                  <a16:creationId xmlns:a16="http://schemas.microsoft.com/office/drawing/2014/main" xmlns="" id="{46486EE2-D4ED-4479-8B63-BA5EE811AEF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128250" y="40805"/>
              <a:ext cx="2063750" cy="251612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xmlns="" id="{4A5CC552-2CF6-47C2-9574-3249955B5E7B}"/>
              </a:ext>
            </a:extLst>
          </p:cNvPr>
          <p:cNvSpPr>
            <a:spLocks noGrp="1"/>
          </p:cNvSpPr>
          <p:nvPr>
            <p:ph type="ctrTitle"/>
          </p:nvPr>
        </p:nvSpPr>
        <p:spPr>
          <a:xfrm>
            <a:off x="1569491" y="2826872"/>
            <a:ext cx="5771367" cy="1790700"/>
          </a:xfrm>
        </p:spPr>
        <p:txBody>
          <a:bodyPr>
            <a:normAutofit/>
          </a:bodyPr>
          <a:lstStyle/>
          <a:p>
            <a:r>
              <a:rPr lang="en-GB" sz="4500" b="1" dirty="0">
                <a:solidFill>
                  <a:srgbClr val="006699"/>
                </a:solidFill>
                <a:latin typeface="Segoe UI" panose="020B0502040204020203" pitchFamily="34" charset="0"/>
                <a:ea typeface="Segoe UI" panose="020B0502040204020203" pitchFamily="34" charset="0"/>
                <a:cs typeface="Segoe UI" panose="020B0502040204020203" pitchFamily="34" charset="0"/>
              </a:rPr>
              <a:t>Marine Invasive Non-Native Species </a:t>
            </a:r>
          </a:p>
        </p:txBody>
      </p:sp>
      <p:sp>
        <p:nvSpPr>
          <p:cNvPr id="15" name="Subtitle 2">
            <a:extLst>
              <a:ext uri="{FF2B5EF4-FFF2-40B4-BE49-F238E27FC236}">
                <a16:creationId xmlns:a16="http://schemas.microsoft.com/office/drawing/2014/main" xmlns="" id="{97E469EC-2ACD-46AA-9FA9-BF48BDC4906B}"/>
              </a:ext>
            </a:extLst>
          </p:cNvPr>
          <p:cNvSpPr>
            <a:spLocks noGrp="1"/>
          </p:cNvSpPr>
          <p:nvPr>
            <p:ph type="subTitle" idx="1"/>
          </p:nvPr>
        </p:nvSpPr>
        <p:spPr>
          <a:xfrm>
            <a:off x="1143000" y="4617572"/>
            <a:ext cx="6858000" cy="487829"/>
          </a:xfrm>
        </p:spPr>
        <p:txBody>
          <a:bodyPr>
            <a:normAutofit/>
          </a:bodyPr>
          <a:lstStyle/>
          <a:p>
            <a:r>
              <a:rPr lang="en-GB" sz="1800" dirty="0">
                <a:latin typeface="Segoe UI" panose="020B0502040204020203" pitchFamily="34" charset="0"/>
                <a:ea typeface="Segoe UI" panose="020B0502040204020203" pitchFamily="34" charset="0"/>
                <a:cs typeface="Segoe UI" panose="020B0502040204020203" pitchFamily="34" charset="0"/>
              </a:rPr>
              <a:t>Impacts on Event Managers and Practical Biosecurity Steps</a:t>
            </a:r>
          </a:p>
        </p:txBody>
      </p:sp>
    </p:spTree>
    <p:extLst>
      <p:ext uri="{BB962C8B-B14F-4D97-AF65-F5344CB8AC3E}">
        <p14:creationId xmlns:p14="http://schemas.microsoft.com/office/powerpoint/2010/main" val="72565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E12DA-4C76-4D23-A93F-090FC5882413}"/>
              </a:ext>
            </a:extLst>
          </p:cNvPr>
          <p:cNvSpPr>
            <a:spLocks noGrp="1"/>
          </p:cNvSpPr>
          <p:nvPr>
            <p:ph type="title"/>
          </p:nvPr>
        </p:nvSpPr>
        <p:spPr>
          <a:xfrm>
            <a:off x="497188" y="171859"/>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3 – Environmental Information</a:t>
            </a:r>
          </a:p>
        </p:txBody>
      </p:sp>
      <p:sp>
        <p:nvSpPr>
          <p:cNvPr id="3" name="Content Placeholder 2">
            <a:extLst>
              <a:ext uri="{FF2B5EF4-FFF2-40B4-BE49-F238E27FC236}">
                <a16:creationId xmlns:a16="http://schemas.microsoft.com/office/drawing/2014/main" xmlns="" id="{539B5A62-EFD8-401A-A744-F8D3854B447B}"/>
              </a:ext>
            </a:extLst>
          </p:cNvPr>
          <p:cNvSpPr>
            <a:spLocks noGrp="1"/>
          </p:cNvSpPr>
          <p:nvPr>
            <p:ph idx="1"/>
          </p:nvPr>
        </p:nvSpPr>
        <p:spPr>
          <a:xfrm>
            <a:off x="628650" y="1932984"/>
            <a:ext cx="4501995" cy="4092444"/>
          </a:xfrm>
        </p:spPr>
        <p:txBody>
          <a:bodyPr>
            <a:normAutofit/>
          </a:bodyPr>
          <a:lstStyle/>
          <a:p>
            <a:r>
              <a:rPr lang="en-GB" sz="2200" dirty="0">
                <a:latin typeface="Segoe UI" panose="020B0502040204020203" pitchFamily="34" charset="0"/>
                <a:ea typeface="Segoe UI" panose="020B0502040204020203" pitchFamily="34" charset="0"/>
                <a:cs typeface="Segoe UI" panose="020B0502040204020203" pitchFamily="34" charset="0"/>
              </a:rPr>
              <a:t>Physical structure and layout of the site</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Water chemistry, temperature and other relevant data</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Lists of INNS known to be present or on the horizon</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Existing designations e.g. SSSI or MCZ etc. </a:t>
            </a:r>
          </a:p>
        </p:txBody>
      </p:sp>
      <p:pic>
        <p:nvPicPr>
          <p:cNvPr id="4" name="Picture 3">
            <a:extLst>
              <a:ext uri="{FF2B5EF4-FFF2-40B4-BE49-F238E27FC236}">
                <a16:creationId xmlns:a16="http://schemas.microsoft.com/office/drawing/2014/main" xmlns="" id="{E2B76C3C-427C-4B95-8987-0B68C36120CC}"/>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5130645" y="2125268"/>
            <a:ext cx="3693319" cy="3272314"/>
          </a:xfrm>
          <a:prstGeom prst="rect">
            <a:avLst/>
          </a:prstGeom>
          <a:ln w="19050" cap="sq">
            <a:solidFill>
              <a:schemeClr val="tx1"/>
            </a:solidFill>
            <a:prstDash val="solid"/>
            <a:miter lim="800000"/>
          </a:ln>
          <a:effectLst/>
        </p:spPr>
      </p:pic>
      <p:sp>
        <p:nvSpPr>
          <p:cNvPr id="6" name="TextBox 5">
            <a:extLst>
              <a:ext uri="{FF2B5EF4-FFF2-40B4-BE49-F238E27FC236}">
                <a16:creationId xmlns:a16="http://schemas.microsoft.com/office/drawing/2014/main" xmlns="" id="{DE5DA75D-8A05-43FA-97CC-1A81D75312C3}"/>
              </a:ext>
            </a:extLst>
          </p:cNvPr>
          <p:cNvSpPr txBox="1"/>
          <p:nvPr/>
        </p:nvSpPr>
        <p:spPr>
          <a:xfrm>
            <a:off x="5371389" y="5589866"/>
            <a:ext cx="3211830" cy="646331"/>
          </a:xfrm>
          <a:prstGeom prst="rect">
            <a:avLst/>
          </a:prstGeom>
          <a:noFill/>
        </p:spPr>
        <p:txBody>
          <a:bodyPr wrap="square" rtlCol="0">
            <a:spAutoFit/>
          </a:bodyPr>
          <a:lstStyle/>
          <a:p>
            <a:r>
              <a:rPr lang="en-GB" b="1" dirty="0">
                <a:solidFill>
                  <a:srgbClr val="FF0000"/>
                </a:solidFill>
              </a:rPr>
              <a:t>CHOOSE AN IMAGE RELEVANT TO YOUR AUDIENCE</a:t>
            </a:r>
          </a:p>
        </p:txBody>
      </p:sp>
    </p:spTree>
    <p:extLst>
      <p:ext uri="{BB962C8B-B14F-4D97-AF65-F5344CB8AC3E}">
        <p14:creationId xmlns:p14="http://schemas.microsoft.com/office/powerpoint/2010/main" val="43650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EDD05-6983-4B6C-B99D-3B896FB276D5}"/>
              </a:ext>
            </a:extLst>
          </p:cNvPr>
          <p:cNvSpPr>
            <a:spLocks noGrp="1"/>
          </p:cNvSpPr>
          <p:nvPr>
            <p:ph type="title"/>
          </p:nvPr>
        </p:nvSpPr>
        <p:spPr>
          <a:xfrm>
            <a:off x="628650" y="-80370"/>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4 – Use of the Area</a:t>
            </a:r>
          </a:p>
        </p:txBody>
      </p:sp>
      <p:sp>
        <p:nvSpPr>
          <p:cNvPr id="3" name="Content Placeholder 2">
            <a:extLst>
              <a:ext uri="{FF2B5EF4-FFF2-40B4-BE49-F238E27FC236}">
                <a16:creationId xmlns:a16="http://schemas.microsoft.com/office/drawing/2014/main" xmlns="" id="{4A82F499-2BEA-4BD3-81ED-220F47D4AE9D}"/>
              </a:ext>
            </a:extLst>
          </p:cNvPr>
          <p:cNvSpPr>
            <a:spLocks noGrp="1"/>
          </p:cNvSpPr>
          <p:nvPr>
            <p:ph idx="1"/>
          </p:nvPr>
        </p:nvSpPr>
        <p:spPr>
          <a:xfrm>
            <a:off x="628650" y="1245193"/>
            <a:ext cx="3783330" cy="3263504"/>
          </a:xfrm>
        </p:spPr>
        <p:txBody>
          <a:bodyPr>
            <a:normAutofit fontScale="92500"/>
          </a:bodyPr>
          <a:lstStyle/>
          <a:p>
            <a:r>
              <a:rPr lang="en-GB" dirty="0">
                <a:latin typeface="Segoe UI" panose="020B0502040204020203" pitchFamily="34" charset="0"/>
                <a:ea typeface="Segoe UI" panose="020B0502040204020203" pitchFamily="34" charset="0"/>
                <a:cs typeface="Segoe UI" panose="020B0502040204020203" pitchFamily="34" charset="0"/>
              </a:rPr>
              <a:t>Major types of activity</a:t>
            </a:r>
          </a:p>
          <a:p>
            <a:pPr lvl="1"/>
            <a:r>
              <a:rPr lang="en-GB" dirty="0">
                <a:latin typeface="Segoe UI" panose="020B0502040204020203" pitchFamily="34" charset="0"/>
                <a:ea typeface="Segoe UI" panose="020B0502040204020203" pitchFamily="34" charset="0"/>
                <a:cs typeface="Segoe UI" panose="020B0502040204020203" pitchFamily="34" charset="0"/>
              </a:rPr>
              <a:t>How many boats?</a:t>
            </a:r>
          </a:p>
          <a:p>
            <a:pPr lvl="1"/>
            <a:r>
              <a:rPr lang="en-GB" dirty="0">
                <a:latin typeface="Segoe UI" panose="020B0502040204020203" pitchFamily="34" charset="0"/>
                <a:ea typeface="Segoe UI" panose="020B0502040204020203" pitchFamily="34" charset="0"/>
                <a:cs typeface="Segoe UI" panose="020B0502040204020203" pitchFamily="34" charset="0"/>
              </a:rPr>
              <a:t>What type? Ballast water used?</a:t>
            </a:r>
          </a:p>
          <a:p>
            <a:pPr lvl="1"/>
            <a:r>
              <a:rPr lang="en-GB" dirty="0">
                <a:latin typeface="Segoe UI" panose="020B0502040204020203" pitchFamily="34" charset="0"/>
                <a:ea typeface="Segoe UI" panose="020B0502040204020203" pitchFamily="34" charset="0"/>
                <a:cs typeface="Segoe UI" panose="020B0502040204020203" pitchFamily="34" charset="0"/>
              </a:rPr>
              <a:t>Where are they coming from?</a:t>
            </a:r>
          </a:p>
          <a:p>
            <a:pPr lvl="1"/>
            <a:r>
              <a:rPr lang="en-GB" dirty="0">
                <a:latin typeface="Segoe UI" panose="020B0502040204020203" pitchFamily="34" charset="0"/>
                <a:ea typeface="Segoe UI" panose="020B0502040204020203" pitchFamily="34" charset="0"/>
                <a:cs typeface="Segoe UI" panose="020B0502040204020203" pitchFamily="34" charset="0"/>
              </a:rPr>
              <a:t>What stock or product movements are there?</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4" descr="https://static.fleetmon.com/static/images/explorer/FMX-Interface-Europoort.jpg">
            <a:extLst>
              <a:ext uri="{FF2B5EF4-FFF2-40B4-BE49-F238E27FC236}">
                <a16:creationId xmlns:a16="http://schemas.microsoft.com/office/drawing/2014/main" xmlns="" id="{C187AABE-EA82-4072-8E4B-CC2D079D7B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1877" y="4508697"/>
            <a:ext cx="2999876" cy="16620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result for RYA recreational use map">
            <a:extLst>
              <a:ext uri="{FF2B5EF4-FFF2-40B4-BE49-F238E27FC236}">
                <a16:creationId xmlns:a16="http://schemas.microsoft.com/office/drawing/2014/main" xmlns="" id="{9A0FBF0B-218D-494A-A720-1B3FE3AA9C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8732" y="2125268"/>
            <a:ext cx="3694861"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3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6AAF6-5559-4B5B-96E1-9079C977125D}"/>
              </a:ext>
            </a:extLst>
          </p:cNvPr>
          <p:cNvSpPr>
            <a:spLocks noGrp="1"/>
          </p:cNvSpPr>
          <p:nvPr>
            <p:ph type="title"/>
          </p:nvPr>
        </p:nvSpPr>
        <p:spPr>
          <a:xfrm>
            <a:off x="183659" y="776293"/>
            <a:ext cx="8359840" cy="1325563"/>
          </a:xfrm>
        </p:spPr>
        <p:txBody>
          <a:bodyPr>
            <a:normAutofit/>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p>
        </p:txBody>
      </p:sp>
      <p:pic>
        <p:nvPicPr>
          <p:cNvPr id="7" name="Picture 6">
            <a:extLst>
              <a:ext uri="{FF2B5EF4-FFF2-40B4-BE49-F238E27FC236}">
                <a16:creationId xmlns:a16="http://schemas.microsoft.com/office/drawing/2014/main" xmlns="" id="{30DD6D1A-A173-4D4F-969C-00BEB79D65E9}"/>
              </a:ext>
            </a:extLst>
          </p:cNvPr>
          <p:cNvPicPr>
            <a:picLocks noChangeAspect="1"/>
          </p:cNvPicPr>
          <p:nvPr/>
        </p:nvPicPr>
        <p:blipFill>
          <a:blip r:embed="rId3" cstate="screen">
            <a:clrChange>
              <a:clrFrom>
                <a:srgbClr val="F8F8F7"/>
              </a:clrFrom>
              <a:clrTo>
                <a:srgbClr val="F8F8F7">
                  <a:alpha val="0"/>
                </a:srgbClr>
              </a:clrTo>
            </a:clrChange>
            <a:extLst>
              <a:ext uri="{28A0092B-C50C-407E-A947-70E740481C1C}">
                <a14:useLocalDpi xmlns:a14="http://schemas.microsoft.com/office/drawing/2010/main"/>
              </a:ext>
            </a:extLst>
          </a:blip>
          <a:stretch>
            <a:fillRect/>
          </a:stretch>
        </p:blipFill>
        <p:spPr>
          <a:xfrm>
            <a:off x="6214736" y="5389197"/>
            <a:ext cx="1978074" cy="1385020"/>
          </a:xfrm>
          <a:prstGeom prst="rect">
            <a:avLst/>
          </a:prstGeom>
        </p:spPr>
      </p:pic>
      <p:sp>
        <p:nvSpPr>
          <p:cNvPr id="8" name="Content Placeholder 2">
            <a:extLst>
              <a:ext uri="{FF2B5EF4-FFF2-40B4-BE49-F238E27FC236}">
                <a16:creationId xmlns:a16="http://schemas.microsoft.com/office/drawing/2014/main" xmlns="" id="{A07456EC-7AC3-46F5-8EA7-7728254172C7}"/>
              </a:ext>
            </a:extLst>
          </p:cNvPr>
          <p:cNvSpPr txBox="1">
            <a:spLocks/>
          </p:cNvSpPr>
          <p:nvPr/>
        </p:nvSpPr>
        <p:spPr>
          <a:xfrm>
            <a:off x="183659" y="2104472"/>
            <a:ext cx="8203476" cy="3576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Segoe UI" panose="020B0502040204020203" pitchFamily="34" charset="0"/>
                <a:ea typeface="Segoe UI" panose="020B0502040204020203" pitchFamily="34" charset="0"/>
                <a:cs typeface="Segoe UI" panose="020B0502040204020203" pitchFamily="34" charset="0"/>
              </a:rPr>
              <a:t>Encourage participants to arrive and depart with clean hulls and equipment. </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Encourage reporting of unusual sightings.</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Establish a point of contact for INNS with local Natural England staff.</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Always wash down equipment well away from the water’s edge to ensure that no residues can return to the sea. </a:t>
            </a:r>
          </a:p>
          <a:p>
            <a:endParaRPr lang="en-GB" dirty="0"/>
          </a:p>
        </p:txBody>
      </p:sp>
    </p:spTree>
    <p:extLst>
      <p:ext uri="{BB962C8B-B14F-4D97-AF65-F5344CB8AC3E}">
        <p14:creationId xmlns:p14="http://schemas.microsoft.com/office/powerpoint/2010/main" val="264201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4AF74-E238-43C3-9E58-C1B0395B1C52}"/>
              </a:ext>
            </a:extLst>
          </p:cNvPr>
          <p:cNvSpPr>
            <a:spLocks noGrp="1"/>
          </p:cNvSpPr>
          <p:nvPr>
            <p:ph type="title"/>
          </p:nvPr>
        </p:nvSpPr>
        <p:spPr>
          <a:xfrm>
            <a:off x="278205" y="226421"/>
            <a:ext cx="5385616" cy="1585436"/>
          </a:xfrm>
        </p:spPr>
        <p:txBody>
          <a:bodyPr>
            <a:normAutofit/>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Commonwealth Games Flotilla 2014</a:t>
            </a:r>
          </a:p>
        </p:txBody>
      </p:sp>
      <p:graphicFrame>
        <p:nvGraphicFramePr>
          <p:cNvPr id="5" name="Object 3">
            <a:extLst>
              <a:ext uri="{FF2B5EF4-FFF2-40B4-BE49-F238E27FC236}">
                <a16:creationId xmlns:a16="http://schemas.microsoft.com/office/drawing/2014/main" xmlns="" id="{5D85702B-D910-4DAD-927C-92EE13C16F7E}"/>
              </a:ext>
            </a:extLst>
          </p:cNvPr>
          <p:cNvGraphicFramePr>
            <a:graphicFrameLocks noChangeAspect="1"/>
          </p:cNvGraphicFramePr>
          <p:nvPr>
            <p:extLst>
              <p:ext uri="{D42A27DB-BD31-4B8C-83A1-F6EECF244321}">
                <p14:modId xmlns:p14="http://schemas.microsoft.com/office/powerpoint/2010/main" val="2471104842"/>
              </p:ext>
            </p:extLst>
          </p:nvPr>
        </p:nvGraphicFramePr>
        <p:xfrm>
          <a:off x="6000750" y="1232833"/>
          <a:ext cx="2615231" cy="4533740"/>
        </p:xfrm>
        <a:graphic>
          <a:graphicData uri="http://schemas.openxmlformats.org/presentationml/2006/ole">
            <mc:AlternateContent xmlns:mc="http://schemas.openxmlformats.org/markup-compatibility/2006">
              <mc:Choice xmlns:v="urn:schemas-microsoft-com:vml" Requires="v">
                <p:oleObj spid="_x0000_s2101" name="PDF" r:id="rId4" imgW="0" imgH="0" progId="FoxitReader.Document">
                  <p:embed/>
                </p:oleObj>
              </mc:Choice>
              <mc:Fallback>
                <p:oleObj name="PDF" r:id="rId4" imgW="0" imgH="0" progId="FoxitReader.Document">
                  <p:embed/>
                  <p:pic>
                    <p:nvPicPr>
                      <p:cNvPr id="5" name="Object 3">
                        <a:extLst>
                          <a:ext uri="{FF2B5EF4-FFF2-40B4-BE49-F238E27FC236}">
                            <a16:creationId xmlns:a16="http://schemas.microsoft.com/office/drawing/2014/main" xmlns="" id="{5D85702B-D910-4DAD-927C-92EE13C16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1232833"/>
                        <a:ext cx="2615231" cy="4533740"/>
                      </a:xfrm>
                      <a:prstGeom prst="rect">
                        <a:avLst/>
                      </a:prstGeom>
                      <a:noFill/>
                      <a:ln>
                        <a:noFill/>
                      </a:ln>
                    </p:spPr>
                  </p:pic>
                </p:oleObj>
              </mc:Fallback>
            </mc:AlternateContent>
          </a:graphicData>
        </a:graphic>
      </p:graphicFrame>
      <p:pic>
        <p:nvPicPr>
          <p:cNvPr id="6" name="Picture 5">
            <a:extLst>
              <a:ext uri="{FF2B5EF4-FFF2-40B4-BE49-F238E27FC236}">
                <a16:creationId xmlns:a16="http://schemas.microsoft.com/office/drawing/2014/main" xmlns="" id="{9B41795C-9406-4ED9-A4CF-185664DC6A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4619" y="2112638"/>
            <a:ext cx="4161192" cy="2774129"/>
          </a:xfrm>
          <a:prstGeom prst="roundRect">
            <a:avLst/>
          </a:prstGeom>
        </p:spPr>
      </p:pic>
      <p:grpSp>
        <p:nvGrpSpPr>
          <p:cNvPr id="8" name="Group 7"/>
          <p:cNvGrpSpPr/>
          <p:nvPr/>
        </p:nvGrpSpPr>
        <p:grpSpPr>
          <a:xfrm>
            <a:off x="0" y="5349511"/>
            <a:ext cx="9197622" cy="1454911"/>
            <a:chOff x="-53622" y="5423864"/>
            <a:chExt cx="9197622" cy="1454911"/>
          </a:xfrm>
        </p:grpSpPr>
        <p:pic>
          <p:nvPicPr>
            <p:cNvPr id="9" name="Picture 5" descr="Curve Green"/>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Content Placeholder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1" name="Picture 2" descr="BZS-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4" name="Picture 13"/>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1602493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CFDF333-B9B9-4737-9002-0F1CFABD552E}"/>
              </a:ext>
            </a:extLst>
          </p:cNvPr>
          <p:cNvGrpSpPr/>
          <p:nvPr/>
        </p:nvGrpSpPr>
        <p:grpSpPr>
          <a:xfrm>
            <a:off x="2726269" y="260823"/>
            <a:ext cx="4644628" cy="4826794"/>
            <a:chOff x="1331913" y="184150"/>
            <a:chExt cx="6192837" cy="6435725"/>
          </a:xfrm>
        </p:grpSpPr>
        <p:pic>
          <p:nvPicPr>
            <p:cNvPr id="7" name="Picture 5">
              <a:extLst>
                <a:ext uri="{FF2B5EF4-FFF2-40B4-BE49-F238E27FC236}">
                  <a16:creationId xmlns:a16="http://schemas.microsoft.com/office/drawing/2014/main" xmlns="" id="{C27E8BA0-BDA8-4BDE-8245-B53B505799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1331913" y="184150"/>
              <a:ext cx="6192837" cy="643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3">
              <a:extLst>
                <a:ext uri="{FF2B5EF4-FFF2-40B4-BE49-F238E27FC236}">
                  <a16:creationId xmlns:a16="http://schemas.microsoft.com/office/drawing/2014/main" xmlns="" id="{7B5EDBD8-5159-45DE-9A6A-A04FF6D59B10}"/>
                </a:ext>
              </a:extLst>
            </p:cNvPr>
            <p:cNvSpPr/>
            <p:nvPr/>
          </p:nvSpPr>
          <p:spPr>
            <a:xfrm rot="12592522">
              <a:off x="3983038" y="3617913"/>
              <a:ext cx="228600" cy="29527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9" name="Down Arrow 6">
              <a:extLst>
                <a:ext uri="{FF2B5EF4-FFF2-40B4-BE49-F238E27FC236}">
                  <a16:creationId xmlns:a16="http://schemas.microsoft.com/office/drawing/2014/main" xmlns="" id="{B7A17768-9BA7-4268-8F97-923DC3C6A752}"/>
                </a:ext>
              </a:extLst>
            </p:cNvPr>
            <p:cNvSpPr/>
            <p:nvPr/>
          </p:nvSpPr>
          <p:spPr>
            <a:xfrm rot="12229664">
              <a:off x="3683000" y="4873625"/>
              <a:ext cx="334963" cy="131603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0" name="Down Arrow 7">
              <a:extLst>
                <a:ext uri="{FF2B5EF4-FFF2-40B4-BE49-F238E27FC236}">
                  <a16:creationId xmlns:a16="http://schemas.microsoft.com/office/drawing/2014/main" xmlns="" id="{C599530B-C83F-44D5-A03A-E1C47E88ABB4}"/>
                </a:ext>
              </a:extLst>
            </p:cNvPr>
            <p:cNvSpPr/>
            <p:nvPr/>
          </p:nvSpPr>
          <p:spPr>
            <a:xfrm rot="20050322">
              <a:off x="3619500" y="2762250"/>
              <a:ext cx="366713" cy="588963"/>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1" name="Down Arrow 8">
              <a:extLst>
                <a:ext uri="{FF2B5EF4-FFF2-40B4-BE49-F238E27FC236}">
                  <a16:creationId xmlns:a16="http://schemas.microsoft.com/office/drawing/2014/main" xmlns="" id="{A1B31D71-501C-4C35-A12B-7A0A010C4820}"/>
                </a:ext>
              </a:extLst>
            </p:cNvPr>
            <p:cNvSpPr/>
            <p:nvPr/>
          </p:nvSpPr>
          <p:spPr>
            <a:xfrm rot="2469166">
              <a:off x="5356225" y="706438"/>
              <a:ext cx="201613" cy="158591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2" name="Down Arrow 10">
              <a:extLst>
                <a:ext uri="{FF2B5EF4-FFF2-40B4-BE49-F238E27FC236}">
                  <a16:creationId xmlns:a16="http://schemas.microsoft.com/office/drawing/2014/main" xmlns="" id="{A99CF902-9708-4D49-8ABD-F5AF23ED4D5F}"/>
                </a:ext>
              </a:extLst>
            </p:cNvPr>
            <p:cNvSpPr/>
            <p:nvPr/>
          </p:nvSpPr>
          <p:spPr>
            <a:xfrm rot="4111936">
              <a:off x="4456907" y="5542756"/>
              <a:ext cx="334962" cy="131762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sp>
        <p:nvSpPr>
          <p:cNvPr id="13" name="Title 12">
            <a:extLst>
              <a:ext uri="{FF2B5EF4-FFF2-40B4-BE49-F238E27FC236}">
                <a16:creationId xmlns:a16="http://schemas.microsoft.com/office/drawing/2014/main" xmlns="" id="{7239B8E9-FE0C-4521-8728-44D41455F4D8}"/>
              </a:ext>
            </a:extLst>
          </p:cNvPr>
          <p:cNvSpPr>
            <a:spLocks noGrp="1"/>
          </p:cNvSpPr>
          <p:nvPr>
            <p:ph type="title"/>
          </p:nvPr>
        </p:nvSpPr>
        <p:spPr>
          <a:xfrm>
            <a:off x="236744" y="260824"/>
            <a:ext cx="3229787" cy="1144896"/>
          </a:xfrm>
        </p:spPr>
        <p:txBody>
          <a:bodyPr>
            <a:normAutofit/>
          </a:bodyPr>
          <a:lstStyle/>
          <a:p>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Sources of boats</a:t>
            </a:r>
          </a:p>
        </p:txBody>
      </p:sp>
      <p:grpSp>
        <p:nvGrpSpPr>
          <p:cNvPr id="15" name="Group 14"/>
          <p:cNvGrpSpPr/>
          <p:nvPr/>
        </p:nvGrpSpPr>
        <p:grpSpPr>
          <a:xfrm>
            <a:off x="0" y="5349511"/>
            <a:ext cx="9197622" cy="1454911"/>
            <a:chOff x="-53622" y="5423864"/>
            <a:chExt cx="9197622" cy="1454911"/>
          </a:xfrm>
        </p:grpSpPr>
        <p:pic>
          <p:nvPicPr>
            <p:cNvPr id="16" name="Picture 5" descr="Curve Gre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8"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1" name="Picture 20"/>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136326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0EF0130-1BA1-49B0-9C19-CFBD8CAB3DFD}"/>
              </a:ext>
            </a:extLst>
          </p:cNvPr>
          <p:cNvSpPr txBox="1">
            <a:spLocks/>
          </p:cNvSpPr>
          <p:nvPr/>
        </p:nvSpPr>
        <p:spPr>
          <a:xfrm>
            <a:off x="342900" y="1065610"/>
            <a:ext cx="6172200" cy="8548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300" b="1" dirty="0">
                <a:solidFill>
                  <a:srgbClr val="006699"/>
                </a:solidFill>
                <a:latin typeface="Segoe UI" panose="020B0502040204020203" pitchFamily="34" charset="0"/>
                <a:ea typeface="Segoe UI" panose="020B0502040204020203" pitchFamily="34" charset="0"/>
                <a:cs typeface="Segoe UI" panose="020B0502040204020203" pitchFamily="34" charset="0"/>
              </a:rPr>
              <a:t>Critical Control Points</a:t>
            </a:r>
          </a:p>
        </p:txBody>
      </p:sp>
      <p:sp>
        <p:nvSpPr>
          <p:cNvPr id="4" name="Content Placeholder 2">
            <a:extLst>
              <a:ext uri="{FF2B5EF4-FFF2-40B4-BE49-F238E27FC236}">
                <a16:creationId xmlns:a16="http://schemas.microsoft.com/office/drawing/2014/main" xmlns="" id="{34BDF69B-6016-4C08-9BF6-3228A7EFA3B2}"/>
              </a:ext>
            </a:extLst>
          </p:cNvPr>
          <p:cNvSpPr txBox="1">
            <a:spLocks/>
          </p:cNvSpPr>
          <p:nvPr/>
        </p:nvSpPr>
        <p:spPr>
          <a:xfrm>
            <a:off x="491490" y="2006293"/>
            <a:ext cx="6172200" cy="339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100" dirty="0">
                <a:latin typeface="Segoe UI" panose="020B0502040204020203" pitchFamily="34" charset="0"/>
                <a:ea typeface="Segoe UI" panose="020B0502040204020203" pitchFamily="34" charset="0"/>
                <a:cs typeface="Segoe UI" panose="020B0502040204020203" pitchFamily="34" charset="0"/>
              </a:rPr>
              <a:t>Pre departure preparation </a:t>
            </a:r>
          </a:p>
          <a:p>
            <a:r>
              <a:rPr lang="en-GB" altLang="en-US" sz="2100" dirty="0">
                <a:latin typeface="Segoe UI" panose="020B0502040204020203" pitchFamily="34" charset="0"/>
                <a:ea typeface="Segoe UI" panose="020B0502040204020203" pitchFamily="34" charset="0"/>
                <a:cs typeface="Segoe UI" panose="020B0502040204020203" pitchFamily="34" charset="0"/>
              </a:rPr>
              <a:t>Pontoon Contracts</a:t>
            </a:r>
          </a:p>
          <a:p>
            <a:r>
              <a:rPr lang="en-GB" altLang="en-US" sz="2100" dirty="0">
                <a:latin typeface="Segoe UI" panose="020B0502040204020203" pitchFamily="34" charset="0"/>
                <a:ea typeface="Segoe UI" panose="020B0502040204020203" pitchFamily="34" charset="0"/>
                <a:cs typeface="Segoe UI" panose="020B0502040204020203" pitchFamily="34" charset="0"/>
              </a:rPr>
              <a:t>Intervention Points</a:t>
            </a:r>
          </a:p>
          <a:p>
            <a:pPr lvl="1"/>
            <a:r>
              <a:rPr lang="en-GB" altLang="en-US" sz="1800" dirty="0">
                <a:latin typeface="Segoe UI" panose="020B0502040204020203" pitchFamily="34" charset="0"/>
                <a:ea typeface="Segoe UI" panose="020B0502040204020203" pitchFamily="34" charset="0"/>
                <a:cs typeface="Segoe UI" panose="020B0502040204020203" pitchFamily="34" charset="0"/>
              </a:rPr>
              <a:t>James Watt Dock</a:t>
            </a:r>
          </a:p>
          <a:p>
            <a:r>
              <a:rPr lang="en-GB" altLang="en-US" sz="2100" dirty="0">
                <a:latin typeface="Segoe UI" panose="020B0502040204020203" pitchFamily="34" charset="0"/>
                <a:ea typeface="Segoe UI" panose="020B0502040204020203" pitchFamily="34" charset="0"/>
                <a:cs typeface="Segoe UI" panose="020B0502040204020203" pitchFamily="34" charset="0"/>
              </a:rPr>
              <a:t>Contingency plan – Polluter Pays</a:t>
            </a:r>
          </a:p>
          <a:p>
            <a:pPr lvl="1"/>
            <a:endParaRPr lang="en-GB" altLang="en-US"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xmlns="" id="{4BD65C01-E2DA-4A8C-8434-27646B5A6A21}"/>
              </a:ext>
            </a:extLst>
          </p:cNvPr>
          <p:cNvPicPr/>
          <p:nvPr/>
        </p:nvPicPr>
        <p:blipFill>
          <a:blip r:embed="rId3" cstate="screen">
            <a:extLst>
              <a:ext uri="{28A0092B-C50C-407E-A947-70E740481C1C}">
                <a14:useLocalDpi xmlns:a14="http://schemas.microsoft.com/office/drawing/2010/main"/>
              </a:ext>
            </a:extLst>
          </a:blip>
          <a:stretch>
            <a:fillRect/>
          </a:stretch>
        </p:blipFill>
        <p:spPr>
          <a:xfrm>
            <a:off x="342900" y="4095154"/>
            <a:ext cx="4202430" cy="1831896"/>
          </a:xfrm>
          <a:prstGeom prst="rect">
            <a:avLst/>
          </a:prstGeom>
        </p:spPr>
      </p:pic>
      <p:sp>
        <p:nvSpPr>
          <p:cNvPr id="8" name="Content Placeholder 7">
            <a:extLst>
              <a:ext uri="{FF2B5EF4-FFF2-40B4-BE49-F238E27FC236}">
                <a16:creationId xmlns:a16="http://schemas.microsoft.com/office/drawing/2014/main" xmlns="" id="{8FD73DB4-E801-4663-89A3-EFDEF4ADDED9}"/>
              </a:ext>
            </a:extLst>
          </p:cNvPr>
          <p:cNvSpPr>
            <a:spLocks noGrp="1"/>
          </p:cNvSpPr>
          <p:nvPr>
            <p:ph sz="half" idx="1"/>
          </p:nvPr>
        </p:nvSpPr>
        <p:spPr>
          <a:xfrm>
            <a:off x="5257800" y="2006293"/>
            <a:ext cx="3886200" cy="3263504"/>
          </a:xfrm>
        </p:spPr>
        <p:txBody>
          <a:bodyPr>
            <a:normAutofit fontScale="62500" lnSpcReduction="20000"/>
          </a:bodyPr>
          <a:lstStyle/>
          <a:p>
            <a:pPr>
              <a:defRPr/>
            </a:pPr>
            <a:r>
              <a:rPr lang="en-GB" dirty="0"/>
              <a:t>Salinity – </a:t>
            </a:r>
            <a:r>
              <a:rPr lang="en-GB" dirty="0" err="1"/>
              <a:t>Peelports</a:t>
            </a:r>
            <a:r>
              <a:rPr lang="en-GB" dirty="0"/>
              <a:t> Data</a:t>
            </a:r>
          </a:p>
          <a:p>
            <a:pPr marL="0" indent="0">
              <a:buNone/>
              <a:defRPr/>
            </a:pPr>
            <a:r>
              <a:rPr lang="en-GB" dirty="0"/>
              <a:t>Greenock                                     1.0182</a:t>
            </a:r>
          </a:p>
          <a:p>
            <a:pPr marL="0" indent="0">
              <a:buNone/>
              <a:defRPr/>
            </a:pPr>
            <a:r>
              <a:rPr lang="en-GB" dirty="0"/>
              <a:t>Clydebank (Rothesay Dock)     1.0065</a:t>
            </a:r>
          </a:p>
          <a:p>
            <a:pPr marL="0" indent="0">
              <a:buNone/>
              <a:defRPr/>
            </a:pPr>
            <a:r>
              <a:rPr lang="en-GB" dirty="0"/>
              <a:t>Glasgow King George V Dock   1.0055</a:t>
            </a:r>
          </a:p>
          <a:p>
            <a:pPr marL="0" indent="0">
              <a:buNone/>
              <a:defRPr/>
            </a:pPr>
            <a:r>
              <a:rPr lang="en-GB" dirty="0"/>
              <a:t>Glasgow </a:t>
            </a:r>
            <a:r>
              <a:rPr lang="en-GB" dirty="0" err="1"/>
              <a:t>Broomielaw</a:t>
            </a:r>
            <a:r>
              <a:rPr lang="en-GB" dirty="0"/>
              <a:t>                1.0045</a:t>
            </a:r>
          </a:p>
          <a:p>
            <a:pPr marL="0" indent="0">
              <a:buNone/>
              <a:defRPr/>
            </a:pPr>
            <a:r>
              <a:rPr lang="en-GB" dirty="0"/>
              <a:t>Plain water = </a:t>
            </a:r>
            <a:r>
              <a:rPr lang="en-GB" dirty="0">
                <a:latin typeface="Segoe UI" panose="020B0502040204020203" pitchFamily="34" charset="0"/>
                <a:ea typeface="Segoe UI" panose="020B0502040204020203" pitchFamily="34" charset="0"/>
                <a:cs typeface="Segoe UI" panose="020B0502040204020203" pitchFamily="34" charset="0"/>
              </a:rPr>
              <a:t>1.0</a:t>
            </a:r>
          </a:p>
          <a:p>
            <a:pPr marL="0" indent="0">
              <a:buNone/>
              <a:defRPr/>
            </a:pPr>
            <a:endParaRPr lang="en-GB" dirty="0"/>
          </a:p>
          <a:p>
            <a:pPr marL="0" indent="0">
              <a:buNone/>
              <a:defRPr/>
            </a:pPr>
            <a:r>
              <a:rPr lang="en-GB" dirty="0"/>
              <a:t>Greenock = fully saline, </a:t>
            </a:r>
            <a:r>
              <a:rPr lang="en-GB" dirty="0" err="1"/>
              <a:t>Broomielaw</a:t>
            </a:r>
            <a:r>
              <a:rPr lang="en-GB" dirty="0"/>
              <a:t> = almost fully fresh</a:t>
            </a:r>
          </a:p>
          <a:p>
            <a:endParaRPr lang="en-GB" dirty="0"/>
          </a:p>
        </p:txBody>
      </p:sp>
      <p:sp>
        <p:nvSpPr>
          <p:cNvPr id="7" name="TextBox 6"/>
          <p:cNvSpPr txBox="1"/>
          <p:nvPr/>
        </p:nvSpPr>
        <p:spPr>
          <a:xfrm>
            <a:off x="396707" y="5810844"/>
            <a:ext cx="4052463" cy="507831"/>
          </a:xfrm>
          <a:prstGeom prst="rect">
            <a:avLst/>
          </a:prstGeom>
          <a:noFill/>
        </p:spPr>
        <p:txBody>
          <a:bodyPr wrap="square" rtlCol="0">
            <a:spAutoFit/>
          </a:bodyPr>
          <a:lstStyle/>
          <a:p>
            <a:r>
              <a:rPr lang="en-GB" sz="900" dirty="0"/>
              <a:t>GUIDANCE FOR PRODUCING SITE AND OPERATION-BASED PLANS FOR PREVENTING THE INTRODUCTION AND SPREAD OF INVASIVE NON-NATIVE SPECIES IN ENGLAND AND WALES. November 2015, R.D. Payne, E.J. Cook, A. Macleod &amp; S. Brown</a:t>
            </a:r>
            <a:endParaRPr lang="en-GB" sz="900" dirty="0">
              <a:solidFill>
                <a:srgbClr val="FF0000"/>
              </a:solidFill>
            </a:endParaRPr>
          </a:p>
        </p:txBody>
      </p:sp>
    </p:spTree>
    <p:extLst>
      <p:ext uri="{BB962C8B-B14F-4D97-AF65-F5344CB8AC3E}">
        <p14:creationId xmlns:p14="http://schemas.microsoft.com/office/powerpoint/2010/main" val="19273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038D657-B177-419D-BCB3-25B9D8E18552}"/>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Not a moment too soon…..</a:t>
            </a:r>
          </a:p>
        </p:txBody>
      </p:sp>
      <p:pic>
        <p:nvPicPr>
          <p:cNvPr id="6" name="Picture 2" descr="http://www.udel.edu/PR/UDaily/2007/jun/mittencrab3lg.jpg">
            <a:extLst>
              <a:ext uri="{FF2B5EF4-FFF2-40B4-BE49-F238E27FC236}">
                <a16:creationId xmlns:a16="http://schemas.microsoft.com/office/drawing/2014/main" xmlns="" id="{BB15033E-92F2-4DDD-B524-0D492D3F7D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89857" y="2407024"/>
            <a:ext cx="4764287" cy="316700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7187D93D-BA58-4E1E-8E88-4C9BBB4B32BE}"/>
              </a:ext>
            </a:extLst>
          </p:cNvPr>
          <p:cNvSpPr/>
          <p:nvPr/>
        </p:nvSpPr>
        <p:spPr>
          <a:xfrm>
            <a:off x="2189857" y="5574030"/>
            <a:ext cx="4949190" cy="276999"/>
          </a:xfrm>
          <a:prstGeom prst="rect">
            <a:avLst/>
          </a:prstGeom>
        </p:spPr>
        <p:txBody>
          <a:bodyPr wrap="square">
            <a:spAutoFit/>
          </a:bodyPr>
          <a:lstStyle/>
          <a:p>
            <a:r>
              <a:rPr lang="en-GB" sz="1200" dirty="0"/>
              <a:t>Chinese Mitten Crab </a:t>
            </a:r>
            <a:r>
              <a:rPr lang="en-GB" sz="675" dirty="0"/>
              <a:t>Image © Greg Ruiz/Smithsonian</a:t>
            </a:r>
          </a:p>
        </p:txBody>
      </p:sp>
    </p:spTree>
    <p:extLst>
      <p:ext uri="{BB962C8B-B14F-4D97-AF65-F5344CB8AC3E}">
        <p14:creationId xmlns:p14="http://schemas.microsoft.com/office/powerpoint/2010/main" val="131167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3E737-7B56-4C86-BAFB-8702F78B540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Contacts</a:t>
            </a:r>
          </a:p>
        </p:txBody>
      </p:sp>
      <p:sp>
        <p:nvSpPr>
          <p:cNvPr id="3" name="Content Placeholder 2">
            <a:extLst>
              <a:ext uri="{FF2B5EF4-FFF2-40B4-BE49-F238E27FC236}">
                <a16:creationId xmlns:a16="http://schemas.microsoft.com/office/drawing/2014/main" xmlns="" id="{EB8D0C17-E08A-445C-AF89-AB777A6A215B}"/>
              </a:ext>
            </a:extLst>
          </p:cNvPr>
          <p:cNvSpPr>
            <a:spLocks noGrp="1"/>
          </p:cNvSpPr>
          <p:nvPr>
            <p:ph idx="1"/>
          </p:nvPr>
        </p:nvSpPr>
        <p:spPr>
          <a:xfrm>
            <a:off x="469352" y="1763729"/>
            <a:ext cx="8045997" cy="3263504"/>
          </a:xfrm>
        </p:spPr>
        <p:txBody>
          <a:bodyPr>
            <a:normAutofit/>
          </a:bodyPr>
          <a:lstStyle/>
          <a:p>
            <a:r>
              <a:rPr lang="en-GB" dirty="0" smtClean="0"/>
              <a:t>Report INNS sightings </a:t>
            </a:r>
            <a:r>
              <a:rPr lang="en-GB" dirty="0"/>
              <a:t>by using </a:t>
            </a:r>
            <a:r>
              <a:rPr lang="en-GB" dirty="0" err="1"/>
              <a:t>iRecord</a:t>
            </a:r>
            <a:r>
              <a:rPr lang="en-GB" dirty="0"/>
              <a:t> </a:t>
            </a:r>
            <a:r>
              <a:rPr lang="en-GB" dirty="0" smtClean="0"/>
              <a:t>(</a:t>
            </a:r>
            <a:r>
              <a:rPr lang="en-GB" u="sng" dirty="0" smtClean="0">
                <a:hlinkClick r:id="rId3"/>
              </a:rPr>
              <a:t>https</a:t>
            </a:r>
            <a:r>
              <a:rPr lang="en-GB" u="sng" dirty="0">
                <a:hlinkClick r:id="rId3"/>
              </a:rPr>
              <a:t>://www.brc.ac.uk/irecord/ </a:t>
            </a:r>
            <a:r>
              <a:rPr lang="en-GB" dirty="0" smtClean="0"/>
              <a:t>or the </a:t>
            </a:r>
            <a:r>
              <a:rPr lang="en-GB" dirty="0" err="1" smtClean="0">
                <a:solidFill>
                  <a:srgbClr val="006699"/>
                </a:solidFill>
              </a:rPr>
              <a:t>iRecord</a:t>
            </a:r>
            <a:r>
              <a:rPr lang="en-GB" dirty="0" smtClean="0">
                <a:solidFill>
                  <a:srgbClr val="006699"/>
                </a:solidFill>
              </a:rPr>
              <a:t> app) </a:t>
            </a:r>
            <a:r>
              <a:rPr lang="en-GB" dirty="0" smtClean="0"/>
              <a:t>or by emailing </a:t>
            </a:r>
            <a:r>
              <a:rPr lang="en-GB" u="sng" dirty="0" smtClean="0">
                <a:hlinkClick r:id="rId4"/>
              </a:rPr>
              <a:t>alertnonnative@ceh.ac.uk</a:t>
            </a:r>
            <a:endParaRPr lang="en-GB" u="sng" dirty="0"/>
          </a:p>
          <a:p>
            <a:r>
              <a:rPr lang="en-GB" dirty="0"/>
              <a:t>GB Non-Native Species Secretariat </a:t>
            </a:r>
            <a:r>
              <a:rPr lang="en-GB" u="sng" dirty="0" smtClean="0">
                <a:hlinkClick r:id="rId5"/>
              </a:rPr>
              <a:t>www.nonnativespecies.org</a:t>
            </a:r>
            <a:endParaRPr lang="en-GB" dirty="0"/>
          </a:p>
          <a:p>
            <a:r>
              <a:rPr lang="en-GB" dirty="0"/>
              <a:t>National Biodiversity Network – Distribution maps and information </a:t>
            </a:r>
            <a:r>
              <a:rPr lang="en-GB" u="sng" dirty="0">
                <a:hlinkClick r:id="rId6"/>
              </a:rPr>
              <a:t>www.nbnatlas.org</a:t>
            </a:r>
            <a:endParaRPr lang="en-GB" dirty="0"/>
          </a:p>
          <a:p>
            <a:endParaRPr lang="en-GB" dirty="0"/>
          </a:p>
        </p:txBody>
      </p:sp>
      <p:pic>
        <p:nvPicPr>
          <p:cNvPr id="10" name="Picture 6" descr="RAPID (Full Colou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2" descr="Curve leafl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sp>
        <p:nvSpPr>
          <p:cNvPr id="14" name="TextBox 6"/>
          <p:cNvSpPr txBox="1"/>
          <p:nvPr/>
        </p:nvSpPr>
        <p:spPr>
          <a:xfrm>
            <a:off x="6023777" y="6294058"/>
            <a:ext cx="33663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RAPID LIFE: www.nonnativespecies.org/rapid</a:t>
            </a:r>
            <a:endParaRPr lang="en-GB" sz="1400" dirty="0"/>
          </a:p>
        </p:txBody>
      </p:sp>
    </p:spTree>
    <p:extLst>
      <p:ext uri="{BB962C8B-B14F-4D97-AF65-F5344CB8AC3E}">
        <p14:creationId xmlns:p14="http://schemas.microsoft.com/office/powerpoint/2010/main" val="256763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3E737-7B56-4C86-BAFB-8702F78B540E}"/>
              </a:ext>
            </a:extLst>
          </p:cNvPr>
          <p:cNvSpPr>
            <a:spLocks noGrp="1"/>
          </p:cNvSpPr>
          <p:nvPr>
            <p:ph type="title"/>
          </p:nvPr>
        </p:nvSpPr>
        <p:spPr>
          <a:xfrm>
            <a:off x="333121" y="3132484"/>
            <a:ext cx="7886700" cy="1325563"/>
          </a:xfrm>
        </p:spPr>
        <p:txBody>
          <a:bodyPr>
            <a:normAutofit fontScale="90000"/>
          </a:bodyPr>
          <a:lstStyle/>
          <a:p>
            <a:pPr algn="ct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Thank you for listening</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Any questions?</a:t>
            </a:r>
          </a:p>
        </p:txBody>
      </p:sp>
      <p:grpSp>
        <p:nvGrpSpPr>
          <p:cNvPr id="4" name="Group 3">
            <a:extLst>
              <a:ext uri="{FF2B5EF4-FFF2-40B4-BE49-F238E27FC236}">
                <a16:creationId xmlns:a16="http://schemas.microsoft.com/office/drawing/2014/main" xmlns="" id="{78C47071-5DFD-423A-97CB-669CA9DF3BCD}"/>
              </a:ext>
            </a:extLst>
          </p:cNvPr>
          <p:cNvGrpSpPr/>
          <p:nvPr/>
        </p:nvGrpSpPr>
        <p:grpSpPr>
          <a:xfrm>
            <a:off x="2042725" y="5018142"/>
            <a:ext cx="5096435" cy="408143"/>
            <a:chOff x="3845656" y="592821"/>
            <a:chExt cx="6795247" cy="544191"/>
          </a:xfrm>
        </p:grpSpPr>
        <p:pic>
          <p:nvPicPr>
            <p:cNvPr id="5" name="Picture 2" descr="C2W logo white background">
              <a:extLst>
                <a:ext uri="{FF2B5EF4-FFF2-40B4-BE49-F238E27FC236}">
                  <a16:creationId xmlns:a16="http://schemas.microsoft.com/office/drawing/2014/main" xmlns="" id="{6603A178-E6A4-45A5-95E6-BDBF64C529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15251" y="592821"/>
              <a:ext cx="1224429" cy="5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1D35115-77D9-4DF3-9D2A-980BC3EBFFB2}"/>
                </a:ext>
              </a:extLst>
            </p:cNvPr>
            <p:cNvSpPr txBox="1"/>
            <p:nvPr/>
          </p:nvSpPr>
          <p:spPr>
            <a:xfrm>
              <a:off x="3845656" y="690511"/>
              <a:ext cx="6795247" cy="348814"/>
            </a:xfrm>
            <a:prstGeom prst="rect">
              <a:avLst/>
            </a:prstGeom>
            <a:noFill/>
          </p:spPr>
          <p:txBody>
            <a:bodyPr wrap="square" rtlCol="0">
              <a:spAutoFit/>
            </a:bodyPr>
            <a:lstStyle/>
            <a:p>
              <a:r>
                <a:rPr lang="en-GB" sz="1100" dirty="0"/>
                <a:t>Slides prepared by Sarah Brown, </a:t>
              </a:r>
              <a:r>
                <a:rPr lang="en-GB" sz="1100" dirty="0">
                  <a:hlinkClick r:id="rId4"/>
                </a:rPr>
                <a:t>sarah@c2w.org.uk</a:t>
              </a:r>
              <a:r>
                <a:rPr lang="en-GB" sz="1100" dirty="0"/>
                <a:t>  </a:t>
              </a:r>
            </a:p>
          </p:txBody>
        </p:sp>
      </p:grpSp>
      <p:pic>
        <p:nvPicPr>
          <p:cNvPr id="19" name="Picture 2" descr="Curve leafle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08022" y="449826"/>
            <a:ext cx="1936899" cy="1936899"/>
          </a:xfrm>
          <a:prstGeom prst="rect">
            <a:avLst/>
          </a:prstGeom>
        </p:spPr>
      </p:pic>
    </p:spTree>
    <p:extLst>
      <p:ext uri="{BB962C8B-B14F-4D97-AF65-F5344CB8AC3E}">
        <p14:creationId xmlns:p14="http://schemas.microsoft.com/office/powerpoint/2010/main" val="219068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7B062-9262-4C2B-BB79-3EBEA14F3009}"/>
              </a:ext>
            </a:extLst>
          </p:cNvPr>
          <p:cNvSpPr txBox="1"/>
          <p:nvPr/>
        </p:nvSpPr>
        <p:spPr>
          <a:xfrm>
            <a:off x="1184493" y="2459694"/>
            <a:ext cx="6885530" cy="2516073"/>
          </a:xfrm>
          <a:prstGeom prst="rect">
            <a:avLst/>
          </a:prstGeom>
          <a:noFill/>
        </p:spPr>
        <p:txBody>
          <a:bodyPr wrap="square" rtlCol="0">
            <a:spAutoFit/>
          </a:bodyPr>
          <a:lstStyle/>
          <a:p>
            <a:r>
              <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rPr>
              <a:t>What are Non-Native Species?</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(NNS) are outside their normal / native range because of people.</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becoming a problem are called ‘invasive’ (INNS). </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NNS can also be called ‘non-indigenous’ or ‘alien’ species (IAS: Invasive Alien Species)</a:t>
            </a:r>
          </a:p>
          <a:p>
            <a:endParaRPr lang="en-GB" sz="1350" dirty="0"/>
          </a:p>
        </p:txBody>
      </p:sp>
      <p:pic>
        <p:nvPicPr>
          <p:cNvPr id="37" name="Picture 36">
            <a:extLst>
              <a:ext uri="{FF2B5EF4-FFF2-40B4-BE49-F238E27FC236}">
                <a16:creationId xmlns:a16="http://schemas.microsoft.com/office/drawing/2014/main" xmlns="" id="{BEA07630-ABD3-4A6E-B6E2-9D4E2B12F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8" y="1188144"/>
            <a:ext cx="1249680" cy="937260"/>
          </a:xfrm>
          <a:prstGeom prst="rect">
            <a:avLst/>
          </a:prstGeom>
        </p:spPr>
      </p:pic>
      <p:pic>
        <p:nvPicPr>
          <p:cNvPr id="39" name="Picture 38">
            <a:extLst>
              <a:ext uri="{FF2B5EF4-FFF2-40B4-BE49-F238E27FC236}">
                <a16:creationId xmlns:a16="http://schemas.microsoft.com/office/drawing/2014/main" xmlns="" id="{3A7D9280-A5C3-44C5-9DA4-B4B5F4B5F6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1561" y="1188143"/>
            <a:ext cx="1050463" cy="937260"/>
          </a:xfrm>
          <a:prstGeom prst="rect">
            <a:avLst/>
          </a:prstGeom>
        </p:spPr>
      </p:pic>
      <p:pic>
        <p:nvPicPr>
          <p:cNvPr id="40" name="Picture 39">
            <a:extLst>
              <a:ext uri="{FF2B5EF4-FFF2-40B4-BE49-F238E27FC236}">
                <a16:creationId xmlns:a16="http://schemas.microsoft.com/office/drawing/2014/main" xmlns="" id="{9F30F6C2-3CC7-42C4-A002-F0073008FE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802483" y="945591"/>
            <a:ext cx="935930" cy="1421036"/>
          </a:xfrm>
          <a:prstGeom prst="rect">
            <a:avLst/>
          </a:prstGeom>
        </p:spPr>
      </p:pic>
      <p:pic>
        <p:nvPicPr>
          <p:cNvPr id="41" name="Picture 40">
            <a:extLst>
              <a:ext uri="{FF2B5EF4-FFF2-40B4-BE49-F238E27FC236}">
                <a16:creationId xmlns:a16="http://schemas.microsoft.com/office/drawing/2014/main" xmlns="" id="{AB120475-7C50-4E12-A427-FD8865C91B5E}"/>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312022" y="1188146"/>
            <a:ext cx="1247907" cy="935930"/>
          </a:xfrm>
          <a:prstGeom prst="rect">
            <a:avLst/>
          </a:prstGeom>
        </p:spPr>
      </p:pic>
      <p:pic>
        <p:nvPicPr>
          <p:cNvPr id="43" name="Picture 42">
            <a:extLst>
              <a:ext uri="{FF2B5EF4-FFF2-40B4-BE49-F238E27FC236}">
                <a16:creationId xmlns:a16="http://schemas.microsoft.com/office/drawing/2014/main" xmlns="" id="{5757FF3E-4844-46F8-9918-67AD726535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78442" y="1188146"/>
            <a:ext cx="1421885" cy="935930"/>
          </a:xfrm>
          <a:prstGeom prst="rect">
            <a:avLst/>
          </a:prstGeom>
        </p:spPr>
      </p:pic>
      <p:pic>
        <p:nvPicPr>
          <p:cNvPr id="45" name="Picture 44">
            <a:extLst>
              <a:ext uri="{FF2B5EF4-FFF2-40B4-BE49-F238E27FC236}">
                <a16:creationId xmlns:a16="http://schemas.microsoft.com/office/drawing/2014/main" xmlns="" id="{BA88F63A-2131-43B6-99A8-6CBF61D7B6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99478" y="1188146"/>
            <a:ext cx="1583783" cy="935930"/>
          </a:xfrm>
          <a:prstGeom prst="rect">
            <a:avLst/>
          </a:prstGeom>
        </p:spPr>
      </p:pic>
      <p:pic>
        <p:nvPicPr>
          <p:cNvPr id="48" name="Picture 47">
            <a:extLst>
              <a:ext uri="{FF2B5EF4-FFF2-40B4-BE49-F238E27FC236}">
                <a16:creationId xmlns:a16="http://schemas.microsoft.com/office/drawing/2014/main" xmlns="" id="{64351863-9E9C-4597-B093-C981971D86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878" y="2109130"/>
            <a:ext cx="945462" cy="999341"/>
          </a:xfrm>
          <a:prstGeom prst="rect">
            <a:avLst/>
          </a:prstGeom>
        </p:spPr>
      </p:pic>
      <p:pic>
        <p:nvPicPr>
          <p:cNvPr id="49" name="Picture 48">
            <a:extLst>
              <a:ext uri="{FF2B5EF4-FFF2-40B4-BE49-F238E27FC236}">
                <a16:creationId xmlns:a16="http://schemas.microsoft.com/office/drawing/2014/main" xmlns="" id="{E4C976AB-924F-474E-AC2F-EE0A39FF0ED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878" y="3108471"/>
            <a:ext cx="945462" cy="1346672"/>
          </a:xfrm>
          <a:prstGeom prst="rect">
            <a:avLst/>
          </a:prstGeom>
        </p:spPr>
      </p:pic>
      <p:pic>
        <p:nvPicPr>
          <p:cNvPr id="50" name="Picture 49">
            <a:extLst>
              <a:ext uri="{FF2B5EF4-FFF2-40B4-BE49-F238E27FC236}">
                <a16:creationId xmlns:a16="http://schemas.microsoft.com/office/drawing/2014/main" xmlns="" id="{813CD142-6136-4D5B-BCBB-C9129801E37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878" y="5394383"/>
            <a:ext cx="1249680" cy="937260"/>
          </a:xfrm>
          <a:prstGeom prst="rect">
            <a:avLst/>
          </a:prstGeom>
        </p:spPr>
      </p:pic>
      <p:pic>
        <p:nvPicPr>
          <p:cNvPr id="51" name="Picture 50">
            <a:extLst>
              <a:ext uri="{FF2B5EF4-FFF2-40B4-BE49-F238E27FC236}">
                <a16:creationId xmlns:a16="http://schemas.microsoft.com/office/drawing/2014/main" xmlns="" id="{E5C7CBBF-A077-4CE9-BE1D-AB624D983FF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55707" y="5390395"/>
            <a:ext cx="1318904" cy="938590"/>
          </a:xfrm>
          <a:prstGeom prst="rect">
            <a:avLst/>
          </a:prstGeom>
        </p:spPr>
      </p:pic>
      <p:pic>
        <p:nvPicPr>
          <p:cNvPr id="52" name="Picture 51">
            <a:extLst>
              <a:ext uri="{FF2B5EF4-FFF2-40B4-BE49-F238E27FC236}">
                <a16:creationId xmlns:a16="http://schemas.microsoft.com/office/drawing/2014/main" xmlns="" id="{1841C370-3468-4C85-BC86-87D81461CAB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3918" y="5405338"/>
            <a:ext cx="1328845" cy="935930"/>
          </a:xfrm>
          <a:prstGeom prst="rect">
            <a:avLst/>
          </a:prstGeom>
        </p:spPr>
      </p:pic>
      <p:pic>
        <p:nvPicPr>
          <p:cNvPr id="53" name="Picture 52">
            <a:extLst>
              <a:ext uri="{FF2B5EF4-FFF2-40B4-BE49-F238E27FC236}">
                <a16:creationId xmlns:a16="http://schemas.microsoft.com/office/drawing/2014/main" xmlns="" id="{47F40DD8-2DE6-4974-A054-99F9FD6D559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44429" y="5394383"/>
            <a:ext cx="1328845" cy="937260"/>
          </a:xfrm>
          <a:prstGeom prst="rect">
            <a:avLst/>
          </a:prstGeom>
        </p:spPr>
      </p:pic>
      <p:pic>
        <p:nvPicPr>
          <p:cNvPr id="54" name="Picture 53">
            <a:extLst>
              <a:ext uri="{FF2B5EF4-FFF2-40B4-BE49-F238E27FC236}">
                <a16:creationId xmlns:a16="http://schemas.microsoft.com/office/drawing/2014/main" xmlns="" id="{812BBBEF-D88D-4D7F-93E5-60C674BA7C7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89500" y="5405338"/>
            <a:ext cx="1421885" cy="933270"/>
          </a:xfrm>
          <a:prstGeom prst="rect">
            <a:avLst/>
          </a:prstGeom>
        </p:spPr>
      </p:pic>
      <p:pic>
        <p:nvPicPr>
          <p:cNvPr id="55" name="Picture 54">
            <a:extLst>
              <a:ext uri="{FF2B5EF4-FFF2-40B4-BE49-F238E27FC236}">
                <a16:creationId xmlns:a16="http://schemas.microsoft.com/office/drawing/2014/main" xmlns="" id="{790192CA-68A2-43D2-ABDB-20031D4AC2B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618122" y="5390395"/>
            <a:ext cx="1496086" cy="920986"/>
          </a:xfrm>
          <a:prstGeom prst="rect">
            <a:avLst/>
          </a:prstGeom>
        </p:spPr>
      </p:pic>
      <p:pic>
        <p:nvPicPr>
          <p:cNvPr id="56" name="Picture 55">
            <a:extLst>
              <a:ext uri="{FF2B5EF4-FFF2-40B4-BE49-F238E27FC236}">
                <a16:creationId xmlns:a16="http://schemas.microsoft.com/office/drawing/2014/main" xmlns="" id="{9CBAB088-ACB7-4FF4-8AEF-50BC2FB749F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210414" y="2101470"/>
            <a:ext cx="945464" cy="1674122"/>
          </a:xfrm>
          <a:prstGeom prst="rect">
            <a:avLst/>
          </a:prstGeom>
        </p:spPr>
      </p:pic>
      <p:pic>
        <p:nvPicPr>
          <p:cNvPr id="57" name="Picture 56">
            <a:extLst>
              <a:ext uri="{FF2B5EF4-FFF2-40B4-BE49-F238E27FC236}">
                <a16:creationId xmlns:a16="http://schemas.microsoft.com/office/drawing/2014/main" xmlns="" id="{5B5ECA20-513E-4B4B-8F51-187077AD85AF}"/>
              </a:ext>
            </a:extLst>
          </p:cNvPr>
          <p:cNvPicPr>
            <a:picLocks noChangeAspect="1"/>
          </p:cNvPicPr>
          <p:nvPr/>
        </p:nvPicPr>
        <p:blipFill>
          <a:blip r:embed="rId19" cstate="screen">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a:ext>
            </a:extLst>
          </a:blip>
          <a:stretch>
            <a:fillRect/>
          </a:stretch>
        </p:blipFill>
        <p:spPr>
          <a:xfrm>
            <a:off x="0" y="4418709"/>
            <a:ext cx="957341" cy="978335"/>
          </a:xfrm>
          <a:prstGeom prst="rect">
            <a:avLst/>
          </a:prstGeom>
        </p:spPr>
      </p:pic>
      <p:pic>
        <p:nvPicPr>
          <p:cNvPr id="58" name="Picture 57">
            <a:extLst>
              <a:ext uri="{FF2B5EF4-FFF2-40B4-BE49-F238E27FC236}">
                <a16:creationId xmlns:a16="http://schemas.microsoft.com/office/drawing/2014/main" xmlns="" id="{EBA30B37-B329-410F-85D1-70BD7279E52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210415" y="3775592"/>
            <a:ext cx="957341" cy="1324321"/>
          </a:xfrm>
          <a:prstGeom prst="rect">
            <a:avLst/>
          </a:prstGeom>
        </p:spPr>
      </p:pic>
      <p:pic>
        <p:nvPicPr>
          <p:cNvPr id="59" name="Picture 58">
            <a:extLst>
              <a:ext uri="{FF2B5EF4-FFF2-40B4-BE49-F238E27FC236}">
                <a16:creationId xmlns:a16="http://schemas.microsoft.com/office/drawing/2014/main" xmlns="" id="{CE0C34B2-FCB0-45F8-A069-16620B5C45B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210414" y="5099912"/>
            <a:ext cx="956894" cy="1229072"/>
          </a:xfrm>
          <a:prstGeom prst="rect">
            <a:avLst/>
          </a:prstGeom>
        </p:spPr>
      </p:pic>
      <p:sp>
        <p:nvSpPr>
          <p:cNvPr id="26" name="Title 3">
            <a:extLst>
              <a:ext uri="{FF2B5EF4-FFF2-40B4-BE49-F238E27FC236}">
                <a16:creationId xmlns:a16="http://schemas.microsoft.com/office/drawing/2014/main" xmlns="" id="{D4681475-0DD6-4CD3-9445-0E9AC79E9A5B}"/>
              </a:ext>
            </a:extLst>
          </p:cNvPr>
          <p:cNvSpPr txBox="1">
            <a:spLocks/>
          </p:cNvSpPr>
          <p:nvPr/>
        </p:nvSpPr>
        <p:spPr>
          <a:xfrm>
            <a:off x="11878" y="6341268"/>
            <a:ext cx="9155878" cy="51673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25" dirty="0"/>
              <a:t>I</a:t>
            </a:r>
            <a:r>
              <a:rPr lang="en-GB" sz="600" dirty="0"/>
              <a:t>mages Top Row: </a:t>
            </a:r>
            <a:r>
              <a:rPr lang="fr-FR" sz="600" dirty="0" err="1"/>
              <a:t>Acartia</a:t>
            </a:r>
            <a:r>
              <a:rPr lang="fr-FR" sz="600" dirty="0"/>
              <a:t> </a:t>
            </a:r>
            <a:r>
              <a:rPr lang="fr-FR" sz="600" dirty="0" err="1"/>
              <a:t>tonsa</a:t>
            </a:r>
            <a:r>
              <a:rPr lang="fr-FR" sz="600" dirty="0"/>
              <a:t>, Moira Galbraith (CC) BY-NC-SA 4.0; </a:t>
            </a:r>
            <a:r>
              <a:rPr lang="en-GB" sz="600" dirty="0" err="1"/>
              <a:t>Asterocarpa</a:t>
            </a:r>
            <a:r>
              <a:rPr lang="en-GB" sz="600" dirty="0"/>
              <a:t> </a:t>
            </a:r>
            <a:r>
              <a:rPr lang="en-GB" sz="600" dirty="0" err="1"/>
              <a:t>humilis</a:t>
            </a:r>
            <a:r>
              <a:rPr lang="en-GB" sz="600" dirty="0"/>
              <a:t>, © J Bishop, MBA; </a:t>
            </a:r>
            <a:r>
              <a:rPr lang="en-GB" sz="600" dirty="0" err="1"/>
              <a:t>Aplidium</a:t>
            </a:r>
            <a:r>
              <a:rPr lang="en-GB" sz="600" dirty="0"/>
              <a:t> cf. </a:t>
            </a:r>
            <a:r>
              <a:rPr lang="en-GB" sz="600" dirty="0" err="1"/>
              <a:t>glabrum</a:t>
            </a:r>
            <a:r>
              <a:rPr lang="en-GB" sz="600" dirty="0"/>
              <a:t>, © B </a:t>
            </a:r>
            <a:r>
              <a:rPr lang="en-GB" sz="600" dirty="0" err="1"/>
              <a:t>Lynam</a:t>
            </a:r>
            <a:r>
              <a:rPr lang="en-GB" sz="600" dirty="0"/>
              <a:t>;  </a:t>
            </a:r>
            <a:r>
              <a:rPr lang="en-GB" sz="600" dirty="0" err="1"/>
              <a:t>Ammothea</a:t>
            </a:r>
            <a:r>
              <a:rPr lang="en-GB" sz="600" dirty="0"/>
              <a:t> </a:t>
            </a:r>
            <a:r>
              <a:rPr lang="en-GB" sz="600" dirty="0" err="1"/>
              <a:t>hilgendorfi</a:t>
            </a:r>
            <a:r>
              <a:rPr lang="en-GB" sz="600" dirty="0"/>
              <a:t>, © J Bishop, MBA; </a:t>
            </a:r>
            <a:r>
              <a:rPr lang="en-GB" sz="600" dirty="0" err="1"/>
              <a:t>Botrylloides</a:t>
            </a:r>
            <a:r>
              <a:rPr lang="en-GB" sz="600" dirty="0"/>
              <a:t> </a:t>
            </a:r>
            <a:r>
              <a:rPr lang="en-GB" sz="600" dirty="0" err="1"/>
              <a:t>diegensis</a:t>
            </a:r>
            <a:r>
              <a:rPr lang="en-GB" sz="600" dirty="0"/>
              <a:t>, © J Bishop, MBA; </a:t>
            </a:r>
            <a:r>
              <a:rPr lang="en-GB" sz="600" dirty="0" err="1"/>
              <a:t>Bugula</a:t>
            </a:r>
            <a:r>
              <a:rPr lang="en-GB" sz="600" dirty="0"/>
              <a:t> neritina, © J Bishop, MBA.</a:t>
            </a:r>
            <a:br>
              <a:rPr lang="en-GB" sz="600" dirty="0"/>
            </a:br>
            <a:r>
              <a:rPr lang="en-GB" sz="600" dirty="0"/>
              <a:t>Left Hand Side: </a:t>
            </a:r>
            <a:r>
              <a:rPr lang="en-GB" sz="600" dirty="0" err="1"/>
              <a:t>Caulacanthus</a:t>
            </a:r>
            <a:r>
              <a:rPr lang="en-GB" sz="600" dirty="0"/>
              <a:t> </a:t>
            </a:r>
            <a:r>
              <a:rPr lang="en-GB" sz="600" dirty="0" err="1"/>
              <a:t>okamurae</a:t>
            </a:r>
            <a:r>
              <a:rPr lang="en-GB" sz="600" dirty="0"/>
              <a:t>, © Matt Slater, CWT; </a:t>
            </a:r>
            <a:r>
              <a:rPr lang="en-GB" sz="600" dirty="0" err="1"/>
              <a:t>Ciona</a:t>
            </a:r>
            <a:r>
              <a:rPr lang="en-GB" sz="600" dirty="0"/>
              <a:t> </a:t>
            </a:r>
            <a:r>
              <a:rPr lang="en-GB" sz="600" dirty="0" err="1"/>
              <a:t>robusta</a:t>
            </a:r>
            <a:r>
              <a:rPr lang="en-GB" sz="600" dirty="0"/>
              <a:t>, © J Bishop, MBA; </a:t>
            </a:r>
            <a:r>
              <a:rPr lang="en-GB" sz="600" dirty="0" err="1"/>
              <a:t>Amphibalanus</a:t>
            </a:r>
            <a:r>
              <a:rPr lang="en-GB" sz="600" dirty="0"/>
              <a:t> </a:t>
            </a:r>
            <a:r>
              <a:rPr lang="en-GB" sz="600" dirty="0" err="1"/>
              <a:t>amphitrite</a:t>
            </a:r>
            <a:r>
              <a:rPr lang="en-GB" sz="600" dirty="0"/>
              <a:t>, © J Bishop, MBA.</a:t>
            </a:r>
            <a:br>
              <a:rPr lang="en-GB" sz="600" dirty="0"/>
            </a:br>
            <a:r>
              <a:rPr lang="en-GB" sz="600" dirty="0"/>
              <a:t>Bottom Row: </a:t>
            </a:r>
            <a:r>
              <a:rPr lang="en-GB" sz="600" dirty="0" err="1"/>
              <a:t>Codium</a:t>
            </a:r>
            <a:r>
              <a:rPr lang="en-GB" sz="600" dirty="0"/>
              <a:t>  fragile </a:t>
            </a:r>
            <a:r>
              <a:rPr lang="en-GB" sz="600" dirty="0" err="1"/>
              <a:t>fragile</a:t>
            </a:r>
            <a:r>
              <a:rPr lang="en-GB" sz="600" dirty="0"/>
              <a:t>, © www.aphotomarine.com; Corella </a:t>
            </a:r>
            <a:r>
              <a:rPr lang="en-GB" sz="600" dirty="0" err="1"/>
              <a:t>eumyota</a:t>
            </a:r>
            <a:r>
              <a:rPr lang="en-GB" sz="600" dirty="0"/>
              <a:t>, © J Bishop, MBA; </a:t>
            </a:r>
            <a:r>
              <a:rPr lang="it-IT" sz="600" dirty="0"/>
              <a:t>Dyspanopeus sayi, </a:t>
            </a:r>
            <a:r>
              <a:rPr lang="en-GB" sz="600" dirty="0"/>
              <a:t>© </a:t>
            </a:r>
            <a:r>
              <a:rPr lang="it-IT" sz="600" dirty="0"/>
              <a:t>Museo di Storia Naturale di Venezia; Didemnum vexillum, </a:t>
            </a:r>
            <a:r>
              <a:rPr lang="en-GB" sz="600" dirty="0"/>
              <a:t>© </a:t>
            </a:r>
            <a:r>
              <a:rPr lang="it-IT" sz="600" dirty="0"/>
              <a:t>S Brown, C2W; Diadumene lineata, </a:t>
            </a:r>
            <a:r>
              <a:rPr lang="en-GB" sz="600" dirty="0"/>
              <a:t>© </a:t>
            </a:r>
            <a:r>
              <a:rPr lang="it-IT" sz="600" dirty="0"/>
              <a:t>J Bishop, MBA; Eriocheir sinensis, </a:t>
            </a:r>
            <a:r>
              <a:rPr lang="en-GB" sz="600" dirty="0"/>
              <a:t>© </a:t>
            </a:r>
            <a:r>
              <a:rPr lang="it-IT" sz="600" dirty="0"/>
              <a:t>Phil Crabb, NHM. </a:t>
            </a:r>
            <a:br>
              <a:rPr lang="it-IT" sz="600" dirty="0"/>
            </a:br>
            <a:r>
              <a:rPr lang="it-IT" sz="600" dirty="0"/>
              <a:t>Right Hand Side: Ficopomatus enigmaticus, </a:t>
            </a:r>
            <a:r>
              <a:rPr lang="en-GB" sz="600" dirty="0"/>
              <a:t>© </a:t>
            </a:r>
            <a:r>
              <a:rPr lang="it-IT" sz="600" dirty="0"/>
              <a:t>J Bishop, MBA; Undaria pinnatifida, </a:t>
            </a:r>
            <a:r>
              <a:rPr lang="en-GB" sz="600" dirty="0"/>
              <a:t>© Crown copyright 2009, Kathryn Birch, CCW; </a:t>
            </a:r>
            <a:r>
              <a:rPr lang="it-IT" sz="600" dirty="0"/>
              <a:t>Mnemiopsis leidyi </a:t>
            </a:r>
            <a:r>
              <a:rPr lang="en-GB" sz="600" dirty="0"/>
              <a:t>© </a:t>
            </a:r>
            <a:r>
              <a:rPr lang="it-IT" sz="600" dirty="0"/>
              <a:t>LJ Hansson.</a:t>
            </a:r>
            <a:endParaRPr lang="en-GB" sz="600" dirty="0"/>
          </a:p>
        </p:txBody>
      </p:sp>
      <p:pic>
        <p:nvPicPr>
          <p:cNvPr id="47" name="Picture 46">
            <a:extLst>
              <a:ext uri="{FF2B5EF4-FFF2-40B4-BE49-F238E27FC236}">
                <a16:creationId xmlns:a16="http://schemas.microsoft.com/office/drawing/2014/main" xmlns="" id="{0745BA38-BB94-438E-ADA3-C531D6EBFC1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994690" y="1203090"/>
            <a:ext cx="1161191" cy="920986"/>
          </a:xfrm>
          <a:prstGeom prst="rect">
            <a:avLst/>
          </a:prstGeom>
        </p:spPr>
      </p:pic>
    </p:spTree>
    <p:extLst>
      <p:ext uri="{BB962C8B-B14F-4D97-AF65-F5344CB8AC3E}">
        <p14:creationId xmlns:p14="http://schemas.microsoft.com/office/powerpoint/2010/main" val="247398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oggtzYr4Qk"/>
          <p:cNvPicPr>
            <a:picLocks noRot="1" noChangeAspect="1"/>
          </p:cNvPicPr>
          <p:nvPr>
            <a:videoFile r:link="rId1"/>
          </p:nvPr>
        </p:nvPicPr>
        <p:blipFill>
          <a:blip r:embed="rId4"/>
          <a:stretch>
            <a:fillRect/>
          </a:stretch>
        </p:blipFill>
        <p:spPr>
          <a:xfrm>
            <a:off x="489803" y="1132764"/>
            <a:ext cx="8200787" cy="4612943"/>
          </a:xfrm>
          <a:prstGeom prst="rect">
            <a:avLst/>
          </a:prstGeom>
        </p:spPr>
      </p:pic>
    </p:spTree>
    <p:extLst>
      <p:ext uri="{BB962C8B-B14F-4D97-AF65-F5344CB8AC3E}">
        <p14:creationId xmlns:p14="http://schemas.microsoft.com/office/powerpoint/2010/main" val="258836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95743-7033-4EFE-AEA7-E58AAEEA5506}"/>
              </a:ext>
            </a:extLst>
          </p:cNvPr>
          <p:cNvSpPr>
            <a:spLocks noGrp="1"/>
          </p:cNvSpPr>
          <p:nvPr>
            <p:ph type="title"/>
          </p:nvPr>
        </p:nvSpPr>
        <p:spPr>
          <a:xfrm>
            <a:off x="196298" y="1547304"/>
            <a:ext cx="2546903" cy="2407522"/>
          </a:xfrm>
          <a:solidFill>
            <a:schemeClr val="bg1"/>
          </a:solidFill>
          <a:ln>
            <a:noFill/>
          </a:ln>
        </p:spPr>
        <p:txBody>
          <a:bodyPr>
            <a:normAutofit/>
          </a:bodyPr>
          <a:lstStyle/>
          <a:p>
            <a:pPr algn="ct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Ever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Increasing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err="1">
                <a:solidFill>
                  <a:srgbClr val="006699"/>
                </a:solidFill>
                <a:latin typeface="Segoe UI" panose="020B0502040204020203" pitchFamily="34" charset="0"/>
                <a:ea typeface="Segoe UI" panose="020B0502040204020203" pitchFamily="34" charset="0"/>
                <a:cs typeface="Segoe UI" panose="020B0502040204020203" pitchFamily="34" charset="0"/>
              </a:rPr>
              <a:t>Invasives</a:t>
            </a:r>
            <a:endPar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xmlns="" id="{A2A7BA1F-3145-4062-8138-8BF62DB2F262}"/>
              </a:ext>
            </a:extLst>
          </p:cNvPr>
          <p:cNvGrpSpPr/>
          <p:nvPr/>
        </p:nvGrpSpPr>
        <p:grpSpPr>
          <a:xfrm>
            <a:off x="2571676" y="1658977"/>
            <a:ext cx="6189402" cy="4591698"/>
            <a:chOff x="4512364" y="543339"/>
            <a:chExt cx="7772895" cy="5791961"/>
          </a:xfrm>
        </p:grpSpPr>
        <p:pic>
          <p:nvPicPr>
            <p:cNvPr id="3" name="Content Placeholder 4">
              <a:extLst>
                <a:ext uri="{FF2B5EF4-FFF2-40B4-BE49-F238E27FC236}">
                  <a16:creationId xmlns:a16="http://schemas.microsoft.com/office/drawing/2014/main" xmlns="" id="{AD509B3F-7B01-4096-9E4F-E37BC7585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2364" y="543339"/>
              <a:ext cx="7772895" cy="5791961"/>
            </a:xfrm>
            <a:prstGeom prst="rect">
              <a:avLst/>
            </a:prstGeom>
          </p:spPr>
        </p:pic>
        <p:sp>
          <p:nvSpPr>
            <p:cNvPr id="4" name="TextBox 3">
              <a:extLst>
                <a:ext uri="{FF2B5EF4-FFF2-40B4-BE49-F238E27FC236}">
                  <a16:creationId xmlns:a16="http://schemas.microsoft.com/office/drawing/2014/main" xmlns="" id="{5CF53E4E-0356-4C33-8EB1-A4B909DC2533}"/>
                </a:ext>
              </a:extLst>
            </p:cNvPr>
            <p:cNvSpPr txBox="1"/>
            <p:nvPr/>
          </p:nvSpPr>
          <p:spPr>
            <a:xfrm>
              <a:off x="4512364" y="543339"/>
              <a:ext cx="1470992" cy="400109"/>
            </a:xfrm>
            <a:prstGeom prst="rect">
              <a:avLst/>
            </a:prstGeom>
            <a:solidFill>
              <a:schemeClr val="bg1"/>
            </a:solidFill>
          </p:spPr>
          <p:txBody>
            <a:bodyPr wrap="square" rtlCol="0">
              <a:spAutoFit/>
            </a:bodyPr>
            <a:lstStyle/>
            <a:p>
              <a:endParaRPr lang="en-GB" sz="1350" dirty="0"/>
            </a:p>
          </p:txBody>
        </p:sp>
      </p:grpSp>
    </p:spTree>
    <p:extLst>
      <p:ext uri="{BB962C8B-B14F-4D97-AF65-F5344CB8AC3E}">
        <p14:creationId xmlns:p14="http://schemas.microsoft.com/office/powerpoint/2010/main" val="404916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363B4-0B0B-41E5-800A-7A54776C5D41}"/>
              </a:ext>
            </a:extLst>
          </p:cNvPr>
          <p:cNvSpPr>
            <a:spLocks noGrp="1"/>
          </p:cNvSpPr>
          <p:nvPr>
            <p:ph type="title"/>
          </p:nvPr>
        </p:nvSpPr>
        <p:spPr>
          <a:xfrm>
            <a:off x="1474811" y="260351"/>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Routes of Participants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(and Invasive Species)</a:t>
            </a:r>
          </a:p>
        </p:txBody>
      </p:sp>
      <p:grpSp>
        <p:nvGrpSpPr>
          <p:cNvPr id="7" name="Group 6">
            <a:extLst>
              <a:ext uri="{FF2B5EF4-FFF2-40B4-BE49-F238E27FC236}">
                <a16:creationId xmlns:a16="http://schemas.microsoft.com/office/drawing/2014/main" xmlns="" id="{F4006F5A-1689-461C-906B-18A895D16B62}"/>
              </a:ext>
            </a:extLst>
          </p:cNvPr>
          <p:cNvGrpSpPr/>
          <p:nvPr/>
        </p:nvGrpSpPr>
        <p:grpSpPr>
          <a:xfrm>
            <a:off x="2153351" y="1624713"/>
            <a:ext cx="6797090" cy="3451319"/>
            <a:chOff x="944814" y="1891117"/>
            <a:chExt cx="10408986" cy="4601758"/>
          </a:xfrm>
        </p:grpSpPr>
        <p:pic>
          <p:nvPicPr>
            <p:cNvPr id="6" name="Picture 5">
              <a:extLst>
                <a:ext uri="{FF2B5EF4-FFF2-40B4-BE49-F238E27FC236}">
                  <a16:creationId xmlns:a16="http://schemas.microsoft.com/office/drawing/2014/main" xmlns="" id="{AD57CF42-8AA6-4FA3-9998-44AB1981A2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944814" y="1891117"/>
              <a:ext cx="1308100" cy="4462058"/>
            </a:xfrm>
            <a:prstGeom prst="rect">
              <a:avLst/>
            </a:prstGeom>
          </p:spPr>
        </p:pic>
        <p:grpSp>
          <p:nvGrpSpPr>
            <p:cNvPr id="5" name="Group 4">
              <a:extLst>
                <a:ext uri="{FF2B5EF4-FFF2-40B4-BE49-F238E27FC236}">
                  <a16:creationId xmlns:a16="http://schemas.microsoft.com/office/drawing/2014/main" xmlns="" id="{D16428AC-2709-42C9-AF76-8A3D09CC4622}"/>
                </a:ext>
              </a:extLst>
            </p:cNvPr>
            <p:cNvGrpSpPr/>
            <p:nvPr/>
          </p:nvGrpSpPr>
          <p:grpSpPr>
            <a:xfrm>
              <a:off x="1790699" y="2030817"/>
              <a:ext cx="9563101" cy="4462058"/>
              <a:chOff x="1790699" y="2030817"/>
              <a:chExt cx="9563101" cy="4462058"/>
            </a:xfrm>
          </p:grpSpPr>
          <p:pic>
            <p:nvPicPr>
              <p:cNvPr id="3" name="Picture 2">
                <a:extLst>
                  <a:ext uri="{FF2B5EF4-FFF2-40B4-BE49-F238E27FC236}">
                    <a16:creationId xmlns:a16="http://schemas.microsoft.com/office/drawing/2014/main" xmlns="" id="{96EED149-349B-4F24-99D2-27AAFB2685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0699" y="2030817"/>
                <a:ext cx="6426201" cy="4462058"/>
              </a:xfrm>
              <a:prstGeom prst="rect">
                <a:avLst/>
              </a:prstGeom>
            </p:spPr>
          </p:pic>
          <p:sp>
            <p:nvSpPr>
              <p:cNvPr id="4" name="Rectangle 3">
                <a:extLst>
                  <a:ext uri="{FF2B5EF4-FFF2-40B4-BE49-F238E27FC236}">
                    <a16:creationId xmlns:a16="http://schemas.microsoft.com/office/drawing/2014/main" xmlns="" id="{FAFD4245-3B7D-4B04-B941-E8541BAAA80F}"/>
                  </a:ext>
                </a:extLst>
              </p:cNvPr>
              <p:cNvSpPr/>
              <p:nvPr/>
            </p:nvSpPr>
            <p:spPr>
              <a:xfrm>
                <a:off x="10250905" y="4277888"/>
                <a:ext cx="1102895" cy="930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10" name="Freeform: Shape 9">
            <a:extLst>
              <a:ext uri="{FF2B5EF4-FFF2-40B4-BE49-F238E27FC236}">
                <a16:creationId xmlns:a16="http://schemas.microsoft.com/office/drawing/2014/main" xmlns="" id="{97D945C1-D27D-4B6E-8B57-8DEDF09D9073}"/>
              </a:ext>
            </a:extLst>
          </p:cNvPr>
          <p:cNvSpPr/>
          <p:nvPr/>
        </p:nvSpPr>
        <p:spPr>
          <a:xfrm>
            <a:off x="990600" y="3067050"/>
            <a:ext cx="600075" cy="1200150"/>
          </a:xfrm>
          <a:custGeom>
            <a:avLst/>
            <a:gdLst>
              <a:gd name="connsiteX0" fmla="*/ 292100 w 800100"/>
              <a:gd name="connsiteY0" fmla="*/ 63500 h 1600200"/>
              <a:gd name="connsiteX1" fmla="*/ 127000 w 800100"/>
              <a:gd name="connsiteY1" fmla="*/ 342900 h 1600200"/>
              <a:gd name="connsiteX2" fmla="*/ 25400 w 800100"/>
              <a:gd name="connsiteY2" fmla="*/ 774700 h 1600200"/>
              <a:gd name="connsiteX3" fmla="*/ 0 w 800100"/>
              <a:gd name="connsiteY3" fmla="*/ 1155700 h 1600200"/>
              <a:gd name="connsiteX4" fmla="*/ 431800 w 800100"/>
              <a:gd name="connsiteY4" fmla="*/ 1600200 h 1600200"/>
              <a:gd name="connsiteX5" fmla="*/ 800100 w 800100"/>
              <a:gd name="connsiteY5" fmla="*/ 1409700 h 1600200"/>
              <a:gd name="connsiteX6" fmla="*/ 546100 w 800100"/>
              <a:gd name="connsiteY6" fmla="*/ 749300 h 1600200"/>
              <a:gd name="connsiteX7" fmla="*/ 546100 w 800100"/>
              <a:gd name="connsiteY7" fmla="*/ 266700 h 1600200"/>
              <a:gd name="connsiteX8" fmla="*/ 457200 w 800100"/>
              <a:gd name="connsiteY8" fmla="*/ 0 h 1600200"/>
              <a:gd name="connsiteX9" fmla="*/ 292100 w 800100"/>
              <a:gd name="connsiteY9" fmla="*/ 635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1600200">
                <a:moveTo>
                  <a:pt x="292100" y="63500"/>
                </a:moveTo>
                <a:lnTo>
                  <a:pt x="127000" y="342900"/>
                </a:lnTo>
                <a:lnTo>
                  <a:pt x="25400" y="774700"/>
                </a:lnTo>
                <a:lnTo>
                  <a:pt x="0" y="1155700"/>
                </a:lnTo>
                <a:lnTo>
                  <a:pt x="431800" y="1600200"/>
                </a:lnTo>
                <a:lnTo>
                  <a:pt x="800100" y="1409700"/>
                </a:lnTo>
                <a:lnTo>
                  <a:pt x="546100" y="749300"/>
                </a:lnTo>
                <a:lnTo>
                  <a:pt x="546100" y="266700"/>
                </a:lnTo>
                <a:lnTo>
                  <a:pt x="457200" y="0"/>
                </a:lnTo>
                <a:lnTo>
                  <a:pt x="292100" y="635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up 10"/>
          <p:cNvGrpSpPr/>
          <p:nvPr/>
        </p:nvGrpSpPr>
        <p:grpSpPr>
          <a:xfrm>
            <a:off x="-53622" y="5260091"/>
            <a:ext cx="9197622" cy="1454911"/>
            <a:chOff x="-53622" y="5423864"/>
            <a:chExt cx="9197622" cy="1454911"/>
          </a:xfrm>
        </p:grpSpPr>
        <p:pic>
          <p:nvPicPr>
            <p:cNvPr id="12" name="Picture 5" descr="Curve Gre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4"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7" name="Picture 16"/>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126525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BB1B9-73C3-49C4-9A6A-AA2B8CB8AACA}"/>
              </a:ext>
            </a:extLst>
          </p:cNvPr>
          <p:cNvSpPr>
            <a:spLocks noGrp="1"/>
          </p:cNvSpPr>
          <p:nvPr>
            <p:ph type="title"/>
          </p:nvPr>
        </p:nvSpPr>
        <p:spPr>
          <a:xfrm>
            <a:off x="497188" y="248469"/>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Schedule 9</a:t>
            </a:r>
          </a:p>
        </p:txBody>
      </p:sp>
      <p:grpSp>
        <p:nvGrpSpPr>
          <p:cNvPr id="10" name="Group 9"/>
          <p:cNvGrpSpPr/>
          <p:nvPr/>
        </p:nvGrpSpPr>
        <p:grpSpPr>
          <a:xfrm>
            <a:off x="54" y="5403089"/>
            <a:ext cx="9197622" cy="1454911"/>
            <a:chOff x="-53622" y="5423864"/>
            <a:chExt cx="9197622" cy="1454911"/>
          </a:xfrm>
        </p:grpSpPr>
        <p:pic>
          <p:nvPicPr>
            <p:cNvPr id="11"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3"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3" descr="APHA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6" name="Picture 15"/>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7" name="TextBox 16"/>
          <p:cNvSpPr txBox="1"/>
          <p:nvPr/>
        </p:nvSpPr>
        <p:spPr>
          <a:xfrm>
            <a:off x="5805031" y="1338470"/>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
        <p:nvSpPr>
          <p:cNvPr id="18" name="Content Placeholder 2">
            <a:extLst>
              <a:ext uri="{FF2B5EF4-FFF2-40B4-BE49-F238E27FC236}">
                <a16:creationId xmlns="" xmlns:a16="http://schemas.microsoft.com/office/drawing/2014/main" id="{FA0C182F-C053-498F-9BB8-4319EC3BACA4}"/>
              </a:ext>
            </a:extLst>
          </p:cNvPr>
          <p:cNvSpPr txBox="1">
            <a:spLocks/>
          </p:cNvSpPr>
          <p:nvPr/>
        </p:nvSpPr>
        <p:spPr>
          <a:xfrm>
            <a:off x="497188" y="1643753"/>
            <a:ext cx="4955468" cy="375933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latin typeface="Segoe UI" panose="020B0502040204020203" pitchFamily="34" charset="0"/>
                <a:ea typeface="Segoe UI" panose="020B0502040204020203" pitchFamily="34" charset="0"/>
                <a:cs typeface="Segoe UI" panose="020B0502040204020203" pitchFamily="34" charset="0"/>
              </a:rPr>
              <a:t>Chinese Mitten Crab </a:t>
            </a:r>
            <a:r>
              <a:rPr lang="de-DE" i="1" dirty="0" smtClean="0">
                <a:latin typeface="Segoe UI" panose="020B0502040204020203" pitchFamily="34" charset="0"/>
                <a:ea typeface="Segoe UI" panose="020B0502040204020203" pitchFamily="34" charset="0"/>
                <a:cs typeface="Segoe UI" panose="020B0502040204020203" pitchFamily="34" charset="0"/>
              </a:rPr>
              <a:t>Eriocheir sinensis</a:t>
            </a:r>
          </a:p>
          <a:p>
            <a:r>
              <a:rPr lang="pt-BR" dirty="0" smtClean="0">
                <a:latin typeface="Segoe UI" panose="020B0502040204020203" pitchFamily="34" charset="0"/>
                <a:ea typeface="Segoe UI" panose="020B0502040204020203" pitchFamily="34" charset="0"/>
                <a:cs typeface="Segoe UI" panose="020B0502040204020203" pitchFamily="34" charset="0"/>
              </a:rPr>
              <a:t>Slipper Limpet </a:t>
            </a:r>
            <a:r>
              <a:rPr lang="pt-BR" i="1" dirty="0" smtClean="0">
                <a:latin typeface="Segoe UI" panose="020B0502040204020203" pitchFamily="34" charset="0"/>
                <a:ea typeface="Segoe UI" panose="020B0502040204020203" pitchFamily="34" charset="0"/>
                <a:cs typeface="Segoe UI" panose="020B0502040204020203" pitchFamily="34" charset="0"/>
              </a:rPr>
              <a:t>Crepidula fornicata</a:t>
            </a:r>
          </a:p>
          <a:p>
            <a:r>
              <a:rPr lang="en-GB" dirty="0" smtClean="0">
                <a:latin typeface="Segoe UI" panose="020B0502040204020203" pitchFamily="34" charset="0"/>
                <a:ea typeface="Segoe UI" panose="020B0502040204020203" pitchFamily="34" charset="0"/>
                <a:cs typeface="Segoe UI" panose="020B0502040204020203" pitchFamily="34" charset="0"/>
              </a:rPr>
              <a:t>Giant Kelp </a:t>
            </a:r>
            <a:r>
              <a:rPr lang="en-GB"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angustifolia</a:t>
            </a:r>
            <a:r>
              <a:rPr lang="en-GB" i="1" dirty="0" smtClean="0">
                <a:latin typeface="Segoe UI" panose="020B0502040204020203" pitchFamily="34" charset="0"/>
                <a:ea typeface="Segoe UI" panose="020B0502040204020203" pitchFamily="34" charset="0"/>
                <a:cs typeface="Segoe UI" panose="020B0502040204020203" pitchFamily="34" charset="0"/>
              </a:rPr>
              <a:t> </a:t>
            </a:r>
          </a:p>
          <a:p>
            <a:r>
              <a:rPr lang="en-GB" dirty="0" smtClean="0">
                <a:latin typeface="Segoe UI" panose="020B0502040204020203" pitchFamily="34" charset="0"/>
                <a:ea typeface="Segoe UI" panose="020B0502040204020203" pitchFamily="34" charset="0"/>
                <a:cs typeface="Segoe UI" panose="020B0502040204020203" pitchFamily="34" charset="0"/>
              </a:rPr>
              <a:t>Giant Kelp </a:t>
            </a:r>
            <a:r>
              <a:rPr lang="en-GB"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integrifolia</a:t>
            </a:r>
            <a:r>
              <a:rPr lang="en-GB" i="1" dirty="0" smtClean="0">
                <a:latin typeface="Segoe UI" panose="020B0502040204020203" pitchFamily="34" charset="0"/>
                <a:ea typeface="Segoe UI" panose="020B0502040204020203" pitchFamily="34" charset="0"/>
                <a:cs typeface="Segoe UI" panose="020B0502040204020203" pitchFamily="34" charset="0"/>
              </a:rPr>
              <a:t> </a:t>
            </a:r>
          </a:p>
          <a:p>
            <a:r>
              <a:rPr lang="en-GB" dirty="0" smtClean="0">
                <a:latin typeface="Segoe UI" panose="020B0502040204020203" pitchFamily="34" charset="0"/>
                <a:ea typeface="Segoe UI" panose="020B0502040204020203" pitchFamily="34" charset="0"/>
                <a:cs typeface="Segoe UI" panose="020B0502040204020203" pitchFamily="34" charset="0"/>
              </a:rPr>
              <a:t>Giant Kelp </a:t>
            </a:r>
            <a:r>
              <a:rPr lang="en-GB"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laevis</a:t>
            </a:r>
            <a:r>
              <a:rPr lang="en-GB" i="1" dirty="0" smtClean="0">
                <a:latin typeface="Segoe UI" panose="020B0502040204020203" pitchFamily="34" charset="0"/>
                <a:ea typeface="Segoe UI" panose="020B0502040204020203" pitchFamily="34" charset="0"/>
                <a:cs typeface="Segoe UI" panose="020B0502040204020203" pitchFamily="34" charset="0"/>
              </a:rPr>
              <a:t> </a:t>
            </a:r>
          </a:p>
          <a:p>
            <a:r>
              <a:rPr lang="en-GB" dirty="0" smtClean="0">
                <a:latin typeface="Segoe UI" panose="020B0502040204020203" pitchFamily="34" charset="0"/>
                <a:ea typeface="Segoe UI" panose="020B0502040204020203" pitchFamily="34" charset="0"/>
                <a:cs typeface="Segoe UI" panose="020B0502040204020203" pitchFamily="34" charset="0"/>
              </a:rPr>
              <a:t>Giant Kelp </a:t>
            </a:r>
            <a:r>
              <a:rPr lang="en-GB"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pyrifera</a:t>
            </a:r>
            <a:r>
              <a:rPr lang="en-GB" i="1" dirty="0" smtClean="0">
                <a:latin typeface="Segoe UI" panose="020B0502040204020203" pitchFamily="34" charset="0"/>
                <a:ea typeface="Segoe UI" panose="020B0502040204020203" pitchFamily="34" charset="0"/>
                <a:cs typeface="Segoe UI" panose="020B0502040204020203" pitchFamily="34" charset="0"/>
              </a:rPr>
              <a:t> </a:t>
            </a:r>
          </a:p>
          <a:p>
            <a:r>
              <a:rPr lang="en-GB" dirty="0" smtClean="0">
                <a:latin typeface="Segoe UI" panose="020B0502040204020203" pitchFamily="34" charset="0"/>
                <a:ea typeface="Segoe UI" panose="020B0502040204020203" pitchFamily="34" charset="0"/>
                <a:cs typeface="Segoe UI" panose="020B0502040204020203" pitchFamily="34" charset="0"/>
              </a:rPr>
              <a:t>Japanese Kelp </a:t>
            </a:r>
            <a:r>
              <a:rPr lang="en-GB" i="1" dirty="0" err="1" smtClean="0">
                <a:latin typeface="Segoe UI" panose="020B0502040204020203" pitchFamily="34" charset="0"/>
                <a:ea typeface="Segoe UI" panose="020B0502040204020203" pitchFamily="34" charset="0"/>
                <a:cs typeface="Segoe UI" panose="020B0502040204020203" pitchFamily="34" charset="0"/>
              </a:rPr>
              <a:t>Laminaria</a:t>
            </a:r>
            <a:r>
              <a:rPr lang="en-GB" i="1" dirty="0" smtClean="0">
                <a:latin typeface="Segoe UI" panose="020B0502040204020203" pitchFamily="34" charset="0"/>
                <a:ea typeface="Segoe UI" panose="020B0502040204020203" pitchFamily="34" charset="0"/>
                <a:cs typeface="Segoe UI" panose="020B0502040204020203" pitchFamily="34" charset="0"/>
              </a:rPr>
              <a:t> japonica</a:t>
            </a:r>
          </a:p>
          <a:p>
            <a:r>
              <a:rPr lang="en-GB" dirty="0" smtClean="0">
                <a:latin typeface="Segoe UI" panose="020B0502040204020203" pitchFamily="34" charset="0"/>
                <a:ea typeface="Segoe UI" panose="020B0502040204020203" pitchFamily="34" charset="0"/>
                <a:cs typeface="Segoe UI" panose="020B0502040204020203" pitchFamily="34" charset="0"/>
              </a:rPr>
              <a:t>Green </a:t>
            </a:r>
            <a:r>
              <a:rPr lang="en-GB" dirty="0" err="1" smtClean="0">
                <a:latin typeface="Segoe UI" panose="020B0502040204020203" pitchFamily="34" charset="0"/>
                <a:ea typeface="Segoe UI" panose="020B0502040204020203" pitchFamily="34" charset="0"/>
                <a:cs typeface="Segoe UI" panose="020B0502040204020203" pitchFamily="34" charset="0"/>
              </a:rPr>
              <a:t>Seafingers</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Codium</a:t>
            </a:r>
            <a:r>
              <a:rPr lang="en-GB" i="1" dirty="0" smtClean="0">
                <a:latin typeface="Segoe UI" panose="020B0502040204020203" pitchFamily="34" charset="0"/>
                <a:ea typeface="Segoe UI" panose="020B0502040204020203" pitchFamily="34" charset="0"/>
                <a:cs typeface="Segoe UI" panose="020B0502040204020203" pitchFamily="34" charset="0"/>
              </a:rPr>
              <a:t> fragile</a:t>
            </a:r>
          </a:p>
          <a:p>
            <a:r>
              <a:rPr lang="en-GB" dirty="0" smtClean="0">
                <a:latin typeface="Segoe UI" panose="020B0502040204020203" pitchFamily="34" charset="0"/>
                <a:ea typeface="Segoe UI" panose="020B0502040204020203" pitchFamily="34" charset="0"/>
                <a:cs typeface="Segoe UI" panose="020B0502040204020203" pitchFamily="34" charset="0"/>
              </a:rPr>
              <a:t>Green </a:t>
            </a:r>
            <a:r>
              <a:rPr lang="en-GB" dirty="0" err="1" smtClean="0">
                <a:latin typeface="Segoe UI" panose="020B0502040204020203" pitchFamily="34" charset="0"/>
                <a:ea typeface="Segoe UI" panose="020B0502040204020203" pitchFamily="34" charset="0"/>
                <a:cs typeface="Segoe UI" panose="020B0502040204020203" pitchFamily="34" charset="0"/>
              </a:rPr>
              <a:t>Seafingers</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Codium</a:t>
            </a:r>
            <a:r>
              <a:rPr lang="en-GB" i="1" dirty="0" smtClean="0">
                <a:latin typeface="Segoe UI" panose="020B0502040204020203" pitchFamily="34" charset="0"/>
                <a:ea typeface="Segoe UI" panose="020B0502040204020203" pitchFamily="34" charset="0"/>
                <a:cs typeface="Segoe UI" panose="020B0502040204020203" pitchFamily="34" charset="0"/>
              </a:rPr>
              <a:t> fragile </a:t>
            </a:r>
            <a:r>
              <a:rPr lang="en-GB" i="1" dirty="0" err="1" smtClean="0">
                <a:latin typeface="Segoe UI" panose="020B0502040204020203" pitchFamily="34" charset="0"/>
                <a:ea typeface="Segoe UI" panose="020B0502040204020203" pitchFamily="34" charset="0"/>
                <a:cs typeface="Segoe UI" panose="020B0502040204020203" pitchFamily="34" charset="0"/>
              </a:rPr>
              <a:t>tomentosoides</a:t>
            </a:r>
            <a:endParaRPr lang="en-GB" i="1"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Californian Red Seaweed </a:t>
            </a:r>
            <a:r>
              <a:rPr lang="en-GB" i="1" dirty="0" err="1" smtClean="0">
                <a:latin typeface="Segoe UI" panose="020B0502040204020203" pitchFamily="34" charset="0"/>
                <a:ea typeface="Segoe UI" panose="020B0502040204020203" pitchFamily="34" charset="0"/>
                <a:cs typeface="Segoe UI" panose="020B0502040204020203" pitchFamily="34" charset="0"/>
              </a:rPr>
              <a:t>Pikea</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californica</a:t>
            </a:r>
            <a:endParaRPr lang="en-GB" i="1"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Hooked Asparagus Seaweed </a:t>
            </a:r>
            <a:r>
              <a:rPr lang="en-GB" i="1" dirty="0" err="1" smtClean="0">
                <a:latin typeface="Segoe UI" panose="020B0502040204020203" pitchFamily="34" charset="0"/>
                <a:ea typeface="Segoe UI" panose="020B0502040204020203" pitchFamily="34" charset="0"/>
                <a:cs typeface="Segoe UI" panose="020B0502040204020203" pitchFamily="34" charset="0"/>
              </a:rPr>
              <a:t>Asparagopsis</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armata</a:t>
            </a:r>
            <a:endParaRPr lang="en-GB" i="1"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Japanese Seaweed </a:t>
            </a:r>
            <a:r>
              <a:rPr lang="en-GB" i="1" dirty="0" err="1" smtClean="0">
                <a:latin typeface="Segoe UI" panose="020B0502040204020203" pitchFamily="34" charset="0"/>
                <a:ea typeface="Segoe UI" panose="020B0502040204020203" pitchFamily="34" charset="0"/>
                <a:cs typeface="Segoe UI" panose="020B0502040204020203" pitchFamily="34" charset="0"/>
              </a:rPr>
              <a:t>Sargassum</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muticum</a:t>
            </a:r>
            <a:endParaRPr lang="en-GB" i="1"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Laver Seaweeds (except native </a:t>
            </a:r>
            <a:r>
              <a:rPr lang="en-GB" i="1" dirty="0" err="1" smtClean="0">
                <a:latin typeface="Segoe UI" panose="020B0502040204020203" pitchFamily="34" charset="0"/>
                <a:ea typeface="Segoe UI" panose="020B0502040204020203" pitchFamily="34" charset="0"/>
                <a:cs typeface="Segoe UI" panose="020B0502040204020203" pitchFamily="34" charset="0"/>
              </a:rPr>
              <a:t>Porphyra</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dirty="0" smtClean="0">
                <a:latin typeface="Segoe UI" panose="020B0502040204020203" pitchFamily="34" charset="0"/>
                <a:ea typeface="Segoe UI" panose="020B0502040204020203" pitchFamily="34" charset="0"/>
                <a:cs typeface="Segoe UI" panose="020B0502040204020203" pitchFamily="34" charset="0"/>
              </a:rPr>
              <a:t>species</a:t>
            </a:r>
            <a:r>
              <a:rPr lang="en-GB" i="1" dirty="0" smtClean="0">
                <a:latin typeface="Segoe UI" panose="020B0502040204020203" pitchFamily="34" charset="0"/>
                <a:ea typeface="Segoe UI" panose="020B0502040204020203" pitchFamily="34" charset="0"/>
                <a:cs typeface="Segoe UI" panose="020B0502040204020203" pitchFamily="34" charset="0"/>
              </a:rPr>
              <a:t> P</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amethystea</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smtClean="0">
                <a:latin typeface="Segoe UI" panose="020B0502040204020203" pitchFamily="34" charset="0"/>
                <a:ea typeface="Segoe UI" panose="020B0502040204020203" pitchFamily="34" charset="0"/>
                <a:cs typeface="Segoe UI" panose="020B0502040204020203" pitchFamily="34" charset="0"/>
              </a:rPr>
              <a:t>P. leucosticte </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smtClean="0">
                <a:latin typeface="Segoe UI" panose="020B0502040204020203" pitchFamily="34" charset="0"/>
                <a:ea typeface="Segoe UI" panose="020B0502040204020203" pitchFamily="34" charset="0"/>
                <a:cs typeface="Segoe UI" panose="020B0502040204020203" pitchFamily="34" charset="0"/>
              </a:rPr>
              <a:t>P. </a:t>
            </a:r>
            <a:r>
              <a:rPr lang="en-GB" i="1" dirty="0" err="1" smtClean="0">
                <a:latin typeface="Segoe UI" panose="020B0502040204020203" pitchFamily="34" charset="0"/>
                <a:ea typeface="Segoe UI" panose="020B0502040204020203" pitchFamily="34" charset="0"/>
                <a:cs typeface="Segoe UI" panose="020B0502040204020203" pitchFamily="34" charset="0"/>
              </a:rPr>
              <a:t>linearis</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smtClean="0">
                <a:latin typeface="Segoe UI" panose="020B0502040204020203" pitchFamily="34" charset="0"/>
                <a:ea typeface="Segoe UI" panose="020B0502040204020203" pitchFamily="34" charset="0"/>
                <a:cs typeface="Segoe UI" panose="020B0502040204020203" pitchFamily="34" charset="0"/>
              </a:rPr>
              <a:t>P. </a:t>
            </a:r>
            <a:r>
              <a:rPr lang="en-GB" i="1" dirty="0" err="1" smtClean="0">
                <a:latin typeface="Segoe UI" panose="020B0502040204020203" pitchFamily="34" charset="0"/>
                <a:ea typeface="Segoe UI" panose="020B0502040204020203" pitchFamily="34" charset="0"/>
                <a:cs typeface="Segoe UI" panose="020B0502040204020203" pitchFamily="34" charset="0"/>
              </a:rPr>
              <a:t>miniata</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smtClean="0">
                <a:latin typeface="Segoe UI" panose="020B0502040204020203" pitchFamily="34" charset="0"/>
                <a:ea typeface="Segoe UI" panose="020B0502040204020203" pitchFamily="34" charset="0"/>
                <a:cs typeface="Segoe UI" panose="020B0502040204020203" pitchFamily="34" charset="0"/>
              </a:rPr>
              <a:t>P. </a:t>
            </a:r>
            <a:r>
              <a:rPr lang="en-GB" i="1" dirty="0" err="1" smtClean="0">
                <a:latin typeface="Segoe UI" panose="020B0502040204020203" pitchFamily="34" charset="0"/>
                <a:ea typeface="Segoe UI" panose="020B0502040204020203" pitchFamily="34" charset="0"/>
                <a:cs typeface="Segoe UI" panose="020B0502040204020203" pitchFamily="34" charset="0"/>
              </a:rPr>
              <a:t>purpurea</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dirty="0" smtClean="0">
                <a:latin typeface="Segoe UI" panose="020B0502040204020203" pitchFamily="34" charset="0"/>
                <a:ea typeface="Segoe UI" panose="020B0502040204020203" pitchFamily="34" charset="0"/>
                <a:cs typeface="Segoe UI" panose="020B0502040204020203" pitchFamily="34" charset="0"/>
              </a:rPr>
              <a:t>&amp; </a:t>
            </a:r>
            <a:r>
              <a:rPr lang="en-GB" i="1" dirty="0" smtClean="0">
                <a:latin typeface="Segoe UI" panose="020B0502040204020203" pitchFamily="34" charset="0"/>
                <a:ea typeface="Segoe UI" panose="020B0502040204020203" pitchFamily="34" charset="0"/>
                <a:cs typeface="Segoe UI" panose="020B0502040204020203" pitchFamily="34" charset="0"/>
              </a:rPr>
              <a:t>P. </a:t>
            </a:r>
            <a:r>
              <a:rPr lang="en-GB" i="1" dirty="0" err="1" smtClean="0">
                <a:latin typeface="Segoe UI" panose="020B0502040204020203" pitchFamily="34" charset="0"/>
                <a:ea typeface="Segoe UI" panose="020B0502040204020203" pitchFamily="34" charset="0"/>
                <a:cs typeface="Segoe UI" panose="020B0502040204020203" pitchFamily="34" charset="0"/>
              </a:rPr>
              <a:t>umbilicalis</a:t>
            </a:r>
            <a:r>
              <a:rPr lang="en-GB" dirty="0" smtClean="0">
                <a:latin typeface="Segoe UI" panose="020B0502040204020203" pitchFamily="34" charset="0"/>
                <a:ea typeface="Segoe UI" panose="020B0502040204020203" pitchFamily="34" charset="0"/>
                <a:cs typeface="Segoe UI" panose="020B0502040204020203" pitchFamily="34" charset="0"/>
              </a:rPr>
              <a:t>)</a:t>
            </a:r>
          </a:p>
          <a:p>
            <a:r>
              <a:rPr lang="en-GB" dirty="0" err="1" smtClean="0">
                <a:latin typeface="Segoe UI" panose="020B0502040204020203" pitchFamily="34" charset="0"/>
                <a:ea typeface="Segoe UI" panose="020B0502040204020203" pitchFamily="34" charset="0"/>
                <a:cs typeface="Segoe UI" panose="020B0502040204020203" pitchFamily="34" charset="0"/>
              </a:rPr>
              <a:t>Wakame</a:t>
            </a:r>
            <a:r>
              <a:rPr lang="en-GB"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Undaria</a:t>
            </a:r>
            <a:r>
              <a:rPr lang="en-GB" i="1" dirty="0" smtClean="0">
                <a:latin typeface="Segoe UI" panose="020B0502040204020203" pitchFamily="34" charset="0"/>
                <a:ea typeface="Segoe UI" panose="020B0502040204020203" pitchFamily="34" charset="0"/>
                <a:cs typeface="Segoe UI" panose="020B0502040204020203" pitchFamily="34" charset="0"/>
              </a:rPr>
              <a:t> </a:t>
            </a:r>
            <a:r>
              <a:rPr lang="en-GB" i="1" dirty="0" err="1" smtClean="0">
                <a:latin typeface="Segoe UI" panose="020B0502040204020203" pitchFamily="34" charset="0"/>
                <a:ea typeface="Segoe UI" panose="020B0502040204020203" pitchFamily="34" charset="0"/>
                <a:cs typeface="Segoe UI" panose="020B0502040204020203" pitchFamily="34" charset="0"/>
              </a:rPr>
              <a:t>pinnatifida</a:t>
            </a:r>
            <a:r>
              <a:rPr lang="en-GB" i="1" dirty="0" smtClean="0">
                <a:latin typeface="Segoe UI" panose="020B0502040204020203" pitchFamily="34" charset="0"/>
                <a:ea typeface="Segoe UI" panose="020B0502040204020203" pitchFamily="34" charset="0"/>
                <a:cs typeface="Segoe UI" panose="020B0502040204020203" pitchFamily="34" charset="0"/>
              </a:rPr>
              <a:t> </a:t>
            </a:r>
            <a:endParaRPr lang="en-GB"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352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2DEE4-AAE7-449F-AE03-AA3D970684DA}"/>
              </a:ext>
            </a:extLst>
          </p:cNvPr>
          <p:cNvSpPr>
            <a:spLocks noGrp="1"/>
          </p:cNvSpPr>
          <p:nvPr>
            <p:ph type="title"/>
          </p:nvPr>
        </p:nvSpPr>
        <p:spPr>
          <a:xfrm>
            <a:off x="492241" y="107727"/>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Demonstrate you have followed ‘best practice’</a:t>
            </a:r>
          </a:p>
        </p:txBody>
      </p:sp>
      <p:sp>
        <p:nvSpPr>
          <p:cNvPr id="3" name="Content Placeholder 2">
            <a:extLst>
              <a:ext uri="{FF2B5EF4-FFF2-40B4-BE49-F238E27FC236}">
                <a16:creationId xmlns:a16="http://schemas.microsoft.com/office/drawing/2014/main" xmlns="" id="{D694448B-CBBC-44CC-8826-00DEBA700857}"/>
              </a:ext>
            </a:extLst>
          </p:cNvPr>
          <p:cNvSpPr>
            <a:spLocks noGrp="1"/>
          </p:cNvSpPr>
          <p:nvPr>
            <p:ph idx="1"/>
          </p:nvPr>
        </p:nvSpPr>
        <p:spPr>
          <a:xfrm>
            <a:off x="492241" y="1572491"/>
            <a:ext cx="7886700" cy="4351338"/>
          </a:xfrm>
        </p:spPr>
        <p:txBody>
          <a:bodyPr/>
          <a:lstStyle/>
          <a:p>
            <a:pPr marL="0" indent="0">
              <a:buNone/>
            </a:pPr>
            <a:r>
              <a:rPr lang="en-GB" sz="2200" dirty="0">
                <a:solidFill>
                  <a:srgbClr val="006699"/>
                </a:solidFill>
                <a:latin typeface="Segoe UI" panose="020B0502040204020203" pitchFamily="34" charset="0"/>
                <a:ea typeface="Segoe UI" panose="020B0502040204020203" pitchFamily="34" charset="0"/>
                <a:cs typeface="Segoe UI" panose="020B0502040204020203" pitchFamily="34" charset="0"/>
              </a:rPr>
              <a:t>Aiming to demonstrate action against statements such as: </a:t>
            </a:r>
            <a:br>
              <a:rPr lang="en-GB" sz="2200" dirty="0">
                <a:solidFill>
                  <a:srgbClr val="006699"/>
                </a:solidFill>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sz="2200" dirty="0">
                <a:latin typeface="Segoe UI" panose="020B0502040204020203" pitchFamily="34" charset="0"/>
                <a:ea typeface="Segoe UI" panose="020B0502040204020203" pitchFamily="34" charset="0"/>
                <a:cs typeface="Segoe UI" panose="020B0502040204020203" pitchFamily="34" charset="0"/>
              </a:rPr>
              <a:t>“Adopt a precautionary approach” </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sz="2200" dirty="0">
                <a:latin typeface="Segoe UI" panose="020B0502040204020203" pitchFamily="34" charset="0"/>
                <a:ea typeface="Segoe UI" panose="020B0502040204020203" pitchFamily="34" charset="0"/>
                <a:cs typeface="Segoe UI" panose="020B0502040204020203" pitchFamily="34" charset="0"/>
              </a:rPr>
              <a:t>“Carry out risk assessments” </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sz="2200" dirty="0">
                <a:latin typeface="Segoe UI" panose="020B0502040204020203" pitchFamily="34" charset="0"/>
                <a:ea typeface="Segoe UI" panose="020B0502040204020203" pitchFamily="34" charset="0"/>
                <a:cs typeface="Segoe UI" panose="020B0502040204020203" pitchFamily="34" charset="0"/>
              </a:rPr>
              <a:t>“Seek advice and follow good practice”</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sz="2200" dirty="0">
                <a:latin typeface="Segoe UI" panose="020B0502040204020203" pitchFamily="34" charset="0"/>
                <a:ea typeface="Segoe UI" panose="020B0502040204020203" pitchFamily="34" charset="0"/>
                <a:cs typeface="Segoe UI" panose="020B0502040204020203" pitchFamily="34" charset="0"/>
              </a:rPr>
              <a:t>“Take reasonable steps and exercise due diligence” </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p:cNvGrpSpPr/>
          <p:nvPr/>
        </p:nvGrpSpPr>
        <p:grpSpPr>
          <a:xfrm>
            <a:off x="54" y="5403089"/>
            <a:ext cx="9197622" cy="1454911"/>
            <a:chOff x="-53622" y="5423864"/>
            <a:chExt cx="9197622" cy="1454911"/>
          </a:xfrm>
        </p:grpSpPr>
        <p:pic>
          <p:nvPicPr>
            <p:cNvPr id="6"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8"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PHA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1" name="Picture 10"/>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66091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02133DE9-3233-46BC-8F93-D09198D935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9" y="-1681215"/>
            <a:ext cx="9146329" cy="10955633"/>
          </a:xfrm>
          <a:prstGeom prst="rect">
            <a:avLst/>
          </a:prstGeom>
        </p:spPr>
      </p:pic>
      <p:sp>
        <p:nvSpPr>
          <p:cNvPr id="4" name="Rectangle 3">
            <a:extLst>
              <a:ext uri="{FF2B5EF4-FFF2-40B4-BE49-F238E27FC236}">
                <a16:creationId xmlns:a16="http://schemas.microsoft.com/office/drawing/2014/main" xmlns="" id="{2A438598-1475-4E8B-B656-10ADB812D662}"/>
              </a:ext>
            </a:extLst>
          </p:cNvPr>
          <p:cNvSpPr/>
          <p:nvPr/>
        </p:nvSpPr>
        <p:spPr>
          <a:xfrm rot="2422142">
            <a:off x="917779" y="4514050"/>
            <a:ext cx="1657826" cy="484748"/>
          </a:xfrm>
          <a:prstGeom prst="rect">
            <a:avLst/>
          </a:prstGeom>
          <a:noFill/>
        </p:spPr>
        <p:txBody>
          <a:bodyPr wrap="none" lIns="68580" tIns="34290" rIns="68580" bIns="34290">
            <a:spAutoFit/>
          </a:bodyPr>
          <a:lstStyle/>
          <a:p>
            <a:pPr algn="ctr"/>
            <a:r>
              <a:rPr lang="en-US"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Customers</a:t>
            </a:r>
            <a:endParaRPr lang="en-US" sz="270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a16="http://schemas.microsoft.com/office/drawing/2014/main" xmlns="" id="{8D169B1A-3170-4E8B-B01C-1F959E24C12C}"/>
              </a:ext>
            </a:extLst>
          </p:cNvPr>
          <p:cNvSpPr/>
          <p:nvPr/>
        </p:nvSpPr>
        <p:spPr>
          <a:xfrm rot="1744538">
            <a:off x="3062952" y="1763559"/>
            <a:ext cx="1750864" cy="900246"/>
          </a:xfrm>
          <a:prstGeom prst="rect">
            <a:avLst/>
          </a:prstGeom>
          <a:noFill/>
        </p:spPr>
        <p:txBody>
          <a:bodyPr wrap="none" lIns="68580" tIns="34290" rIns="68580" bIns="34290">
            <a:spAutoFit/>
          </a:bodyPr>
          <a:lstStyle/>
          <a:p>
            <a:pPr algn="ctr"/>
            <a:r>
              <a:rPr 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Investor </a:t>
            </a:r>
          </a:p>
          <a:p>
            <a:pPr algn="ctr"/>
            <a:r>
              <a:rPr 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Confidence</a:t>
            </a:r>
          </a:p>
        </p:txBody>
      </p:sp>
      <p:sp>
        <p:nvSpPr>
          <p:cNvPr id="6" name="Rectangle 5">
            <a:extLst>
              <a:ext uri="{FF2B5EF4-FFF2-40B4-BE49-F238E27FC236}">
                <a16:creationId xmlns:a16="http://schemas.microsoft.com/office/drawing/2014/main" xmlns="" id="{0DBDBBAA-4A15-49D4-8A2B-7CAC093F469E}"/>
              </a:ext>
            </a:extLst>
          </p:cNvPr>
          <p:cNvSpPr/>
          <p:nvPr/>
        </p:nvSpPr>
        <p:spPr>
          <a:xfrm rot="20466159">
            <a:off x="555968" y="2292770"/>
            <a:ext cx="3055439" cy="900246"/>
          </a:xfrm>
          <a:prstGeom prst="rect">
            <a:avLst/>
          </a:prstGeom>
          <a:noFill/>
        </p:spPr>
        <p:txBody>
          <a:bodyPr wrap="square" lIns="68580" tIns="34290" rIns="68580" bIns="34290">
            <a:spAutoFit/>
          </a:bodyPr>
          <a:lstStyle/>
          <a:p>
            <a:pPr algn="ctr"/>
            <a:r>
              <a:rPr lang="en-US" sz="27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Members Expectations</a:t>
            </a:r>
          </a:p>
        </p:txBody>
      </p:sp>
      <p:sp>
        <p:nvSpPr>
          <p:cNvPr id="7" name="Rectangle 6">
            <a:extLst>
              <a:ext uri="{FF2B5EF4-FFF2-40B4-BE49-F238E27FC236}">
                <a16:creationId xmlns:a16="http://schemas.microsoft.com/office/drawing/2014/main" xmlns="" id="{FB58D391-8A97-43FE-B37D-119F95F1178A}"/>
              </a:ext>
            </a:extLst>
          </p:cNvPr>
          <p:cNvSpPr/>
          <p:nvPr/>
        </p:nvSpPr>
        <p:spPr>
          <a:xfrm>
            <a:off x="1122443" y="3606858"/>
            <a:ext cx="1675780" cy="484748"/>
          </a:xfrm>
          <a:prstGeom prst="rect">
            <a:avLst/>
          </a:prstGeom>
          <a:noFill/>
        </p:spPr>
        <p:txBody>
          <a:bodyPr wrap="none" lIns="68580" tIns="34290" rIns="68580" bIns="34290">
            <a:spAutoFit/>
          </a:bodyPr>
          <a:lstStyle/>
          <a:p>
            <a:pPr algn="ctr"/>
            <a:r>
              <a:rPr lang="en-US" sz="2700" b="1" dirty="0">
                <a:ln w="12700">
                  <a:solidFill>
                    <a:schemeClr val="accent5"/>
                  </a:solidFill>
                  <a:prstDash val="solid"/>
                </a:ln>
                <a:pattFill prst="ltDnDiag">
                  <a:fgClr>
                    <a:schemeClr val="accent5">
                      <a:lumMod val="60000"/>
                      <a:lumOff val="40000"/>
                    </a:schemeClr>
                  </a:fgClr>
                  <a:bgClr>
                    <a:schemeClr val="bg1"/>
                  </a:bgClr>
                </a:pattFill>
              </a:rPr>
              <a:t>Legislation</a:t>
            </a:r>
            <a:endParaRPr lang="en-US" sz="270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xmlns="" id="{C0FBEF81-75B2-425B-9615-1DFCCB318EDB}"/>
              </a:ext>
            </a:extLst>
          </p:cNvPr>
          <p:cNvSpPr/>
          <p:nvPr/>
        </p:nvSpPr>
        <p:spPr>
          <a:xfrm>
            <a:off x="3854411" y="979383"/>
            <a:ext cx="2667846" cy="900246"/>
          </a:xfrm>
          <a:prstGeom prst="rect">
            <a:avLst/>
          </a:prstGeom>
          <a:noFill/>
        </p:spPr>
        <p:txBody>
          <a:bodyPr wrap="square" lIns="68580" tIns="34290" rIns="68580" bIns="34290">
            <a:spAutoFit/>
          </a:bodyPr>
          <a:lstStyle/>
          <a:p>
            <a:pPr algn="ct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Public Expectations</a:t>
            </a:r>
          </a:p>
        </p:txBody>
      </p:sp>
      <p:sp>
        <p:nvSpPr>
          <p:cNvPr id="9" name="Rectangle 8">
            <a:extLst>
              <a:ext uri="{FF2B5EF4-FFF2-40B4-BE49-F238E27FC236}">
                <a16:creationId xmlns:a16="http://schemas.microsoft.com/office/drawing/2014/main" xmlns="" id="{2C640DE5-88C8-4798-8425-E392603627AC}"/>
              </a:ext>
            </a:extLst>
          </p:cNvPr>
          <p:cNvSpPr/>
          <p:nvPr/>
        </p:nvSpPr>
        <p:spPr>
          <a:xfrm>
            <a:off x="3177623" y="4635649"/>
            <a:ext cx="1737848" cy="484748"/>
          </a:xfrm>
          <a:prstGeom prst="rect">
            <a:avLst/>
          </a:prstGeom>
          <a:noFill/>
        </p:spPr>
        <p:txBody>
          <a:bodyPr wrap="none" lIns="68580" tIns="34290" rIns="68580" bIns="34290">
            <a:spAutoFit/>
          </a:bodyPr>
          <a:lstStyle/>
          <a:p>
            <a:pPr algn="ctr"/>
            <a:r>
              <a:rPr lang="en-US" sz="27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Reputation</a:t>
            </a:r>
          </a:p>
        </p:txBody>
      </p:sp>
      <p:sp>
        <p:nvSpPr>
          <p:cNvPr id="10" name="Rectangle 9">
            <a:extLst>
              <a:ext uri="{FF2B5EF4-FFF2-40B4-BE49-F238E27FC236}">
                <a16:creationId xmlns:a16="http://schemas.microsoft.com/office/drawing/2014/main" xmlns="" id="{CE546DCC-9258-411C-953E-524F20156DA1}"/>
              </a:ext>
            </a:extLst>
          </p:cNvPr>
          <p:cNvSpPr/>
          <p:nvPr/>
        </p:nvSpPr>
        <p:spPr>
          <a:xfrm rot="19638606">
            <a:off x="2921405" y="3849233"/>
            <a:ext cx="1461554" cy="484748"/>
          </a:xfrm>
          <a:prstGeom prst="rect">
            <a:avLst/>
          </a:prstGeom>
          <a:noFill/>
        </p:spPr>
        <p:txBody>
          <a:bodyPr wrap="none" lIns="68580" tIns="34290" rIns="68580" bIns="34290">
            <a:spAutoFit/>
          </a:bodyPr>
          <a:lstStyle/>
          <a:p>
            <a:pPr algn="ct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Suppliers</a:t>
            </a:r>
          </a:p>
        </p:txBody>
      </p:sp>
      <p:sp>
        <p:nvSpPr>
          <p:cNvPr id="11" name="Rectangle 10">
            <a:extLst>
              <a:ext uri="{FF2B5EF4-FFF2-40B4-BE49-F238E27FC236}">
                <a16:creationId xmlns:a16="http://schemas.microsoft.com/office/drawing/2014/main" xmlns="" id="{F164E367-579B-48DF-AF8C-F4881F178D42}"/>
              </a:ext>
            </a:extLst>
          </p:cNvPr>
          <p:cNvSpPr/>
          <p:nvPr/>
        </p:nvSpPr>
        <p:spPr>
          <a:xfrm>
            <a:off x="5087237" y="3365481"/>
            <a:ext cx="1825500"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Planning </a:t>
            </a:r>
          </a:p>
          <a:p>
            <a:pPr algn="ctr"/>
            <a:r>
              <a:rPr lang="en-US" sz="27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Restrictions</a:t>
            </a:r>
            <a:endParaRPr lang="en-US" sz="2700" dirty="0">
              <a:ln w="0"/>
              <a:solidFill>
                <a:schemeClr val="accent2">
                  <a:lumMod val="50000"/>
                </a:schemeClr>
              </a:solidFill>
              <a:effectLst>
                <a:outerShdw blurRad="50800" dist="38100" dir="18900000" algn="bl" rotWithShape="0">
                  <a:prstClr val="black">
                    <a:alpha val="40000"/>
                  </a:prstClr>
                </a:outerShdw>
              </a:effectLst>
            </a:endParaRPr>
          </a:p>
        </p:txBody>
      </p:sp>
      <p:sp>
        <p:nvSpPr>
          <p:cNvPr id="12" name="Rectangle 11">
            <a:extLst>
              <a:ext uri="{FF2B5EF4-FFF2-40B4-BE49-F238E27FC236}">
                <a16:creationId xmlns:a16="http://schemas.microsoft.com/office/drawing/2014/main" xmlns="" id="{F25C0B74-F2EF-4C17-93D5-806273362506}"/>
              </a:ext>
            </a:extLst>
          </p:cNvPr>
          <p:cNvSpPr/>
          <p:nvPr/>
        </p:nvSpPr>
        <p:spPr>
          <a:xfrm>
            <a:off x="2535085" y="2989527"/>
            <a:ext cx="3079570" cy="484748"/>
          </a:xfrm>
          <a:prstGeom prst="rect">
            <a:avLst/>
          </a:prstGeom>
          <a:noFill/>
        </p:spPr>
        <p:txBody>
          <a:bodyPr wrap="square" lIns="68580" tIns="34290" rIns="68580" bIns="34290">
            <a:spAutoFit/>
          </a:bodyPr>
          <a:lstStyle/>
          <a:p>
            <a:pPr algn="ctr"/>
            <a:r>
              <a:rPr lang="en-US" sz="2700" b="1" dirty="0">
                <a:ln w="22225">
                  <a:solidFill>
                    <a:schemeClr val="accent2"/>
                  </a:solidFill>
                  <a:prstDash val="solid"/>
                </a:ln>
                <a:solidFill>
                  <a:schemeClr val="accent2">
                    <a:lumMod val="40000"/>
                    <a:lumOff val="60000"/>
                  </a:schemeClr>
                </a:solidFill>
              </a:rPr>
              <a:t>Risk Management</a:t>
            </a:r>
          </a:p>
        </p:txBody>
      </p:sp>
      <p:sp>
        <p:nvSpPr>
          <p:cNvPr id="13" name="Rectangle 12">
            <a:extLst>
              <a:ext uri="{FF2B5EF4-FFF2-40B4-BE49-F238E27FC236}">
                <a16:creationId xmlns:a16="http://schemas.microsoft.com/office/drawing/2014/main" xmlns="" id="{4405B758-BA57-4583-A654-E53DDD320F0B}"/>
              </a:ext>
            </a:extLst>
          </p:cNvPr>
          <p:cNvSpPr/>
          <p:nvPr/>
        </p:nvSpPr>
        <p:spPr>
          <a:xfrm rot="19242245">
            <a:off x="6045520" y="3844892"/>
            <a:ext cx="2318905"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Environmental </a:t>
            </a:r>
          </a:p>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Damage</a:t>
            </a:r>
          </a:p>
        </p:txBody>
      </p:sp>
      <p:sp>
        <p:nvSpPr>
          <p:cNvPr id="14" name="Rectangle 13">
            <a:extLst>
              <a:ext uri="{FF2B5EF4-FFF2-40B4-BE49-F238E27FC236}">
                <a16:creationId xmlns:a16="http://schemas.microsoft.com/office/drawing/2014/main" xmlns="" id="{A9238BA2-9F75-48FD-9271-C0EEC5424EA2}"/>
              </a:ext>
            </a:extLst>
          </p:cNvPr>
          <p:cNvSpPr/>
          <p:nvPr/>
        </p:nvSpPr>
        <p:spPr>
          <a:xfrm rot="2147607">
            <a:off x="4731617" y="2446568"/>
            <a:ext cx="2796279" cy="484748"/>
          </a:xfrm>
          <a:prstGeom prst="rect">
            <a:avLst/>
          </a:prstGeom>
          <a:noFill/>
        </p:spPr>
        <p:txBody>
          <a:bodyPr wrap="none" lIns="68580" tIns="34290" rIns="68580" bIns="34290">
            <a:spAutoFit/>
          </a:bodyPr>
          <a:lstStyle/>
          <a:p>
            <a:pPr algn="ctr"/>
            <a:r>
              <a:rPr lang="en-US" sz="27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Market Advantage</a:t>
            </a:r>
          </a:p>
        </p:txBody>
      </p:sp>
      <p:sp>
        <p:nvSpPr>
          <p:cNvPr id="15" name="Rectangle 14">
            <a:extLst>
              <a:ext uri="{FF2B5EF4-FFF2-40B4-BE49-F238E27FC236}">
                <a16:creationId xmlns:a16="http://schemas.microsoft.com/office/drawing/2014/main" xmlns="" id="{8F0CC192-5480-4B7B-970C-8FA85AD8E233}"/>
              </a:ext>
            </a:extLst>
          </p:cNvPr>
          <p:cNvSpPr/>
          <p:nvPr/>
        </p:nvSpPr>
        <p:spPr>
          <a:xfrm rot="19696596">
            <a:off x="17204" y="1499505"/>
            <a:ext cx="2207288" cy="900246"/>
          </a:xfrm>
          <a:prstGeom prst="rect">
            <a:avLst/>
          </a:prstGeom>
          <a:noFill/>
        </p:spPr>
        <p:txBody>
          <a:bodyPr wrap="square" lIns="68580" tIns="34290" rIns="68580" bIns="34290">
            <a:spAutoFit/>
          </a:bodyPr>
          <a:lstStyle/>
          <a:p>
            <a:pPr algn="ctr"/>
            <a:r>
              <a:rPr lang="en-US" sz="2700" b="1" dirty="0">
                <a:ln w="12700" cmpd="sng">
                  <a:solidFill>
                    <a:schemeClr val="accent4"/>
                  </a:solidFill>
                  <a:prstDash val="solid"/>
                </a:ln>
                <a:solidFill>
                  <a:schemeClr val="accent4">
                    <a:lumMod val="75000"/>
                  </a:schemeClr>
                </a:solidFill>
              </a:rPr>
              <a:t>Legal Challenge</a:t>
            </a:r>
          </a:p>
        </p:txBody>
      </p:sp>
      <p:sp>
        <p:nvSpPr>
          <p:cNvPr id="16" name="Rectangle 15">
            <a:extLst>
              <a:ext uri="{FF2B5EF4-FFF2-40B4-BE49-F238E27FC236}">
                <a16:creationId xmlns:a16="http://schemas.microsoft.com/office/drawing/2014/main" xmlns="" id="{F3A40AFE-F277-4030-9B24-273A9894F107}"/>
              </a:ext>
            </a:extLst>
          </p:cNvPr>
          <p:cNvSpPr/>
          <p:nvPr/>
        </p:nvSpPr>
        <p:spPr>
          <a:xfrm>
            <a:off x="4788590" y="4756423"/>
            <a:ext cx="2416383" cy="1038746"/>
          </a:xfrm>
          <a:prstGeom prst="rect">
            <a:avLst/>
          </a:prstGeom>
          <a:noFill/>
        </p:spPr>
        <p:txBody>
          <a:bodyPr wrap="square" lIns="68580" tIns="34290" rIns="68580" bIns="34290">
            <a:spAutoFit/>
          </a:bodyPr>
          <a:lstStyle/>
          <a:p>
            <a:pPr algn="ctr"/>
            <a:r>
              <a:rPr lang="en-GB" sz="2100" b="1" dirty="0">
                <a:ln w="12700" cmpd="sng">
                  <a:solidFill>
                    <a:schemeClr val="accent4"/>
                  </a:solidFill>
                  <a:prstDash val="solid"/>
                </a:ln>
                <a:solidFill>
                  <a:schemeClr val="accent4">
                    <a:lumMod val="75000"/>
                  </a:schemeClr>
                </a:solidFill>
              </a:rPr>
              <a:t>European Marine Strategy Framework Directive </a:t>
            </a:r>
            <a:endParaRPr lang="en-US" sz="2100" b="1" dirty="0">
              <a:ln w="12700" cmpd="sng">
                <a:solidFill>
                  <a:schemeClr val="accent4"/>
                </a:solidFill>
                <a:prstDash val="solid"/>
              </a:ln>
              <a:solidFill>
                <a:schemeClr val="accent4">
                  <a:lumMod val="75000"/>
                </a:schemeClr>
              </a:solidFill>
            </a:endParaRPr>
          </a:p>
        </p:txBody>
      </p:sp>
      <p:sp>
        <p:nvSpPr>
          <p:cNvPr id="17" name="Rectangle 16">
            <a:extLst>
              <a:ext uri="{FF2B5EF4-FFF2-40B4-BE49-F238E27FC236}">
                <a16:creationId xmlns:a16="http://schemas.microsoft.com/office/drawing/2014/main" xmlns="" id="{72BA95D0-6DFE-4C7B-95E5-AF0B5C4B59E8}"/>
              </a:ext>
            </a:extLst>
          </p:cNvPr>
          <p:cNvSpPr/>
          <p:nvPr/>
        </p:nvSpPr>
        <p:spPr>
          <a:xfrm>
            <a:off x="50459" y="5441224"/>
            <a:ext cx="3928191" cy="392415"/>
          </a:xfrm>
          <a:prstGeom prst="rect">
            <a:avLst/>
          </a:prstGeom>
          <a:noFill/>
        </p:spPr>
        <p:txBody>
          <a:bodyPr wrap="none" lIns="68580" tIns="34290" rIns="68580" bIns="34290">
            <a:spAutoFit/>
          </a:bodyPr>
          <a:lstStyle/>
          <a:p>
            <a:pPr algn="ctr"/>
            <a:r>
              <a:rPr lang="en-GB"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Wildlife and Countryside Act 1981</a:t>
            </a:r>
            <a:endParaRPr lang="en-US"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Rectangle 17">
            <a:extLst>
              <a:ext uri="{FF2B5EF4-FFF2-40B4-BE49-F238E27FC236}">
                <a16:creationId xmlns:a16="http://schemas.microsoft.com/office/drawing/2014/main" xmlns="" id="{9AA329F7-DC70-4B9D-ACF1-54C4F8A2FC6B}"/>
              </a:ext>
            </a:extLst>
          </p:cNvPr>
          <p:cNvSpPr/>
          <p:nvPr/>
        </p:nvSpPr>
        <p:spPr>
          <a:xfrm rot="3428447">
            <a:off x="5095033" y="2868939"/>
            <a:ext cx="5170198" cy="392415"/>
          </a:xfrm>
          <a:prstGeom prst="rect">
            <a:avLst/>
          </a:prstGeom>
          <a:noFill/>
        </p:spPr>
        <p:txBody>
          <a:bodyPr wrap="none" lIns="68580" tIns="34290" rIns="68580" bIns="34290">
            <a:spAutoFit/>
          </a:bodyPr>
          <a:lstStyle/>
          <a:p>
            <a:pPr algn="ctr"/>
            <a:r>
              <a:rPr lang="en-GB" sz="2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European Water Framework Directive (WFD) </a:t>
            </a:r>
            <a:endParaRPr lang="en-US" sz="2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9" name="Picture 6" descr="RAPID (Full Col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5831" y="0"/>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25482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3065</Words>
  <Application>Microsoft Office PowerPoint</Application>
  <PresentationFormat>On-screen Show (4:3)</PresentationFormat>
  <Paragraphs>302</Paragraphs>
  <Slides>28</Slides>
  <Notes>28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Segoe UI</vt:lpstr>
      <vt:lpstr>Times New Roman</vt:lpstr>
      <vt:lpstr>Office Theme</vt:lpstr>
      <vt:lpstr>PDF</vt:lpstr>
      <vt:lpstr>PowerPoint Presentation</vt:lpstr>
      <vt:lpstr>Marine Invasive Non-Native Species </vt:lpstr>
      <vt:lpstr>PowerPoint Presentation</vt:lpstr>
      <vt:lpstr>PowerPoint Presentation</vt:lpstr>
      <vt:lpstr>Ever  Increasing  Invasives</vt:lpstr>
      <vt:lpstr>Routes of Participants  (and Invasive Species)</vt:lpstr>
      <vt:lpstr>Schedule 9</vt:lpstr>
      <vt:lpstr>Demonstrate you have followed ‘best practice’</vt:lpstr>
      <vt:lpstr>PowerPoint Presentation</vt:lpstr>
      <vt:lpstr>Biosecurity Risk Assessment</vt:lpstr>
      <vt:lpstr>Working with Contractors</vt:lpstr>
      <vt:lpstr>PowerPoint Presentation</vt:lpstr>
      <vt:lpstr>Check, Clean, Dry</vt:lpstr>
      <vt:lpstr>Communication Tools</vt:lpstr>
      <vt:lpstr>Boat Washdown</vt:lpstr>
      <vt:lpstr>Hull Fouling Ranking Table</vt:lpstr>
      <vt:lpstr>Biosecurity Planning</vt:lpstr>
      <vt:lpstr>Section 1 - Introduction</vt:lpstr>
      <vt:lpstr>Section 2 – Scene Setting</vt:lpstr>
      <vt:lpstr>Section 3 – Environmental Information</vt:lpstr>
      <vt:lpstr>Section 4 – Use of the Area</vt:lpstr>
      <vt:lpstr>Section 5 – Biosecurity Actions</vt:lpstr>
      <vt:lpstr>Commonwealth Games Flotilla 2014</vt:lpstr>
      <vt:lpstr>Sources of boats</vt:lpstr>
      <vt:lpstr>PowerPoint Presentation</vt:lpstr>
      <vt:lpstr>Not a moment too soon…..</vt:lpstr>
      <vt:lpstr>Contacts</vt:lpstr>
      <vt:lpstr>Thank you for listening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Non-Native Species A Guide for Event Managers</dc:title>
  <dc:creator>sarah brown</dc:creator>
  <cp:lastModifiedBy>Macias-Rodriguez, Sara (APHA)</cp:lastModifiedBy>
  <cp:revision>59</cp:revision>
  <dcterms:created xsi:type="dcterms:W3CDTF">2018-03-02T14:33:00Z</dcterms:created>
  <dcterms:modified xsi:type="dcterms:W3CDTF">2019-10-30T11:01:47Z</dcterms:modified>
</cp:coreProperties>
</file>