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58" r:id="rId4"/>
    <p:sldId id="292" r:id="rId5"/>
    <p:sldId id="263" r:id="rId6"/>
    <p:sldId id="260" r:id="rId7"/>
    <p:sldId id="261" r:id="rId8"/>
    <p:sldId id="262" r:id="rId9"/>
    <p:sldId id="266" r:id="rId10"/>
    <p:sldId id="264" r:id="rId11"/>
    <p:sldId id="267" r:id="rId12"/>
    <p:sldId id="268" r:id="rId13"/>
    <p:sldId id="269" r:id="rId14"/>
    <p:sldId id="265" r:id="rId15"/>
    <p:sldId id="270" r:id="rId16"/>
    <p:sldId id="271" r:id="rId17"/>
    <p:sldId id="272" r:id="rId18"/>
    <p:sldId id="273" r:id="rId19"/>
    <p:sldId id="278" r:id="rId20"/>
    <p:sldId id="282" r:id="rId21"/>
    <p:sldId id="281" r:id="rId22"/>
    <p:sldId id="279" r:id="rId23"/>
    <p:sldId id="283" r:id="rId24"/>
    <p:sldId id="284" r:id="rId25"/>
    <p:sldId id="285" r:id="rId26"/>
    <p:sldId id="287" r:id="rId27"/>
    <p:sldId id="275" r:id="rId28"/>
    <p:sldId id="276" r:id="rId29"/>
    <p:sldId id="274" r:id="rId30"/>
    <p:sldId id="277" r:id="rId31"/>
    <p:sldId id="296" r:id="rId32"/>
    <p:sldId id="280" r:id="rId33"/>
    <p:sldId id="289" r:id="rId34"/>
    <p:sldId id="288" r:id="rId35"/>
    <p:sldId id="290" r:id="rId36"/>
    <p:sldId id="293" r:id="rId37"/>
    <p:sldId id="295" r:id="rId38"/>
    <p:sldId id="294" r:id="rId39"/>
    <p:sldId id="29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8F"/>
    <a:srgbClr val="006699"/>
    <a:srgbClr val="0099CC"/>
    <a:srgbClr val="A0C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85131" autoAdjust="0"/>
  </p:normalViewPr>
  <p:slideViewPr>
    <p:cSldViewPr snapToGrid="0">
      <p:cViewPr varScale="1">
        <p:scale>
          <a:sx n="89" d="100"/>
          <a:sy n="89" d="100"/>
        </p:scale>
        <p:origin x="648" y="90"/>
      </p:cViewPr>
      <p:guideLst/>
    </p:cSldViewPr>
  </p:slideViewPr>
  <p:notesTextViewPr>
    <p:cViewPr>
      <p:scale>
        <a:sx n="1" d="1"/>
        <a:sy n="1" d="1"/>
      </p:scale>
      <p:origin x="0" y="-148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15C4C-D2C4-4ABE-BEBA-DF200EFC9C79}" type="datetimeFigureOut">
              <a:rPr lang="en-GB" smtClean="0"/>
              <a:t>13/11/2019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E3EBA-56DA-4CB3-B764-3035E546847D}" type="slidenum">
              <a:rPr lang="en-GB" smtClean="0"/>
              <a:t>‹#›</a:t>
            </a:fld>
            <a:endParaRPr lang="en-GB"/>
          </a:p>
        </p:txBody>
      </p:sp>
    </p:spTree>
    <p:extLst>
      <p:ext uri="{BB962C8B-B14F-4D97-AF65-F5344CB8AC3E}">
        <p14:creationId xmlns:p14="http://schemas.microsoft.com/office/powerpoint/2010/main" val="31434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AE3EBA-56DA-4CB3-B764-3035E546847D}" type="slidenum">
              <a:rPr lang="en-GB" smtClean="0"/>
              <a:t>1</a:t>
            </a:fld>
            <a:endParaRPr lang="en-GB"/>
          </a:p>
        </p:txBody>
      </p:sp>
    </p:spTree>
    <p:extLst>
      <p:ext uri="{BB962C8B-B14F-4D97-AF65-F5344CB8AC3E}">
        <p14:creationId xmlns:p14="http://schemas.microsoft.com/office/powerpoint/2010/main" val="1908639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Quagga Mussel has a small byssal groove vs Zebra Mussel’s larger one towards centre. Byssal filaments are used by the mussels to attach themselves or move around solid surfaces. This feature is not always obvious.</a:t>
            </a:r>
          </a:p>
          <a:p>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Quagga Mussel has undulating seam between shells vs Zebra Mussels straight seam.</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Quagga Mussel tends to roll onto its side when placed on its front, whereas a Zebra Mussel will lie flat.</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11</a:t>
            </a:fld>
            <a:endParaRPr lang="en-GB"/>
          </a:p>
        </p:txBody>
      </p:sp>
    </p:spTree>
    <p:extLst>
      <p:ext uri="{BB962C8B-B14F-4D97-AF65-F5344CB8AC3E}">
        <p14:creationId xmlns:p14="http://schemas.microsoft.com/office/powerpoint/2010/main" val="2650546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Established in West London (Wraysbury River and surrounding waterbodies) in 2014. It has spread rapidly across Western Europe and has the potential to do the same here.</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It can either be spread as veligers (planktonic larvae) in ballast or bilge water, or as adults which will attach to anything solid (boat hulls, trailers or other equipment).</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It is found in freshwater or weakly saline water. It is highly adaptable, surviving in cold deep water, as well as warm shallow water. It can also survive in areas with both hard and muddy substrates unlike zebra mussel, including sandy and silty bottoms. Will attach to anything solid underwater.</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12</a:t>
            </a:fld>
            <a:endParaRPr lang="en-GB"/>
          </a:p>
        </p:txBody>
      </p:sp>
    </p:spTree>
    <p:extLst>
      <p:ext uri="{BB962C8B-B14F-4D97-AF65-F5344CB8AC3E}">
        <p14:creationId xmlns:p14="http://schemas.microsoft.com/office/powerpoint/2010/main" val="761544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Quagga Mussel poses a significant risk to ecosystems and infrastructure where it colonises.</a:t>
            </a:r>
          </a:p>
          <a:p>
            <a:r>
              <a:rPr lang="en-GB" sz="1200" kern="1200" baseline="0" dirty="0" smtClean="0">
                <a:solidFill>
                  <a:schemeClr val="tx1"/>
                </a:solidFill>
                <a:effectLst/>
                <a:latin typeface="+mn-lt"/>
                <a:ea typeface="+mn-ea"/>
                <a:cs typeface="+mn-cs"/>
              </a:rPr>
              <a:t>As a filter feeder, in large numbers it has the ability to filter huge quantities of nutrients from water bodies, taking this resources away from native species.</a:t>
            </a:r>
          </a:p>
          <a:p>
            <a:r>
              <a:rPr lang="en-GB" sz="1200" kern="1200" baseline="0" dirty="0" smtClean="0">
                <a:solidFill>
                  <a:schemeClr val="tx1"/>
                </a:solidFill>
                <a:effectLst/>
                <a:latin typeface="+mn-lt"/>
                <a:ea typeface="+mn-ea"/>
                <a:cs typeface="+mn-cs"/>
              </a:rPr>
              <a:t>It can also cause problems to infrastructure through clogging pipes, fouling hulls and other structures. </a:t>
            </a:r>
          </a:p>
          <a:p>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There is currently no known way to treat or eradicate, so the focus is on ensuring tight biosecurity at sites where it is present to prevent or at least slow the spread. At sites where it is discovered, biosecurity measures would be reviewed and either checked/implemented to try and contain the species.</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13</a:t>
            </a:fld>
            <a:endParaRPr lang="en-GB"/>
          </a:p>
        </p:txBody>
      </p:sp>
    </p:spTree>
    <p:extLst>
      <p:ext uri="{BB962C8B-B14F-4D97-AF65-F5344CB8AC3E}">
        <p14:creationId xmlns:p14="http://schemas.microsoft.com/office/powerpoint/2010/main" val="3634126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14</a:t>
            </a:fld>
            <a:endParaRPr lang="en-GB"/>
          </a:p>
        </p:txBody>
      </p:sp>
    </p:spTree>
    <p:extLst>
      <p:ext uri="{BB962C8B-B14F-4D97-AF65-F5344CB8AC3E}">
        <p14:creationId xmlns:p14="http://schemas.microsoft.com/office/powerpoint/2010/main" val="1670895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The Round Goby is highly invasive in Western Europe,. It is not present yet in the UK, but is considered a highly likely invader in the next 5-10 years.</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It is relatively large, up to 25cm in length. Size can be used as an initial clue as to species. Most British species less than 12cm in length e.g. Common Goby averages 6.4cm.</a:t>
            </a:r>
          </a:p>
          <a:p>
            <a:r>
              <a:rPr lang="en-GB" sz="1200" kern="1200" baseline="0" dirty="0" smtClean="0">
                <a:solidFill>
                  <a:schemeClr val="tx1"/>
                </a:solidFill>
                <a:effectLst/>
                <a:latin typeface="+mn-lt"/>
                <a:ea typeface="+mn-ea"/>
                <a:cs typeface="+mn-cs"/>
              </a:rPr>
              <a:t>Goby's are notoriously difficult to tell apart.</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Key feature to ID a goby is the fused pelvic fins that form a suction disk on the underside of the fish, providing it with anchorage in fast flowing currents.</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Key feature for Round Goby is a large black spot, usually at the end of the dorsal fin.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Range in colour, from grey juveniles to adults which are mottled with grey, black, brown and green markings. Male Round Goby turn inky black in the breeding season.</a:t>
            </a:r>
          </a:p>
        </p:txBody>
      </p:sp>
      <p:sp>
        <p:nvSpPr>
          <p:cNvPr id="4" name="Slide Number Placeholder 3"/>
          <p:cNvSpPr>
            <a:spLocks noGrp="1"/>
          </p:cNvSpPr>
          <p:nvPr>
            <p:ph type="sldNum" sz="quarter" idx="10"/>
          </p:nvPr>
        </p:nvSpPr>
        <p:spPr/>
        <p:txBody>
          <a:bodyPr/>
          <a:lstStyle/>
          <a:p>
            <a:fld id="{E6AE3EBA-56DA-4CB3-B764-3035E546847D}" type="slidenum">
              <a:rPr lang="en-GB" smtClean="0"/>
              <a:t>15</a:t>
            </a:fld>
            <a:endParaRPr lang="en-GB"/>
          </a:p>
        </p:txBody>
      </p:sp>
    </p:spTree>
    <p:extLst>
      <p:ext uri="{BB962C8B-B14F-4D97-AF65-F5344CB8AC3E}">
        <p14:creationId xmlns:p14="http://schemas.microsoft.com/office/powerpoint/2010/main" val="2197680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This map nicely illustrates how the Round Goby (and other Ponto-Caspian species) have spread across Europe.</a:t>
            </a:r>
          </a:p>
          <a:p>
            <a:r>
              <a:rPr lang="en-GB" sz="1200" kern="1200" baseline="0" dirty="0" smtClean="0">
                <a:solidFill>
                  <a:schemeClr val="tx1"/>
                </a:solidFill>
                <a:effectLst/>
                <a:latin typeface="+mn-lt"/>
                <a:ea typeface="+mn-ea"/>
                <a:cs typeface="+mn-cs"/>
              </a:rPr>
              <a:t>The map in top right corner is of the Great Lakes of North America, where it has also established.</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16</a:t>
            </a:fld>
            <a:endParaRPr lang="en-GB"/>
          </a:p>
        </p:txBody>
      </p:sp>
    </p:spTree>
    <p:extLst>
      <p:ext uri="{BB962C8B-B14F-4D97-AF65-F5344CB8AC3E}">
        <p14:creationId xmlns:p14="http://schemas.microsoft.com/office/powerpoint/2010/main" val="3571827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It is a bottom dwelling species of fresh and brackish water, and is highly tolerant of changes in temperature and salinity.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This species is yet to be recorded in the UK, however it has spread rapidly across Western Europe and introduction here is considered likely.</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Eggs can be transported on hulls of boats or in ballast water, and adults can survive in ballast water too. Over short distances, it is even possible that adults could travel attached to the bottom of boats. Also possibly translocated through contaminated fish stocks.</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It is considered that it will most likely be found initially in a river and estuarine system, with the south-east of England being most vulnerable. Early detection would be ideal to prevent spread.</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The current contingency response doesn’t include any eradication measures. If a specimen was confirmed by the Environment Agency, biosecurity measures would be introduced at that site to attempt to contain/slow the spread. This would include an information campaign.</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17</a:t>
            </a:fld>
            <a:endParaRPr lang="en-GB"/>
          </a:p>
        </p:txBody>
      </p:sp>
    </p:spTree>
    <p:extLst>
      <p:ext uri="{BB962C8B-B14F-4D97-AF65-F5344CB8AC3E}">
        <p14:creationId xmlns:p14="http://schemas.microsoft.com/office/powerpoint/2010/main" val="1077049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The round goby is an aggressive and territorial breeder, so it has the potential to displace and out-compete native species.</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It is a predator of young fish and eggs.</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It is also a known host of native parasites. This is the last of the Proto-Caspian species in this talk.</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18</a:t>
            </a:fld>
            <a:endParaRPr lang="en-GB"/>
          </a:p>
        </p:txBody>
      </p:sp>
    </p:spTree>
    <p:extLst>
      <p:ext uri="{BB962C8B-B14F-4D97-AF65-F5344CB8AC3E}">
        <p14:creationId xmlns:p14="http://schemas.microsoft.com/office/powerpoint/2010/main" val="3255517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The Fathead Minnow is a small (4-8cm average, max 10cm long), fish with a distinctly rounded head.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Can be pink/golden in colour which is where it gets its other name “Rosy Red” from.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Dorsal fin contains 8 soft rays and has a </a:t>
            </a:r>
            <a:r>
              <a:rPr lang="en-GB" sz="1200" b="1" i="1" kern="1200" baseline="0" dirty="0" smtClean="0">
                <a:solidFill>
                  <a:schemeClr val="tx1"/>
                </a:solidFill>
                <a:effectLst/>
                <a:latin typeface="+mn-lt"/>
                <a:ea typeface="+mn-ea"/>
                <a:cs typeface="+mn-cs"/>
              </a:rPr>
              <a:t>dark blotch</a:t>
            </a:r>
            <a:r>
              <a:rPr lang="en-GB" sz="1200" i="1" kern="1200" baseline="0" dirty="0" smtClean="0">
                <a:solidFill>
                  <a:schemeClr val="tx1"/>
                </a:solidFill>
                <a:effectLst/>
                <a:latin typeface="+mn-lt"/>
                <a:ea typeface="+mn-ea"/>
                <a:cs typeface="+mn-cs"/>
              </a:rPr>
              <a:t>.</a:t>
            </a:r>
          </a:p>
          <a:p>
            <a:endParaRPr lang="en-GB" sz="1200" i="1" kern="1200" baseline="0" dirty="0" smtClean="0">
              <a:solidFill>
                <a:schemeClr val="tx1"/>
              </a:solidFill>
              <a:effectLst/>
              <a:latin typeface="+mn-lt"/>
              <a:ea typeface="+mn-ea"/>
              <a:cs typeface="+mn-cs"/>
            </a:endParaRPr>
          </a:p>
          <a:p>
            <a:endParaRPr lang="en-GB" sz="1200"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19</a:t>
            </a:fld>
            <a:endParaRPr lang="en-GB"/>
          </a:p>
        </p:txBody>
      </p:sp>
    </p:spTree>
    <p:extLst>
      <p:ext uri="{BB962C8B-B14F-4D97-AF65-F5344CB8AC3E}">
        <p14:creationId xmlns:p14="http://schemas.microsoft.com/office/powerpoint/2010/main" val="800583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baseline="0" dirty="0" smtClean="0">
                <a:solidFill>
                  <a:schemeClr val="tx1"/>
                </a:solidFill>
                <a:effectLst/>
                <a:latin typeface="+mn-lt"/>
                <a:ea typeface="+mn-ea"/>
                <a:cs typeface="+mn-cs"/>
              </a:rPr>
              <a:t>Fathead Minnow can be similar to the Common minnow </a:t>
            </a:r>
            <a:r>
              <a:rPr lang="en-GB" sz="1200" i="1" kern="1200" baseline="0" dirty="0" smtClean="0">
                <a:solidFill>
                  <a:schemeClr val="tx1"/>
                </a:solidFill>
                <a:effectLst/>
                <a:latin typeface="+mn-lt"/>
                <a:ea typeface="+mn-ea"/>
                <a:cs typeface="+mn-cs"/>
              </a:rPr>
              <a:t>Phoxinus phoxinus</a:t>
            </a:r>
            <a:r>
              <a:rPr lang="en-GB" sz="1200" i="0" kern="1200" baseline="0" dirty="0" smtClean="0">
                <a:solidFill>
                  <a:schemeClr val="tx1"/>
                </a:solidFill>
                <a:effectLst/>
                <a:latin typeface="+mn-lt"/>
                <a:ea typeface="+mn-ea"/>
                <a:cs typeface="+mn-cs"/>
              </a:rPr>
              <a:t>, which is extremely common throughout the UK.</a:t>
            </a:r>
          </a:p>
          <a:p>
            <a:endParaRPr lang="en-GB" sz="1200" i="0" kern="1200" baseline="0" dirty="0" smtClean="0">
              <a:solidFill>
                <a:schemeClr val="tx1"/>
              </a:solidFill>
              <a:effectLst/>
              <a:latin typeface="+mn-lt"/>
              <a:ea typeface="+mn-ea"/>
              <a:cs typeface="+mn-cs"/>
            </a:endParaRPr>
          </a:p>
          <a:p>
            <a:r>
              <a:rPr lang="en-GB" sz="1200" i="0" kern="1200" baseline="0" dirty="0" smtClean="0">
                <a:solidFill>
                  <a:schemeClr val="tx1"/>
                </a:solidFill>
                <a:effectLst/>
                <a:latin typeface="+mn-lt"/>
                <a:ea typeface="+mn-ea"/>
                <a:cs typeface="+mn-cs"/>
              </a:rPr>
              <a:t>Key differences are the shape of the head and patterning. Common Minnow has blotchy patterning along the dorsal side of the body, and can show a distinctive black and gold stripe. The dark spot on the wrist of the tail is also distinctive.  </a:t>
            </a:r>
          </a:p>
        </p:txBody>
      </p:sp>
      <p:sp>
        <p:nvSpPr>
          <p:cNvPr id="4" name="Slide Number Placeholder 3"/>
          <p:cNvSpPr>
            <a:spLocks noGrp="1"/>
          </p:cNvSpPr>
          <p:nvPr>
            <p:ph type="sldNum" sz="quarter" idx="10"/>
          </p:nvPr>
        </p:nvSpPr>
        <p:spPr/>
        <p:txBody>
          <a:bodyPr/>
          <a:lstStyle/>
          <a:p>
            <a:fld id="{E6AE3EBA-56DA-4CB3-B764-3035E546847D}" type="slidenum">
              <a:rPr lang="en-GB" smtClean="0"/>
              <a:t>20</a:t>
            </a:fld>
            <a:endParaRPr lang="en-GB"/>
          </a:p>
        </p:txBody>
      </p:sp>
    </p:spTree>
    <p:extLst>
      <p:ext uri="{BB962C8B-B14F-4D97-AF65-F5344CB8AC3E}">
        <p14:creationId xmlns:p14="http://schemas.microsoft.com/office/powerpoint/2010/main" val="3275348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What are priority species?</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Highly likely to become invasive in UK e.g. species that have spread rapidly and are thriving in Europe.</a:t>
            </a:r>
          </a:p>
          <a:p>
            <a:r>
              <a:rPr lang="en-GB" sz="1200" kern="1200" baseline="0" dirty="0" smtClean="0">
                <a:solidFill>
                  <a:schemeClr val="tx1"/>
                </a:solidFill>
                <a:effectLst/>
                <a:latin typeface="+mn-lt"/>
                <a:ea typeface="+mn-ea"/>
                <a:cs typeface="+mn-cs"/>
              </a:rPr>
              <a:t>A serious threat to native flora and fauna e.g. signal crayfish, which has already become well established and widespread and is causing serious declines in native crayfish species (more on that later).</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A serious threat to economic interests e.g. carpet sea-squirt which can overwhelm mussels and engulf underwater marine equipment (more on that later too).</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There are also a number of other species which are not currently on the ‘priority list’ which are included in this presentations as awareness about them is still very important. Impacts of species can be predicted, but as these are only predictions, dealing with invasive non-natives as soon as possible, regardless of their perceived threat, is best.</a:t>
            </a:r>
          </a:p>
        </p:txBody>
      </p:sp>
      <p:sp>
        <p:nvSpPr>
          <p:cNvPr id="4" name="Slide Number Placeholder 3"/>
          <p:cNvSpPr>
            <a:spLocks noGrp="1"/>
          </p:cNvSpPr>
          <p:nvPr>
            <p:ph type="sldNum" sz="quarter" idx="10"/>
          </p:nvPr>
        </p:nvSpPr>
        <p:spPr/>
        <p:txBody>
          <a:bodyPr/>
          <a:lstStyle/>
          <a:p>
            <a:fld id="{E6AE3EBA-56DA-4CB3-B764-3035E546847D}" type="slidenum">
              <a:rPr lang="en-GB" smtClean="0"/>
              <a:t>3</a:t>
            </a:fld>
            <a:endParaRPr lang="en-GB"/>
          </a:p>
        </p:txBody>
      </p:sp>
    </p:spTree>
    <p:extLst>
      <p:ext uri="{BB962C8B-B14F-4D97-AF65-F5344CB8AC3E}">
        <p14:creationId xmlns:p14="http://schemas.microsoft.com/office/powerpoint/2010/main" val="3323057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This photo shows a comparison of male (right) and female (left).</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The Fathead Minnow is native to North America, but is very common in aquariums and garden ponds. It can tolerate turbid and poorly oxygenated water, but favours streams and muddy ponds. Will also survive in small rivers.</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Feeds on benthic invertebrates, plants and detritus.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There was a single population that established in the UK which was successfully eradicated in 2010. Although there are currently no impacts recorded in the UK, if this species was to establish in large densities it would likely compete with native species and disrupt the food web. It has also been associated with the spread of disease to native species. </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21</a:t>
            </a:fld>
            <a:endParaRPr lang="en-GB"/>
          </a:p>
        </p:txBody>
      </p:sp>
    </p:spTree>
    <p:extLst>
      <p:ext uri="{BB962C8B-B14F-4D97-AF65-F5344CB8AC3E}">
        <p14:creationId xmlns:p14="http://schemas.microsoft.com/office/powerpoint/2010/main" val="3519910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A small, slender fish, between 4-8cm long. </a:t>
            </a:r>
          </a:p>
          <a:p>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Key ID feature is the full, straight lateral line. Lateral lines are scales that have small holes which are used for sensing movement, vibration and pressure changes in water. Topmouth Gudgeon has a 34-38 scale lateral line, compared to Fathead Minnow which has incomplete lateral line (41-54 scales), Common Minnow which has 80-100 scales in lateral 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baseline="0" dirty="0" smtClean="0">
                <a:solidFill>
                  <a:schemeClr val="tx1"/>
                </a:solidFill>
                <a:effectLst/>
                <a:latin typeface="+mn-lt"/>
                <a:ea typeface="+mn-ea"/>
                <a:cs typeface="+mn-cs"/>
              </a:rPr>
              <a:t>Topmouth Gudgeon lateral line can show a thin, dark purple/blue stripe. The scales are quite large for a small fish, and have dark edges.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baseline="0" dirty="0" smtClean="0">
                <a:solidFill>
                  <a:schemeClr val="tx1"/>
                </a:solidFill>
                <a:effectLst/>
                <a:latin typeface="+mn-lt"/>
                <a:ea typeface="+mn-ea"/>
                <a:cs typeface="+mn-cs"/>
              </a:rPr>
              <a:t>Small, high-set mouth with upturned lower jaw is where it gets its name from.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baseline="0" dirty="0" smtClean="0">
              <a:solidFill>
                <a:schemeClr val="tx1"/>
              </a:solidFill>
              <a:effectLst/>
              <a:latin typeface="+mn-lt"/>
              <a:ea typeface="+mn-ea"/>
              <a:cs typeface="+mn-cs"/>
            </a:endParaRPr>
          </a:p>
          <a:p>
            <a:endParaRPr lang="en-GB" sz="1200"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22</a:t>
            </a:fld>
            <a:endParaRPr lang="en-GB"/>
          </a:p>
        </p:txBody>
      </p:sp>
    </p:spTree>
    <p:extLst>
      <p:ext uri="{BB962C8B-B14F-4D97-AF65-F5344CB8AC3E}">
        <p14:creationId xmlns:p14="http://schemas.microsoft.com/office/powerpoint/2010/main" val="804004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baseline="0" dirty="0" smtClean="0">
                <a:solidFill>
                  <a:schemeClr val="tx1"/>
                </a:solidFill>
                <a:effectLst/>
                <a:latin typeface="+mn-lt"/>
                <a:ea typeface="+mn-ea"/>
                <a:cs typeface="+mn-cs"/>
              </a:rPr>
              <a:t>The Gudgeon </a:t>
            </a:r>
            <a:r>
              <a:rPr lang="en-GB" sz="1200" i="1" kern="1200" baseline="0" dirty="0" smtClean="0">
                <a:solidFill>
                  <a:schemeClr val="tx1"/>
                </a:solidFill>
                <a:effectLst/>
                <a:latin typeface="+mn-lt"/>
                <a:ea typeface="+mn-ea"/>
                <a:cs typeface="+mn-cs"/>
              </a:rPr>
              <a:t>Gobio </a:t>
            </a:r>
            <a:r>
              <a:rPr lang="en-GB" sz="1200" i="1" kern="1200" baseline="0" dirty="0" err="1" smtClean="0">
                <a:solidFill>
                  <a:schemeClr val="tx1"/>
                </a:solidFill>
                <a:effectLst/>
                <a:latin typeface="+mn-lt"/>
                <a:ea typeface="+mn-ea"/>
                <a:cs typeface="+mn-cs"/>
              </a:rPr>
              <a:t>gobio</a:t>
            </a:r>
            <a:r>
              <a:rPr lang="en-GB" sz="1200" i="1" kern="1200" baseline="0" dirty="0" smtClean="0">
                <a:solidFill>
                  <a:schemeClr val="tx1"/>
                </a:solidFill>
                <a:effectLst/>
                <a:latin typeface="+mn-lt"/>
                <a:ea typeface="+mn-ea"/>
                <a:cs typeface="+mn-cs"/>
              </a:rPr>
              <a:t> </a:t>
            </a:r>
            <a:r>
              <a:rPr lang="en-GB" sz="1200" i="0" kern="1200" baseline="0" dirty="0" smtClean="0">
                <a:solidFill>
                  <a:schemeClr val="tx1"/>
                </a:solidFill>
                <a:effectLst/>
                <a:latin typeface="+mn-lt"/>
                <a:ea typeface="+mn-ea"/>
                <a:cs typeface="+mn-cs"/>
              </a:rPr>
              <a:t>is native to Europe and the UK. Superficially similar, they have a row of black spots down each flank, but the key difference is the presence of a small barbel at each corner of the mouth. It is also usually slightly bigger (10-15cm) than Topmouth Gudgeon.</a:t>
            </a:r>
            <a:endParaRPr lang="en-GB" sz="1200" i="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baseline="0" dirty="0" smtClean="0">
              <a:solidFill>
                <a:schemeClr val="tx1"/>
              </a:solidFill>
              <a:effectLst/>
              <a:latin typeface="+mn-lt"/>
              <a:ea typeface="+mn-ea"/>
              <a:cs typeface="+mn-cs"/>
            </a:endParaRPr>
          </a:p>
          <a:p>
            <a:endParaRPr lang="en-GB" sz="1200"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23</a:t>
            </a:fld>
            <a:endParaRPr lang="en-GB"/>
          </a:p>
        </p:txBody>
      </p:sp>
    </p:spTree>
    <p:extLst>
      <p:ext uri="{BB962C8B-B14F-4D97-AF65-F5344CB8AC3E}">
        <p14:creationId xmlns:p14="http://schemas.microsoft.com/office/powerpoint/2010/main" val="1662878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baseline="0" dirty="0" smtClean="0">
                <a:solidFill>
                  <a:schemeClr val="tx1"/>
                </a:solidFill>
                <a:effectLst/>
                <a:latin typeface="+mn-lt"/>
                <a:ea typeface="+mn-ea"/>
                <a:cs typeface="+mn-cs"/>
              </a:rPr>
              <a:t>Native to a number of river basins and the Korean peninsula in south east Asia.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baseline="0" dirty="0" smtClean="0">
                <a:solidFill>
                  <a:schemeClr val="tx1"/>
                </a:solidFill>
                <a:effectLst/>
                <a:latin typeface="+mn-lt"/>
                <a:ea typeface="+mn-ea"/>
                <a:cs typeface="+mn-cs"/>
              </a:rPr>
              <a:t>Topmouth Gudgeon is a popular ornamental fish and is believed to have established through contamination of other fish stocks and an introduction into an ornamental lake in Cheshire has also been noted.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baseline="0" dirty="0" smtClean="0">
                <a:solidFill>
                  <a:schemeClr val="tx1"/>
                </a:solidFill>
                <a:effectLst/>
                <a:latin typeface="+mn-lt"/>
                <a:ea typeface="+mn-ea"/>
                <a:cs typeface="+mn-cs"/>
              </a:rPr>
              <a:t>Most populations exist in isolated lakes, but dispersal can still be achieved as their small size facilitates escape, as well as the fact that they lay their eggs on a number of solid surfaces which can include marine equipment (boats, trailers, buoys) which may then be moved to another water body, accidently introducing the eggs to this new location. They are also sometimes used as live bait, and can then subsequently escape.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baseline="0" dirty="0" smtClean="0">
                <a:solidFill>
                  <a:schemeClr val="tx1"/>
                </a:solidFill>
                <a:effectLst/>
                <a:latin typeface="+mn-lt"/>
                <a:ea typeface="+mn-ea"/>
                <a:cs typeface="+mn-cs"/>
              </a:rPr>
              <a:t/>
            </a:r>
            <a:br>
              <a:rPr lang="en-GB" sz="1200" i="0" kern="1200" baseline="0" dirty="0" smtClean="0">
                <a:solidFill>
                  <a:schemeClr val="tx1"/>
                </a:solidFill>
                <a:effectLst/>
                <a:latin typeface="+mn-lt"/>
                <a:ea typeface="+mn-ea"/>
                <a:cs typeface="+mn-cs"/>
              </a:rPr>
            </a:br>
            <a:r>
              <a:rPr lang="en-GB" sz="1200" i="0" kern="1200" baseline="0" dirty="0" smtClean="0">
                <a:solidFill>
                  <a:schemeClr val="tx1"/>
                </a:solidFill>
                <a:effectLst/>
                <a:latin typeface="+mn-lt"/>
                <a:ea typeface="+mn-ea"/>
                <a:cs typeface="+mn-cs"/>
              </a:rPr>
              <a:t>Two populations have been eradicated, one through treatment with chemicals (in Cumbria), and another through depletion (in London), and so eradication is possible.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baseline="0" dirty="0" smtClean="0">
                <a:solidFill>
                  <a:schemeClr val="tx1"/>
                </a:solidFill>
                <a:effectLst/>
                <a:latin typeface="+mn-lt"/>
                <a:ea typeface="+mn-ea"/>
                <a:cs typeface="+mn-cs"/>
              </a:rPr>
              <a:t>The species is bentho-pelagic, and tolerates a reasonably wide variety of habitats and conditions. They hide in densely vegetated parts of water bodies, and so it is possible for them to go undetected. Females can lay thousands of eggs per spawn, and spawn up to 4 times a year. Males aggressively guard the eggs until the hatch, therefore increasing the productivity and meaning that this species can reproduce rapidly.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baseline="0" dirty="0" smtClean="0">
              <a:solidFill>
                <a:schemeClr val="tx1"/>
              </a:solidFill>
              <a:effectLst/>
              <a:latin typeface="+mn-lt"/>
              <a:ea typeface="+mn-ea"/>
              <a:cs typeface="+mn-cs"/>
            </a:endParaRPr>
          </a:p>
          <a:p>
            <a:endParaRPr lang="en-GB" sz="1200"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24</a:t>
            </a:fld>
            <a:endParaRPr lang="en-GB"/>
          </a:p>
        </p:txBody>
      </p:sp>
    </p:spTree>
    <p:extLst>
      <p:ext uri="{BB962C8B-B14F-4D97-AF65-F5344CB8AC3E}">
        <p14:creationId xmlns:p14="http://schemas.microsoft.com/office/powerpoint/2010/main" val="4030211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baseline="0" dirty="0" smtClean="0">
                <a:solidFill>
                  <a:schemeClr val="tx1"/>
                </a:solidFill>
                <a:effectLst/>
                <a:latin typeface="+mn-lt"/>
                <a:ea typeface="+mn-ea"/>
                <a:cs typeface="+mn-cs"/>
              </a:rPr>
              <a:t>Can reach very high densities (60 or more fish per square metre), at which point they outcompete native species for both food and spawning locations. One study has shown that in the presence of Topmouth Gudgeon, no freshly hatched native fish species were detected in searching exercise, and growth of older fish was severely stunted.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baseline="0" dirty="0" smtClean="0">
                <a:solidFill>
                  <a:schemeClr val="tx1"/>
                </a:solidFill>
                <a:effectLst/>
                <a:latin typeface="+mn-lt"/>
                <a:ea typeface="+mn-ea"/>
                <a:cs typeface="+mn-cs"/>
              </a:rPr>
              <a:t>This impact can come from direct predation on invertebrates or fish fry/eggs and through or through increased eutrophication of water through their consumption of zooplankton. As zooplankton graze on phytoplankton, the presence of the latter increases and thus increases eutrophication.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baseline="0" dirty="0" smtClean="0">
                <a:solidFill>
                  <a:schemeClr val="tx1"/>
                </a:solidFill>
                <a:effectLst/>
                <a:latin typeface="+mn-lt"/>
                <a:ea typeface="+mn-ea"/>
                <a:cs typeface="+mn-cs"/>
              </a:rPr>
              <a:t>It is also a vector of infectious diseases and therefore represents a serious threat to both native and farmed fish stocks.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baseline="0" dirty="0" smtClean="0">
                <a:solidFill>
                  <a:schemeClr val="tx1"/>
                </a:solidFill>
                <a:effectLst/>
                <a:latin typeface="+mn-lt"/>
                <a:ea typeface="+mn-ea"/>
                <a:cs typeface="+mn-cs"/>
              </a:rPr>
              <a:t>It is also known to be a pest to anglers as it is known to take bait from hooks.</a:t>
            </a:r>
            <a:endParaRPr lang="en-GB" sz="1200"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25</a:t>
            </a:fld>
            <a:endParaRPr lang="en-GB"/>
          </a:p>
        </p:txBody>
      </p:sp>
    </p:spTree>
    <p:extLst>
      <p:ext uri="{BB962C8B-B14F-4D97-AF65-F5344CB8AC3E}">
        <p14:creationId xmlns:p14="http://schemas.microsoft.com/office/powerpoint/2010/main" val="2436081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26</a:t>
            </a:fld>
            <a:endParaRPr lang="en-GB"/>
          </a:p>
        </p:txBody>
      </p:sp>
    </p:spTree>
    <p:extLst>
      <p:ext uri="{BB962C8B-B14F-4D97-AF65-F5344CB8AC3E}">
        <p14:creationId xmlns:p14="http://schemas.microsoft.com/office/powerpoint/2010/main" val="550034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This time, we’ll start with a native species, the White-clawed crayfish, the only native species of crayfish in the UK. It is under serious threat from a number of invasive non-native crayfish which will be discussed now. It has also faced threats from habitat loss, pollution and crayfish plague.</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Firstly, ID for the WCC. It is usually 10cm long, rough above usually brown to olive coloured (rare blue morph also possible) but key ID feature is dirty white/</a:t>
            </a:r>
            <a:r>
              <a:rPr lang="en-GB" sz="1200" kern="1200" baseline="0" dirty="0" err="1" smtClean="0">
                <a:solidFill>
                  <a:schemeClr val="tx1"/>
                </a:solidFill>
                <a:effectLst/>
                <a:latin typeface="+mn-lt"/>
                <a:ea typeface="+mn-ea"/>
                <a:cs typeface="+mn-cs"/>
              </a:rPr>
              <a:t>pinky</a:t>
            </a:r>
            <a:r>
              <a:rPr lang="en-GB" sz="1200" kern="1200" baseline="0" dirty="0" smtClean="0">
                <a:solidFill>
                  <a:schemeClr val="tx1"/>
                </a:solidFill>
                <a:effectLst/>
                <a:latin typeface="+mn-lt"/>
                <a:ea typeface="+mn-ea"/>
                <a:cs typeface="+mn-cs"/>
              </a:rPr>
              <a:t> underside.</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Things to note if interested in crayfish. WCC is heavily protected by law and should not be disturbed. It is listed under schedule 5 of the Wildlife and Countryside Act 1981 and is listed as endangered on the IUCN red list, therefore a licence is needed to handle them to carry out survey work. For more information about this visit the </a:t>
            </a:r>
            <a:r>
              <a:rPr lang="en-GB" sz="1200" kern="1200" baseline="0" dirty="0" err="1" smtClean="0">
                <a:solidFill>
                  <a:schemeClr val="tx1"/>
                </a:solidFill>
                <a:effectLst/>
                <a:latin typeface="+mn-lt"/>
                <a:ea typeface="+mn-ea"/>
                <a:cs typeface="+mn-cs"/>
              </a:rPr>
              <a:t>Buglife</a:t>
            </a:r>
            <a:r>
              <a:rPr lang="en-GB" sz="1200" kern="1200" baseline="0" dirty="0" smtClean="0">
                <a:solidFill>
                  <a:schemeClr val="tx1"/>
                </a:solidFill>
                <a:effectLst/>
                <a:latin typeface="+mn-lt"/>
                <a:ea typeface="+mn-ea"/>
                <a:cs typeface="+mn-cs"/>
              </a:rPr>
              <a:t> website (buglife.org.uk/</a:t>
            </a:r>
            <a:r>
              <a:rPr lang="en-GB" sz="1200" kern="1200" baseline="0" dirty="0" err="1" smtClean="0">
                <a:solidFill>
                  <a:schemeClr val="tx1"/>
                </a:solidFill>
                <a:effectLst/>
                <a:latin typeface="+mn-lt"/>
                <a:ea typeface="+mn-ea"/>
                <a:cs typeface="+mn-cs"/>
              </a:rPr>
              <a:t>uk</a:t>
            </a:r>
            <a:r>
              <a:rPr lang="en-GB" sz="1200" kern="1200" baseline="0" dirty="0" smtClean="0">
                <a:solidFill>
                  <a:schemeClr val="tx1"/>
                </a:solidFill>
                <a:effectLst/>
                <a:latin typeface="+mn-lt"/>
                <a:ea typeface="+mn-ea"/>
                <a:cs typeface="+mn-cs"/>
              </a:rPr>
              <a:t>-crayfish-hub).</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27</a:t>
            </a:fld>
            <a:endParaRPr lang="en-GB"/>
          </a:p>
        </p:txBody>
      </p:sp>
    </p:spTree>
    <p:extLst>
      <p:ext uri="{BB962C8B-B14F-4D97-AF65-F5344CB8AC3E}">
        <p14:creationId xmlns:p14="http://schemas.microsoft.com/office/powerpoint/2010/main" val="1302171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There are currently 7 species of invasive non-native crayfish present in the UK. There are two (Marbled and Rusty) that have not yet reached the UK but are considered likely to reach UK shores. The Marbled Crayfish is only known from the aquarium trade, and no native population has been found. Closely related to American species </a:t>
            </a:r>
            <a:r>
              <a:rPr lang="en-GB" sz="1200" i="1" kern="1200" baseline="0" dirty="0" smtClean="0">
                <a:solidFill>
                  <a:schemeClr val="tx1"/>
                </a:solidFill>
                <a:effectLst/>
                <a:latin typeface="+mn-lt"/>
                <a:ea typeface="+mn-ea"/>
                <a:cs typeface="+mn-cs"/>
              </a:rPr>
              <a:t>P. fallax</a:t>
            </a:r>
            <a:r>
              <a:rPr lang="en-GB" sz="1200" kern="1200" baseline="0" dirty="0" smtClean="0">
                <a:solidFill>
                  <a:schemeClr val="tx1"/>
                </a:solidFill>
                <a:effectLst/>
                <a:latin typeface="+mn-lt"/>
                <a:ea typeface="+mn-ea"/>
                <a:cs typeface="+mn-cs"/>
              </a:rPr>
              <a:t>. Now illegal to posses in aquariums but is still found in ornamental trade, where it is popular due to its colouration.</a:t>
            </a:r>
          </a:p>
          <a:p>
            <a:pPr marL="0" indent="0">
              <a:buFont typeface="Arial" panose="020B0604020202020204" pitchFamily="34" charset="0"/>
              <a:buNone/>
            </a:pPr>
            <a:endParaRPr lang="en-GB" sz="1200" dirty="0" smtClean="0">
              <a:latin typeface="Segoe UI" panose="020B0502040204020203" pitchFamily="34" charset="0"/>
              <a:ea typeface="Segoe UI" panose="020B0502040204020203" pitchFamily="34" charset="0"/>
              <a:cs typeface="Segoe UI" panose="020B0502040204020203" pitchFamily="34" charset="0"/>
            </a:endParaRPr>
          </a:p>
          <a:p>
            <a:pPr marL="0" indent="0">
              <a:buFont typeface="Arial" panose="020B0604020202020204" pitchFamily="34" charset="0"/>
              <a:buNone/>
            </a:pPr>
            <a:r>
              <a:rPr lang="en-GB" sz="1200" dirty="0" smtClean="0">
                <a:latin typeface="Segoe UI" panose="020B0502040204020203" pitchFamily="34" charset="0"/>
                <a:ea typeface="Segoe UI" panose="020B0502040204020203" pitchFamily="34" charset="0"/>
                <a:cs typeface="Segoe UI" panose="020B0502040204020203" pitchFamily="34" charset="0"/>
              </a:rPr>
              <a:t>It is under serious threat from a number of invasive species of Crayfish, the most common of which is the Signal Crayfish </a:t>
            </a:r>
            <a:r>
              <a:rPr lang="en-GB" sz="1200" i="1" dirty="0" smtClean="0">
                <a:latin typeface="Segoe UI" panose="020B0502040204020203" pitchFamily="34" charset="0"/>
                <a:ea typeface="Segoe UI" panose="020B0502040204020203" pitchFamily="34" charset="0"/>
                <a:cs typeface="Segoe UI" panose="020B0502040204020203" pitchFamily="34" charset="0"/>
              </a:rPr>
              <a:t>Pacifastacus leniusculus</a:t>
            </a:r>
            <a:r>
              <a:rPr lang="en-GB" sz="1200" dirty="0" smtClean="0">
                <a:latin typeface="Segoe UI" panose="020B0502040204020203" pitchFamily="34" charset="0"/>
                <a:ea typeface="Segoe UI" panose="020B0502040204020203" pitchFamily="34" charset="0"/>
                <a:cs typeface="Segoe UI" panose="020B0502040204020203" pitchFamily="34" charset="0"/>
              </a:rPr>
              <a:t>. There are 5 other species, and two which aren’t in the UK yet but likely to arrive.</a:t>
            </a:r>
          </a:p>
          <a:p>
            <a:pPr marL="0" indent="0">
              <a:buFont typeface="Arial" panose="020B0604020202020204" pitchFamily="34" charset="0"/>
              <a:buNone/>
            </a:pPr>
            <a:endParaRPr lang="en-GB" sz="1200" dirty="0" smtClean="0">
              <a:latin typeface="Segoe UI" panose="020B0502040204020203" pitchFamily="34" charset="0"/>
              <a:ea typeface="Segoe UI" panose="020B0502040204020203" pitchFamily="34" charset="0"/>
              <a:cs typeface="Segoe UI" panose="020B0502040204020203" pitchFamily="34" charset="0"/>
            </a:endParaRPr>
          </a:p>
          <a:p>
            <a:pPr marL="0" indent="0">
              <a:buFont typeface="Arial" panose="020B0604020202020204" pitchFamily="34" charset="0"/>
              <a:buNone/>
            </a:pPr>
            <a:r>
              <a:rPr lang="en-GB" sz="1200" dirty="0" smtClean="0">
                <a:latin typeface="Segoe UI" panose="020B0502040204020203" pitchFamily="34" charset="0"/>
                <a:ea typeface="Segoe UI" panose="020B0502040204020203" pitchFamily="34" charset="0"/>
                <a:cs typeface="Segoe UI" panose="020B0502040204020203" pitchFamily="34" charset="0"/>
              </a:rPr>
              <a:t>It faces competition from these more aggressive species which also act as vectors for Crayfish Plague, a disease threatening the native species. The only non-native</a:t>
            </a:r>
            <a:r>
              <a:rPr lang="en-GB" sz="1200" baseline="0" dirty="0" smtClean="0">
                <a:latin typeface="Segoe UI" panose="020B0502040204020203" pitchFamily="34" charset="0"/>
                <a:ea typeface="Segoe UI" panose="020B0502040204020203" pitchFamily="34" charset="0"/>
                <a:cs typeface="Segoe UI" panose="020B0502040204020203" pitchFamily="34" charset="0"/>
              </a:rPr>
              <a:t> species vulnerable to the disease is Noble Crayfish.</a:t>
            </a:r>
            <a:endParaRPr lang="en-GB" sz="1200" dirty="0" smtClean="0">
              <a:latin typeface="Segoe UI" panose="020B0502040204020203" pitchFamily="34" charset="0"/>
              <a:ea typeface="Segoe UI" panose="020B0502040204020203" pitchFamily="34" charset="0"/>
              <a:cs typeface="Segoe UI" panose="020B0502040204020203" pitchFamily="34" charset="0"/>
            </a:endParaRPr>
          </a:p>
          <a:p>
            <a:pPr marL="0" indent="0">
              <a:buFont typeface="Arial" panose="020B0604020202020204" pitchFamily="34" charset="0"/>
              <a:buNone/>
            </a:pPr>
            <a:endParaRPr lang="en-GB" sz="1200" dirty="0" smtClean="0">
              <a:latin typeface="Segoe UI" panose="020B0502040204020203" pitchFamily="34" charset="0"/>
              <a:ea typeface="Segoe UI" panose="020B0502040204020203" pitchFamily="34" charset="0"/>
              <a:cs typeface="Segoe UI" panose="020B0502040204020203" pitchFamily="34" charset="0"/>
            </a:endParaRPr>
          </a:p>
          <a:p>
            <a:pPr marL="0" indent="0">
              <a:buFont typeface="Arial" panose="020B0604020202020204" pitchFamily="34" charset="0"/>
              <a:buNone/>
            </a:pPr>
            <a:r>
              <a:rPr lang="en-GB" sz="1200" dirty="0" smtClean="0">
                <a:latin typeface="Segoe UI" panose="020B0502040204020203" pitchFamily="34" charset="0"/>
                <a:ea typeface="Segoe UI" panose="020B0502040204020203" pitchFamily="34" charset="0"/>
                <a:cs typeface="Segoe UI" panose="020B0502040204020203" pitchFamily="34" charset="0"/>
              </a:rPr>
              <a:t>Non-native crayfish are also voracious predators of other native species in river systems</a:t>
            </a:r>
            <a:r>
              <a:rPr lang="en-GB" sz="1200" baseline="0" dirty="0" smtClean="0">
                <a:latin typeface="Segoe UI" panose="020B0502040204020203" pitchFamily="34" charset="0"/>
                <a:ea typeface="Segoe UI" panose="020B0502040204020203" pitchFamily="34" charset="0"/>
                <a:cs typeface="Segoe UI" panose="020B0502040204020203" pitchFamily="34" charset="0"/>
              </a:rPr>
              <a:t> so can disrupt ecosystems, and some burrow for winter causing bank erosion and increasing turbidity of water systems. </a:t>
            </a:r>
            <a:endParaRPr lang="en-GB" sz="1200" dirty="0" smtClean="0">
              <a:latin typeface="Segoe UI" panose="020B0502040204020203" pitchFamily="34" charset="0"/>
              <a:ea typeface="Segoe UI" panose="020B0502040204020203" pitchFamily="34" charset="0"/>
              <a:cs typeface="Segoe UI" panose="020B0502040204020203" pitchFamily="34" charset="0"/>
            </a:endParaRPr>
          </a:p>
          <a:p>
            <a:pPr marL="0" indent="0">
              <a:buFont typeface="Arial" panose="020B0604020202020204" pitchFamily="34" charset="0"/>
              <a:buNone/>
            </a:pPr>
            <a:endParaRPr lang="en-GB" sz="1200" dirty="0" smtClean="0">
              <a:latin typeface="Segoe UI" panose="020B0502040204020203" pitchFamily="34" charset="0"/>
              <a:ea typeface="Segoe UI" panose="020B0502040204020203" pitchFamily="34" charset="0"/>
              <a:cs typeface="Segoe UI" panose="020B0502040204020203" pitchFamily="34" charset="0"/>
            </a:endParaRPr>
          </a:p>
          <a:p>
            <a:pPr marL="0" indent="0">
              <a:buFont typeface="Arial" panose="020B0604020202020204" pitchFamily="34" charset="0"/>
              <a:buNone/>
            </a:pPr>
            <a:r>
              <a:rPr lang="en-GB" sz="1200" dirty="0" smtClean="0">
                <a:latin typeface="Segoe UI" panose="020B0502040204020203" pitchFamily="34" charset="0"/>
                <a:ea typeface="Segoe UI" panose="020B0502040204020203" pitchFamily="34" charset="0"/>
                <a:cs typeface="Segoe UI" panose="020B0502040204020203" pitchFamily="34" charset="0"/>
              </a:rPr>
              <a:t>All</a:t>
            </a:r>
            <a:r>
              <a:rPr lang="en-GB" sz="1200" baseline="0" dirty="0" smtClean="0">
                <a:latin typeface="Segoe UI" panose="020B0502040204020203" pitchFamily="34" charset="0"/>
                <a:ea typeface="Segoe UI" panose="020B0502040204020203" pitchFamily="34" charset="0"/>
                <a:cs typeface="Segoe UI" panose="020B0502040204020203" pitchFamily="34" charset="0"/>
              </a:rPr>
              <a:t> can survive in freshwater lakes, rivers, ponds, lakes and reservoirs = wide ranging. A few are able to tolerate more extreme conditions. Signal Crayfish are capable of crossing considerable distances overland. Narrow-clawed and Red Swap are capable of living in brackish/saline water. Marbled crayfish habitats are unknown but probably wide ranging. Spiny-cheeked are particularly tolerant of a range of conditions, including heavy pollution, temporary desiccation of habitat and brackish water. It will also live on soft-bottomed, silty, turbid and muddy waters. Virile crayfish can tolerate extreme cold winters, but is sensitive to deoxygenation and Rusty can also tolerate softer substrates.</a:t>
            </a:r>
          </a:p>
          <a:p>
            <a:pPr marL="0" indent="0">
              <a:buFont typeface="Arial" panose="020B0604020202020204" pitchFamily="34" charset="0"/>
              <a:buNone/>
            </a:pPr>
            <a:endParaRPr lang="en-GB" sz="1200" baseline="0" dirty="0" smtClean="0">
              <a:latin typeface="Segoe UI" panose="020B0502040204020203" pitchFamily="34" charset="0"/>
              <a:ea typeface="Segoe UI" panose="020B0502040204020203" pitchFamily="34" charset="0"/>
              <a:cs typeface="Segoe UI" panose="020B0502040204020203" pitchFamily="34" charset="0"/>
            </a:endParaRPr>
          </a:p>
          <a:p>
            <a:pPr marL="0" indent="0">
              <a:buFont typeface="Arial" panose="020B0604020202020204" pitchFamily="34" charset="0"/>
              <a:buNone/>
            </a:pPr>
            <a:r>
              <a:rPr lang="en-GB" sz="1200" baseline="0" dirty="0" smtClean="0">
                <a:latin typeface="Segoe UI" panose="020B0502040204020203" pitchFamily="34" charset="0"/>
                <a:ea typeface="Segoe UI" panose="020B0502040204020203" pitchFamily="34" charset="0"/>
                <a:cs typeface="Segoe UI" panose="020B0502040204020203" pitchFamily="34" charset="0"/>
              </a:rPr>
              <a:t>Here we will cover the ID of Red Swamp and </a:t>
            </a:r>
            <a:r>
              <a:rPr lang="en-GB" sz="1200" baseline="0" dirty="0" smtClean="0">
                <a:latin typeface="Segoe UI" panose="020B0502040204020203" pitchFamily="34" charset="0"/>
                <a:ea typeface="Segoe UI" panose="020B0502040204020203" pitchFamily="34" charset="0"/>
                <a:cs typeface="Segoe UI" panose="020B0502040204020203" pitchFamily="34" charset="0"/>
              </a:rPr>
              <a:t>Marbled (priority because Marbled is not in the UK and red swamp is only in small numbers)</a:t>
            </a: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28</a:t>
            </a:fld>
            <a:endParaRPr lang="en-GB"/>
          </a:p>
        </p:txBody>
      </p:sp>
    </p:spTree>
    <p:extLst>
      <p:ext uri="{BB962C8B-B14F-4D97-AF65-F5344CB8AC3E}">
        <p14:creationId xmlns:p14="http://schemas.microsoft.com/office/powerpoint/2010/main" val="3524957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The Red Swamp Crayfish is a native of the south-eastern USA and northern Mexico.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It is usually 10-15cm long and red-dark red in colour. Light brown to green when young.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It is capable of surviving in a number of habitats, including saline waters. One of the burrowing crayfish, which means it can cause damage to banks and increase water turbidity.</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It is known from a few sites in London, with the first wild record in 1990. It has the potential to expand rapidly, as it is tolerant of a range of environmental conditions and is capable of traveling considerable distances over land. </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29</a:t>
            </a:fld>
            <a:endParaRPr lang="en-GB"/>
          </a:p>
        </p:txBody>
      </p:sp>
    </p:spTree>
    <p:extLst>
      <p:ext uri="{BB962C8B-B14F-4D97-AF65-F5344CB8AC3E}">
        <p14:creationId xmlns:p14="http://schemas.microsoft.com/office/powerpoint/2010/main" val="1988389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Medium sized crayfish on average 10cm long, but can reach 13cm. Its small claws and marbled patterning make it unmistakable.</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It is not known where this species originates, but it has so far been found in the wild in Germany, the Netherlands, Italy, Madagascar and Japan. It has so far only established populations in Madagascar and Germany. It is a serious threat as it is rapidly expanding in Madagascar, and as it is capable of parthenogenesis (asexual reproduction). Females can produce up 270 eggs every 8-9 weeks and is likely to be able to reproduce year-round.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As it has such high reproductive output, it is a voracious predator of plants and animals and as other invasive crayfish species have had some disastrous consequences for native biodiversity, it is expected that the Marbled Crayfish would follow the same pattern.</a:t>
            </a:r>
          </a:p>
        </p:txBody>
      </p:sp>
      <p:sp>
        <p:nvSpPr>
          <p:cNvPr id="4" name="Slide Number Placeholder 3"/>
          <p:cNvSpPr>
            <a:spLocks noGrp="1"/>
          </p:cNvSpPr>
          <p:nvPr>
            <p:ph type="sldNum" sz="quarter" idx="10"/>
          </p:nvPr>
        </p:nvSpPr>
        <p:spPr/>
        <p:txBody>
          <a:bodyPr/>
          <a:lstStyle/>
          <a:p>
            <a:fld id="{E6AE3EBA-56DA-4CB3-B764-3035E546847D}" type="slidenum">
              <a:rPr lang="en-GB" smtClean="0"/>
              <a:t>30</a:t>
            </a:fld>
            <a:endParaRPr lang="en-GB"/>
          </a:p>
        </p:txBody>
      </p:sp>
    </p:spTree>
    <p:extLst>
      <p:ext uri="{BB962C8B-B14F-4D97-AF65-F5344CB8AC3E}">
        <p14:creationId xmlns:p14="http://schemas.microsoft.com/office/powerpoint/2010/main" val="714033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Firstly,</a:t>
            </a:r>
            <a:r>
              <a:rPr lang="en-GB" sz="1200" kern="1200" baseline="0" dirty="0" smtClean="0">
                <a:solidFill>
                  <a:schemeClr val="tx1"/>
                </a:solidFill>
                <a:effectLst/>
                <a:latin typeface="+mn-lt"/>
                <a:ea typeface="+mn-ea"/>
                <a:cs typeface="+mn-cs"/>
              </a:rPr>
              <a:t> we are going to look at the Ponto-Caspian species.</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a:t>
            </a:r>
            <a:r>
              <a:rPr lang="en-GB" sz="1200" kern="1200" baseline="0" dirty="0" smtClean="0">
                <a:solidFill>
                  <a:schemeClr val="tx1"/>
                </a:solidFill>
                <a:effectLst/>
                <a:latin typeface="+mn-lt"/>
                <a:ea typeface="+mn-ea"/>
                <a:cs typeface="+mn-cs"/>
              </a:rPr>
              <a:t> are a number of species native to the Ponto-Caspian region that, in recent times, have begun to appear in Western Europe. A canal, completed in 1992 connected the Rhine to the Danube, and provided a single navigable route from the Black sea to the North sea. This facilitated the transport of invasive species to both Eastern and Western Europe. There a number that have appeared in Europe that are considered highly invasive, some of which have already reached the UK.</a:t>
            </a:r>
          </a:p>
        </p:txBody>
      </p:sp>
      <p:sp>
        <p:nvSpPr>
          <p:cNvPr id="4" name="Slide Number Placeholder 3"/>
          <p:cNvSpPr>
            <a:spLocks noGrp="1"/>
          </p:cNvSpPr>
          <p:nvPr>
            <p:ph type="sldNum" sz="quarter" idx="10"/>
          </p:nvPr>
        </p:nvSpPr>
        <p:spPr/>
        <p:txBody>
          <a:bodyPr/>
          <a:lstStyle/>
          <a:p>
            <a:fld id="{E6AE3EBA-56DA-4CB3-B764-3035E546847D}" type="slidenum">
              <a:rPr lang="en-GB" smtClean="0"/>
              <a:t>4</a:t>
            </a:fld>
            <a:endParaRPr lang="en-GB"/>
          </a:p>
        </p:txBody>
      </p:sp>
    </p:spTree>
    <p:extLst>
      <p:ext uri="{BB962C8B-B14F-4D97-AF65-F5344CB8AC3E}">
        <p14:creationId xmlns:p14="http://schemas.microsoft.com/office/powerpoint/2010/main" val="1790513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31</a:t>
            </a:fld>
            <a:endParaRPr lang="en-GB"/>
          </a:p>
        </p:txBody>
      </p:sp>
    </p:spTree>
    <p:extLst>
      <p:ext uri="{BB962C8B-B14F-4D97-AF65-F5344CB8AC3E}">
        <p14:creationId xmlns:p14="http://schemas.microsoft.com/office/powerpoint/2010/main" val="3474543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The carpet sea-squirt is a colonial tunicate, a filter feeding invertebrate found in marine environments. They draw water through holes in their exterior and filter the contents and then expel the water through another hole. Almost all tunicates are sessile (including the carpet sea squirt) meaning that they are permanently attached to a solid surface on or near the ocean floor.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It is pale orange, cream or off-white and forms extensive colonies of thin (2-5mm) sheets, sometimes with long pendulous outgrowths as can be seen in this picture. It has a tough, leathery texture and marbled appearance. It has numerous small pores in the surface which close when the colony is disturbed. </a:t>
            </a:r>
          </a:p>
        </p:txBody>
      </p:sp>
      <p:sp>
        <p:nvSpPr>
          <p:cNvPr id="4" name="Slide Number Placeholder 3"/>
          <p:cNvSpPr>
            <a:spLocks noGrp="1"/>
          </p:cNvSpPr>
          <p:nvPr>
            <p:ph type="sldNum" sz="quarter" idx="10"/>
          </p:nvPr>
        </p:nvSpPr>
        <p:spPr/>
        <p:txBody>
          <a:bodyPr/>
          <a:lstStyle/>
          <a:p>
            <a:fld id="{E6AE3EBA-56DA-4CB3-B764-3035E546847D}" type="slidenum">
              <a:rPr lang="en-GB" smtClean="0"/>
              <a:t>32</a:t>
            </a:fld>
            <a:endParaRPr lang="en-GB"/>
          </a:p>
        </p:txBody>
      </p:sp>
    </p:spTree>
    <p:extLst>
      <p:ext uri="{BB962C8B-B14F-4D97-AF65-F5344CB8AC3E}">
        <p14:creationId xmlns:p14="http://schemas.microsoft.com/office/powerpoint/2010/main" val="1160688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Another picture showing a sample out of the water, with some native species for comparison. </a:t>
            </a:r>
          </a:p>
        </p:txBody>
      </p:sp>
      <p:sp>
        <p:nvSpPr>
          <p:cNvPr id="4" name="Slide Number Placeholder 3"/>
          <p:cNvSpPr>
            <a:spLocks noGrp="1"/>
          </p:cNvSpPr>
          <p:nvPr>
            <p:ph type="sldNum" sz="quarter" idx="10"/>
          </p:nvPr>
        </p:nvSpPr>
        <p:spPr/>
        <p:txBody>
          <a:bodyPr/>
          <a:lstStyle/>
          <a:p>
            <a:fld id="{E6AE3EBA-56DA-4CB3-B764-3035E546847D}" type="slidenum">
              <a:rPr lang="en-GB" smtClean="0"/>
              <a:t>33</a:t>
            </a:fld>
            <a:endParaRPr lang="en-GB"/>
          </a:p>
        </p:txBody>
      </p:sp>
    </p:spTree>
    <p:extLst>
      <p:ext uri="{BB962C8B-B14F-4D97-AF65-F5344CB8AC3E}">
        <p14:creationId xmlns:p14="http://schemas.microsoft.com/office/powerpoint/2010/main" val="2982193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The sea squirt is native to the NW Pacific, and it is likely that is has spread from Japan. In Europe it has spread to the Netherlands (1991), then northern France (1998), Ireland (2005) and northern Spain (2008). It has also been found in cooler coastal waters off Japan (1926), on the east and west coasts of the USA (1982 and 1993 respectively) and in New Zealand (2001).</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In Britain, the carpet sea squirt has been found only in marinas and on adjacent shallow artificial structure, to depths of between 30 and 60m and temperatures between -2 and 24°C. In other areas of invasion, it has been found at depths of 80m on natural gravel seabeds, in tidal pools, in seagrass beds and on bivalve aquaculture installations.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In the UK, the populations are in North Wales, Devon, 3 in the Solent, and Clyde. Single or small colonies have also been found on the Isle of Wight.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Its association with marinas suggests that the species is likely dispersed on the hulls of leisure craft. Populations in Ireland on oyster trestles have been associated with imports of stocks from northern France. Larval stages have very limited free-swimming period (minutes to hours) and adults are sessile, so long-distance dispersal either through contaminated commercial oyster shipments or relocation of fouled boats or other floating structures.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It reproduces via an asexual budding process. Small colony fragments can increase 11-fold in just 15 days. Larval production occurs between 14°C and 20°C in US</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34</a:t>
            </a:fld>
            <a:endParaRPr lang="en-GB"/>
          </a:p>
        </p:txBody>
      </p:sp>
    </p:spTree>
    <p:extLst>
      <p:ext uri="{BB962C8B-B14F-4D97-AF65-F5344CB8AC3E}">
        <p14:creationId xmlns:p14="http://schemas.microsoft.com/office/powerpoint/2010/main" val="1699048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Carpet sea-squirt is capable of forming very large colonies, and is likely to have considerable effect on existing sessile hard surface communities through overgrowth interactions. In Oosterschelde in the Netherlands, where carpet sea-squirt covered over 95% of substratum, there was a dramatic decline in brittlestar and sea-urchin numbers. In Massachusetts, it has had a dramatic impact on species composition of benthos compared to uncolonised areas.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There are also possible impacts on the shellfish industry as well. Larvae of the Bay Scallop </a:t>
            </a:r>
            <a:r>
              <a:rPr lang="en-GB" sz="1200" i="1" kern="1200" baseline="0" dirty="0" smtClean="0">
                <a:solidFill>
                  <a:schemeClr val="tx1"/>
                </a:solidFill>
                <a:effectLst/>
                <a:latin typeface="+mn-lt"/>
                <a:ea typeface="+mn-ea"/>
                <a:cs typeface="+mn-cs"/>
              </a:rPr>
              <a:t>Argopecten irradians </a:t>
            </a:r>
            <a:r>
              <a:rPr lang="en-GB" sz="1200" kern="1200" baseline="0" dirty="0" smtClean="0">
                <a:solidFill>
                  <a:schemeClr val="tx1"/>
                </a:solidFill>
                <a:effectLst/>
                <a:latin typeface="+mn-lt"/>
                <a:ea typeface="+mn-ea"/>
                <a:cs typeface="+mn-cs"/>
              </a:rPr>
              <a:t>avoided settling on sea-squirt colonies, which suggests that where the sea-squirt is present, there will be reduction in suitable settlement area. It has also been seen overgrowing mussel and aquaculture gear in New Zealand. However, despite initial concerns and a substantial expenditure on control measures, effects were less severe than initially feared and farmers decided to live with it rather than continue control measures. </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35</a:t>
            </a:fld>
            <a:endParaRPr lang="en-GB"/>
          </a:p>
        </p:txBody>
      </p:sp>
    </p:spTree>
    <p:extLst>
      <p:ext uri="{BB962C8B-B14F-4D97-AF65-F5344CB8AC3E}">
        <p14:creationId xmlns:p14="http://schemas.microsoft.com/office/powerpoint/2010/main" val="2742915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The American Lobster is a large crustacean, similar to our native European Lobster </a:t>
            </a:r>
            <a:r>
              <a:rPr lang="en-GB" sz="1200" i="1" kern="1200" baseline="0" dirty="0" smtClean="0">
                <a:solidFill>
                  <a:schemeClr val="tx1"/>
                </a:solidFill>
                <a:effectLst/>
                <a:latin typeface="+mn-lt"/>
                <a:ea typeface="+mn-ea"/>
                <a:cs typeface="+mn-cs"/>
              </a:rPr>
              <a:t>Homarus gammarus</a:t>
            </a:r>
            <a:r>
              <a:rPr lang="en-GB" sz="1200" i="0" kern="1200" baseline="0" dirty="0" smtClean="0">
                <a:solidFill>
                  <a:schemeClr val="tx1"/>
                </a:solidFill>
                <a:effectLst/>
                <a:latin typeface="+mn-lt"/>
                <a:ea typeface="+mn-ea"/>
                <a:cs typeface="+mn-cs"/>
              </a:rPr>
              <a:t>. The American lobster is generally larger, reaching lengths anywhere between 8 and 24 inches, compared to 9 to 15 inches for European Lobster. European Lobster has been recorded as reaching 24 inches though.</a:t>
            </a:r>
          </a:p>
          <a:p>
            <a:endParaRPr lang="en-GB" sz="1200" i="0" kern="1200" baseline="0" dirty="0" smtClean="0">
              <a:solidFill>
                <a:schemeClr val="tx1"/>
              </a:solidFill>
              <a:effectLst/>
              <a:latin typeface="+mn-lt"/>
              <a:ea typeface="+mn-ea"/>
              <a:cs typeface="+mn-cs"/>
            </a:endParaRPr>
          </a:p>
          <a:p>
            <a:r>
              <a:rPr lang="en-GB" sz="1200" i="0" kern="1200" baseline="0" dirty="0" smtClean="0">
                <a:solidFill>
                  <a:schemeClr val="tx1"/>
                </a:solidFill>
                <a:effectLst/>
                <a:latin typeface="+mn-lt"/>
                <a:ea typeface="+mn-ea"/>
                <a:cs typeface="+mn-cs"/>
              </a:rPr>
              <a:t>Separating the two species can be difficult and sometimes expert advice will need to be sought, so any suspected specimens should be retained. That said, there are a couple of features which can clinch ID. </a:t>
            </a:r>
          </a:p>
          <a:p>
            <a:endParaRPr lang="en-GB" sz="1200" i="0" kern="1200" baseline="0" dirty="0" smtClean="0">
              <a:solidFill>
                <a:schemeClr val="tx1"/>
              </a:solidFill>
              <a:effectLst/>
              <a:latin typeface="+mn-lt"/>
              <a:ea typeface="+mn-ea"/>
              <a:cs typeface="+mn-cs"/>
            </a:endParaRPr>
          </a:p>
          <a:p>
            <a:r>
              <a:rPr lang="en-GB" sz="1200" i="0" kern="1200" baseline="0" dirty="0" smtClean="0">
                <a:solidFill>
                  <a:schemeClr val="tx1"/>
                </a:solidFill>
                <a:effectLst/>
                <a:latin typeface="+mn-lt"/>
                <a:ea typeface="+mn-ea"/>
                <a:cs typeface="+mn-cs"/>
              </a:rPr>
              <a:t>American Lobster has one of two small teeth located on the ventral side of the rostrum, which are absent on European Lobster and the spines on the rostrum and claws are red or tipped red, compared to white or tipped white on European.</a:t>
            </a:r>
          </a:p>
          <a:p>
            <a:endParaRPr lang="en-GB" sz="1200" i="0" kern="1200" baseline="0" dirty="0" smtClean="0">
              <a:solidFill>
                <a:schemeClr val="tx1"/>
              </a:solidFill>
              <a:effectLst/>
              <a:latin typeface="+mn-lt"/>
              <a:ea typeface="+mn-ea"/>
              <a:cs typeface="+mn-cs"/>
            </a:endParaRPr>
          </a:p>
          <a:p>
            <a:r>
              <a:rPr lang="en-GB" sz="1200" i="0" kern="1200" baseline="0" dirty="0" smtClean="0">
                <a:solidFill>
                  <a:schemeClr val="tx1"/>
                </a:solidFill>
                <a:effectLst/>
                <a:latin typeface="+mn-lt"/>
                <a:ea typeface="+mn-ea"/>
                <a:cs typeface="+mn-cs"/>
              </a:rPr>
              <a:t>European lobster is generally darker, either blue or dark blue, whereas the American is orange-reddish to dark green, sometimes with black speckles. The underside of the American Lobsters claws are orangey-red compared to European which are off-white or very pale red.</a:t>
            </a:r>
          </a:p>
          <a:p>
            <a:endParaRPr lang="en-GB" sz="1200" i="0" kern="1200" baseline="0" dirty="0" smtClean="0">
              <a:solidFill>
                <a:schemeClr val="tx1"/>
              </a:solidFill>
              <a:effectLst/>
              <a:latin typeface="+mn-lt"/>
              <a:ea typeface="+mn-ea"/>
              <a:cs typeface="+mn-cs"/>
            </a:endParaRPr>
          </a:p>
          <a:p>
            <a:endParaRPr lang="en-GB" sz="1200" i="1"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36</a:t>
            </a:fld>
            <a:endParaRPr lang="en-GB"/>
          </a:p>
        </p:txBody>
      </p:sp>
    </p:spTree>
    <p:extLst>
      <p:ext uri="{BB962C8B-B14F-4D97-AF65-F5344CB8AC3E}">
        <p14:creationId xmlns:p14="http://schemas.microsoft.com/office/powerpoint/2010/main" val="820529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37</a:t>
            </a:fld>
            <a:endParaRPr lang="en-GB"/>
          </a:p>
        </p:txBody>
      </p:sp>
    </p:spTree>
    <p:extLst>
      <p:ext uri="{BB962C8B-B14F-4D97-AF65-F5344CB8AC3E}">
        <p14:creationId xmlns:p14="http://schemas.microsoft.com/office/powerpoint/2010/main" val="27815711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The American lobster is considered to be a serious threat to the native European lobster </a:t>
            </a:r>
            <a:r>
              <a:rPr lang="en-GB" sz="1200" i="1" kern="1200" baseline="0" dirty="0" smtClean="0">
                <a:solidFill>
                  <a:schemeClr val="tx1"/>
                </a:solidFill>
                <a:effectLst/>
                <a:latin typeface="+mn-lt"/>
                <a:ea typeface="+mn-ea"/>
                <a:cs typeface="+mn-cs"/>
              </a:rPr>
              <a:t>Homarus gammarus</a:t>
            </a:r>
            <a:r>
              <a:rPr lang="en-GB" sz="1200" kern="1200" baseline="0" dirty="0" smtClean="0">
                <a:solidFill>
                  <a:schemeClr val="tx1"/>
                </a:solidFill>
                <a:effectLst/>
                <a:latin typeface="+mn-lt"/>
                <a:ea typeface="+mn-ea"/>
                <a:cs typeface="+mn-cs"/>
              </a:rPr>
              <a:t>.</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They are larger and more aggressive, and can reproduce at more rapid rate, meaning that they are highly likely to be able to outcompete the native species. They are also have a greater tolerance for different habitats. They not only pose a threat to the European Lobster, as competition for resources could also impact species such as the brown crab, which alongside European Lobster are important economical species.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Hybridisation between the two species is also known from the wild. Lab tests showed that only female hybrids are fertile, which could eventually, if invasion was to happen across the range of the native lobster, render it genetically extinct.</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The American Lobster carries a blood disease gaffkemia, which is endemic in American Lobster and causes high mortality in its native range, but 100% mortality within just a few days in European Lobster. The disease is capable of surviving outside the lobster in slime on carrying crates and tanks, and so could easily be transported to Europe. As yet there is no indications that it has reached the UK or Europe.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The American Lobster also carry Epizootic Shell Disease, which renders the animals unmarketable and has caused the closure of some US fisheries, thus having a serious economic impact. Despite it not usually being fatal, it can make the lobster more susceptible to other diseases which will then cause mortality. </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38</a:t>
            </a:fld>
            <a:endParaRPr lang="en-GB"/>
          </a:p>
        </p:txBody>
      </p:sp>
    </p:spTree>
    <p:extLst>
      <p:ext uri="{BB962C8B-B14F-4D97-AF65-F5344CB8AC3E}">
        <p14:creationId xmlns:p14="http://schemas.microsoft.com/office/powerpoint/2010/main" val="2350358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39</a:t>
            </a:fld>
            <a:endParaRPr lang="en-GB"/>
          </a:p>
        </p:txBody>
      </p:sp>
    </p:spTree>
    <p:extLst>
      <p:ext uri="{BB962C8B-B14F-4D97-AF65-F5344CB8AC3E}">
        <p14:creationId xmlns:p14="http://schemas.microsoft.com/office/powerpoint/2010/main" val="4047775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first species is the Killer Shrimp</a:t>
            </a:r>
            <a:r>
              <a:rPr lang="en-GB" sz="1200" kern="1200" baseline="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 freshwater shrimp</a:t>
            </a:r>
            <a:r>
              <a:rPr lang="en-GB" sz="1200" kern="1200" baseline="0" dirty="0" smtClean="0">
                <a:solidFill>
                  <a:schemeClr val="tx1"/>
                </a:solidFill>
                <a:effectLst/>
                <a:latin typeface="+mn-lt"/>
                <a:ea typeface="+mn-ea"/>
                <a:cs typeface="+mn-cs"/>
              </a:rPr>
              <a:t> larger than native shrimps. Can grow to up to 30mm from tip of tail to tip of head, but more commonly around 10-20mm in length. It is thought to be one of the most damaging invasive species in Europe, and the UK Technical Advisory Group for the Water Framework Directive includes it on their list of high impact species.</a:t>
            </a:r>
            <a:endParaRPr lang="en-GB" sz="1200" kern="1200" dirty="0" smtClean="0">
              <a:solidFill>
                <a:schemeClr val="tx1"/>
              </a:solidFill>
              <a:effectLst/>
              <a:latin typeface="+mn-lt"/>
              <a:ea typeface="+mn-ea"/>
              <a:cs typeface="+mn-cs"/>
            </a:endParaRPr>
          </a:p>
          <a:p>
            <a:endParaRPr lang="en-GB" dirty="0" smtClean="0"/>
          </a:p>
        </p:txBody>
      </p:sp>
      <p:sp>
        <p:nvSpPr>
          <p:cNvPr id="4" name="Slide Number Placeholder 3"/>
          <p:cNvSpPr>
            <a:spLocks noGrp="1"/>
          </p:cNvSpPr>
          <p:nvPr>
            <p:ph type="sldNum" sz="quarter" idx="10"/>
          </p:nvPr>
        </p:nvSpPr>
        <p:spPr/>
        <p:txBody>
          <a:bodyPr/>
          <a:lstStyle/>
          <a:p>
            <a:fld id="{E6AE3EBA-56DA-4CB3-B764-3035E546847D}" type="slidenum">
              <a:rPr lang="en-GB" smtClean="0"/>
              <a:t>5</a:t>
            </a:fld>
            <a:endParaRPr lang="en-GB"/>
          </a:p>
        </p:txBody>
      </p:sp>
    </p:spTree>
    <p:extLst>
      <p:ext uri="{BB962C8B-B14F-4D97-AF65-F5344CB8AC3E}">
        <p14:creationId xmlns:p14="http://schemas.microsoft.com/office/powerpoint/2010/main" val="1498214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Back is usually striped but can appear more uniform.</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Key ID feature is two cones present on tail, which are</a:t>
            </a:r>
            <a:r>
              <a:rPr lang="en-GB" sz="1200" kern="1200" baseline="0" dirty="0" smtClean="0">
                <a:solidFill>
                  <a:schemeClr val="tx1"/>
                </a:solidFill>
                <a:effectLst/>
                <a:latin typeface="+mn-lt"/>
                <a:ea typeface="+mn-ea"/>
                <a:cs typeface="+mn-cs"/>
              </a:rPr>
              <a:t> absent in other, native shrimp species.</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It is extremely similar to another invasive </a:t>
            </a:r>
            <a:r>
              <a:rPr lang="en-GB" sz="1200" i="1" kern="1200" baseline="0" dirty="0" smtClean="0">
                <a:solidFill>
                  <a:schemeClr val="tx1"/>
                </a:solidFill>
                <a:effectLst/>
                <a:latin typeface="+mn-lt"/>
                <a:ea typeface="+mn-ea"/>
                <a:cs typeface="+mn-cs"/>
              </a:rPr>
              <a:t>Dikerogammarus</a:t>
            </a:r>
            <a:r>
              <a:rPr lang="en-GB" sz="1200" kern="1200" baseline="0" dirty="0" smtClean="0">
                <a:solidFill>
                  <a:schemeClr val="tx1"/>
                </a:solidFill>
                <a:effectLst/>
                <a:latin typeface="+mn-lt"/>
                <a:ea typeface="+mn-ea"/>
                <a:cs typeface="+mn-cs"/>
              </a:rPr>
              <a:t> species, </a:t>
            </a:r>
            <a:r>
              <a:rPr lang="en-GB" sz="1200" i="1" kern="1200" baseline="0" dirty="0" smtClean="0">
                <a:solidFill>
                  <a:schemeClr val="tx1"/>
                </a:solidFill>
                <a:effectLst/>
                <a:latin typeface="+mn-lt"/>
                <a:ea typeface="+mn-ea"/>
                <a:cs typeface="+mn-cs"/>
              </a:rPr>
              <a:t>D. haemobaphes</a:t>
            </a:r>
            <a:r>
              <a:rPr lang="en-GB" sz="1200" i="0" kern="1200" baseline="0" dirty="0" smtClean="0">
                <a:solidFill>
                  <a:schemeClr val="tx1"/>
                </a:solidFill>
                <a:effectLst/>
                <a:latin typeface="+mn-lt"/>
                <a:ea typeface="+mn-ea"/>
                <a:cs typeface="+mn-cs"/>
              </a:rPr>
              <a:t>, which was found in 2012 and is well established, particularly in the midlands. If found, expert assistance should be sought to establish species.</a:t>
            </a:r>
            <a:endParaRPr lang="en-GB" sz="1200" i="1" kern="1200" dirty="0" smtClean="0">
              <a:solidFill>
                <a:schemeClr val="tx1"/>
              </a:solidFill>
              <a:effectLst/>
              <a:latin typeface="+mn-lt"/>
              <a:ea typeface="+mn-ea"/>
              <a:cs typeface="+mn-cs"/>
            </a:endParaRPr>
          </a:p>
          <a:p>
            <a:endParaRPr lang="en-GB" dirty="0" smtClean="0"/>
          </a:p>
        </p:txBody>
      </p:sp>
      <p:sp>
        <p:nvSpPr>
          <p:cNvPr id="4" name="Slide Number Placeholder 3"/>
          <p:cNvSpPr>
            <a:spLocks noGrp="1"/>
          </p:cNvSpPr>
          <p:nvPr>
            <p:ph type="sldNum" sz="quarter" idx="10"/>
          </p:nvPr>
        </p:nvSpPr>
        <p:spPr/>
        <p:txBody>
          <a:bodyPr/>
          <a:lstStyle/>
          <a:p>
            <a:fld id="{E6AE3EBA-56DA-4CB3-B764-3035E546847D}" type="slidenum">
              <a:rPr lang="en-GB" smtClean="0"/>
              <a:t>6</a:t>
            </a:fld>
            <a:endParaRPr lang="en-GB"/>
          </a:p>
        </p:txBody>
      </p:sp>
    </p:spTree>
    <p:extLst>
      <p:ext uri="{BB962C8B-B14F-4D97-AF65-F5344CB8AC3E}">
        <p14:creationId xmlns:p14="http://schemas.microsoft.com/office/powerpoint/2010/main" val="825497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Killer shrimp can be confused with a couple of</a:t>
            </a:r>
            <a:r>
              <a:rPr lang="en-GB" sz="1200" kern="1200" baseline="0" dirty="0" smtClean="0">
                <a:solidFill>
                  <a:schemeClr val="tx1"/>
                </a:solidFill>
                <a:effectLst/>
                <a:latin typeface="+mn-lt"/>
                <a:ea typeface="+mn-ea"/>
                <a:cs typeface="+mn-cs"/>
              </a:rPr>
              <a:t> species, but under careful examination can be separated.</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Native </a:t>
            </a:r>
            <a:r>
              <a:rPr lang="en-GB" sz="1200" i="1" kern="1200" baseline="0" dirty="0" smtClean="0">
                <a:solidFill>
                  <a:schemeClr val="tx1"/>
                </a:solidFill>
                <a:effectLst/>
                <a:latin typeface="+mn-lt"/>
                <a:ea typeface="+mn-ea"/>
                <a:cs typeface="+mn-cs"/>
              </a:rPr>
              <a:t>Gammarus pulex </a:t>
            </a:r>
            <a:r>
              <a:rPr lang="en-GB" sz="1200" kern="1200" baseline="0" dirty="0" smtClean="0">
                <a:solidFill>
                  <a:schemeClr val="tx1"/>
                </a:solidFill>
                <a:effectLst/>
                <a:latin typeface="+mn-lt"/>
                <a:ea typeface="+mn-ea"/>
                <a:cs typeface="+mn-cs"/>
              </a:rPr>
              <a:t>has no cones, only small clusters of spines or hairs. No distinct banding on back either.</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Non-native </a:t>
            </a:r>
            <a:r>
              <a:rPr lang="en-GB" sz="1200" i="1" kern="1200" baseline="0" dirty="0" smtClean="0">
                <a:solidFill>
                  <a:schemeClr val="tx1"/>
                </a:solidFill>
                <a:effectLst/>
                <a:latin typeface="+mn-lt"/>
                <a:ea typeface="+mn-ea"/>
                <a:cs typeface="+mn-cs"/>
              </a:rPr>
              <a:t>Gammarus tigrinus </a:t>
            </a:r>
            <a:r>
              <a:rPr lang="en-GB" sz="1200" kern="1200" baseline="0" dirty="0" smtClean="0">
                <a:solidFill>
                  <a:schemeClr val="tx1"/>
                </a:solidFill>
                <a:effectLst/>
                <a:latin typeface="+mn-lt"/>
                <a:ea typeface="+mn-ea"/>
                <a:cs typeface="+mn-cs"/>
              </a:rPr>
              <a:t>also lacks cones, and has small clusters of hairs or spines. Shows dark markings on back but never banded as in </a:t>
            </a:r>
            <a:r>
              <a:rPr lang="en-GB" sz="1200" i="1" kern="1200" baseline="0" dirty="0" smtClean="0">
                <a:solidFill>
                  <a:schemeClr val="tx1"/>
                </a:solidFill>
                <a:effectLst/>
                <a:latin typeface="+mn-lt"/>
                <a:ea typeface="+mn-ea"/>
                <a:cs typeface="+mn-cs"/>
              </a:rPr>
              <a:t>villosus</a:t>
            </a:r>
            <a:r>
              <a:rPr lang="en-GB" sz="1200" i="0" kern="1200" baseline="0" dirty="0" smtClean="0">
                <a:solidFill>
                  <a:schemeClr val="tx1"/>
                </a:solidFill>
                <a:effectLst/>
                <a:latin typeface="+mn-lt"/>
                <a:ea typeface="+mn-ea"/>
                <a:cs typeface="+mn-cs"/>
              </a:rPr>
              <a:t>. Tigrinus is already well established in central England and is known from other sites, and is thought to be detrimental to native populations of shrimp. If found, also worth reporting.</a:t>
            </a:r>
            <a:endParaRPr lang="en-GB" sz="1200" i="1"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smtClean="0"/>
          </a:p>
        </p:txBody>
      </p:sp>
      <p:sp>
        <p:nvSpPr>
          <p:cNvPr id="4" name="Slide Number Placeholder 3"/>
          <p:cNvSpPr>
            <a:spLocks noGrp="1"/>
          </p:cNvSpPr>
          <p:nvPr>
            <p:ph type="sldNum" sz="quarter" idx="10"/>
          </p:nvPr>
        </p:nvSpPr>
        <p:spPr/>
        <p:txBody>
          <a:bodyPr/>
          <a:lstStyle/>
          <a:p>
            <a:fld id="{E6AE3EBA-56DA-4CB3-B764-3035E546847D}" type="slidenum">
              <a:rPr lang="en-GB" smtClean="0"/>
              <a:t>7</a:t>
            </a:fld>
            <a:endParaRPr lang="en-GB"/>
          </a:p>
        </p:txBody>
      </p:sp>
    </p:spTree>
    <p:extLst>
      <p:ext uri="{BB962C8B-B14F-4D97-AF65-F5344CB8AC3E}">
        <p14:creationId xmlns:p14="http://schemas.microsoft.com/office/powerpoint/2010/main" val="140466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When</a:t>
            </a:r>
            <a:r>
              <a:rPr lang="en-GB" sz="1200" kern="1200" baseline="0" dirty="0" smtClean="0">
                <a:solidFill>
                  <a:schemeClr val="tx1"/>
                </a:solidFill>
                <a:effectLst/>
                <a:latin typeface="+mn-lt"/>
                <a:ea typeface="+mn-ea"/>
                <a:cs typeface="+mn-cs"/>
              </a:rPr>
              <a:t> found, it is present in large numbers. Nocturnal in behaviour, it hides during the day, and hunts at night.</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It is known from a number of sites in the UK. Grafham Water in Cambridgeshire, Pitsford Reservoir in Northamptonshire, the Norfolk Broads, Cardiff Bay and Eglwys Nunydd near Port Talbot.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It is capable of surviving in poor quality water (e.g. in ballasts and highly polluted rivers where native species might be unable to survive) and in damp conditions. Therefore, excellent biosecurity (check clean dry) is especially important to stop spread, as it could be easily translocated on equipment used in water.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It inhabits both freshwater and brackish water, still or slow-moving. As it requires good levels of oxygen, it is rarely found at depth.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It is often associated with Zebra Mussel, which is another invasive species from the Ponto-Caspian region. It is believed they may have co-evolved.</a:t>
            </a:r>
          </a:p>
        </p:txBody>
      </p:sp>
      <p:sp>
        <p:nvSpPr>
          <p:cNvPr id="4" name="Slide Number Placeholder 3"/>
          <p:cNvSpPr>
            <a:spLocks noGrp="1"/>
          </p:cNvSpPr>
          <p:nvPr>
            <p:ph type="sldNum" sz="quarter" idx="10"/>
          </p:nvPr>
        </p:nvSpPr>
        <p:spPr/>
        <p:txBody>
          <a:bodyPr/>
          <a:lstStyle/>
          <a:p>
            <a:fld id="{E6AE3EBA-56DA-4CB3-B764-3035E546847D}" type="slidenum">
              <a:rPr lang="en-GB" smtClean="0"/>
              <a:t>8</a:t>
            </a:fld>
            <a:endParaRPr lang="en-GB"/>
          </a:p>
        </p:txBody>
      </p:sp>
    </p:spTree>
    <p:extLst>
      <p:ext uri="{BB962C8B-B14F-4D97-AF65-F5344CB8AC3E}">
        <p14:creationId xmlns:p14="http://schemas.microsoft.com/office/powerpoint/2010/main" val="83726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The Killer shrimp is a voracious predator of small invertebrates, including fish fry and eggs.</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Amphipods play a major part in energy flow through freshwater ecosystems through shredding and decomposition. A change in dominant species could alter this flow.</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There is currently no known way to treat or eradicate, so the focus is on ensuring tight biosecurity at sites where it is present to prevent or at least slow the spread. At sites where it is discovered, biosecurity measures would be reviewed and either checked/implemented to try and contain the species.</a:t>
            </a:r>
          </a:p>
        </p:txBody>
      </p:sp>
      <p:sp>
        <p:nvSpPr>
          <p:cNvPr id="4" name="Slide Number Placeholder 3"/>
          <p:cNvSpPr>
            <a:spLocks noGrp="1"/>
          </p:cNvSpPr>
          <p:nvPr>
            <p:ph type="sldNum" sz="quarter" idx="10"/>
          </p:nvPr>
        </p:nvSpPr>
        <p:spPr/>
        <p:txBody>
          <a:bodyPr/>
          <a:lstStyle/>
          <a:p>
            <a:fld id="{E6AE3EBA-56DA-4CB3-B764-3035E546847D}" type="slidenum">
              <a:rPr lang="en-GB" smtClean="0"/>
              <a:t>9</a:t>
            </a:fld>
            <a:endParaRPr lang="en-GB"/>
          </a:p>
        </p:txBody>
      </p:sp>
    </p:spTree>
    <p:extLst>
      <p:ext uri="{BB962C8B-B14F-4D97-AF65-F5344CB8AC3E}">
        <p14:creationId xmlns:p14="http://schemas.microsoft.com/office/powerpoint/2010/main" val="3692858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Next up is the Quagga Mussel, A highly invasive species. Similar to another invasive non-native species, the Zebra Mussel, but is separable on a few features.</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At cross section, it is more rounded than Zebra Mussel. It has rounded edges that form a deep keel. Zebra Mussel has two sharp corners that form a shallow keel.</a:t>
            </a:r>
          </a:p>
          <a:p>
            <a:r>
              <a:rPr lang="en-GB" sz="1200" kern="1200" baseline="0" dirty="0" smtClean="0">
                <a:solidFill>
                  <a:schemeClr val="tx1"/>
                </a:solidFill>
                <a:effectLst/>
                <a:latin typeface="+mn-lt"/>
                <a:ea typeface="+mn-ea"/>
                <a:cs typeface="+mn-cs"/>
              </a:rPr>
              <a:t>Quagga mussel has a central stripe, where Zebra Mussel has a zigzag pattern, but this is not always obvious.</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AE3EBA-56DA-4CB3-B764-3035E546847D}" type="slidenum">
              <a:rPr lang="en-GB" smtClean="0"/>
              <a:t>10</a:t>
            </a:fld>
            <a:endParaRPr lang="en-GB"/>
          </a:p>
        </p:txBody>
      </p:sp>
    </p:spTree>
    <p:extLst>
      <p:ext uri="{BB962C8B-B14F-4D97-AF65-F5344CB8AC3E}">
        <p14:creationId xmlns:p14="http://schemas.microsoft.com/office/powerpoint/2010/main" val="2618948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F7FCB0-0B28-409C-ABCC-F591E5E83EED}"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5B6627-5243-4367-93A3-EE3F0D4B6BC7}" type="slidenum">
              <a:rPr lang="en-GB" smtClean="0"/>
              <a:t>‹#›</a:t>
            </a:fld>
            <a:endParaRPr lang="en-GB"/>
          </a:p>
        </p:txBody>
      </p:sp>
    </p:spTree>
    <p:extLst>
      <p:ext uri="{BB962C8B-B14F-4D97-AF65-F5344CB8AC3E}">
        <p14:creationId xmlns:p14="http://schemas.microsoft.com/office/powerpoint/2010/main" val="2894423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F7FCB0-0B28-409C-ABCC-F591E5E83EED}"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5B6627-5243-4367-93A3-EE3F0D4B6BC7}" type="slidenum">
              <a:rPr lang="en-GB" smtClean="0"/>
              <a:t>‹#›</a:t>
            </a:fld>
            <a:endParaRPr lang="en-GB"/>
          </a:p>
        </p:txBody>
      </p:sp>
    </p:spTree>
    <p:extLst>
      <p:ext uri="{BB962C8B-B14F-4D97-AF65-F5344CB8AC3E}">
        <p14:creationId xmlns:p14="http://schemas.microsoft.com/office/powerpoint/2010/main" val="2574784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F7FCB0-0B28-409C-ABCC-F591E5E83EED}"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5B6627-5243-4367-93A3-EE3F0D4B6BC7}" type="slidenum">
              <a:rPr lang="en-GB" smtClean="0"/>
              <a:t>‹#›</a:t>
            </a:fld>
            <a:endParaRPr lang="en-GB"/>
          </a:p>
        </p:txBody>
      </p:sp>
    </p:spTree>
    <p:extLst>
      <p:ext uri="{BB962C8B-B14F-4D97-AF65-F5344CB8AC3E}">
        <p14:creationId xmlns:p14="http://schemas.microsoft.com/office/powerpoint/2010/main" val="125867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F7FCB0-0B28-409C-ABCC-F591E5E83EED}"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5B6627-5243-4367-93A3-EE3F0D4B6BC7}" type="slidenum">
              <a:rPr lang="en-GB" smtClean="0"/>
              <a:t>‹#›</a:t>
            </a:fld>
            <a:endParaRPr lang="en-GB"/>
          </a:p>
        </p:txBody>
      </p:sp>
    </p:spTree>
    <p:extLst>
      <p:ext uri="{BB962C8B-B14F-4D97-AF65-F5344CB8AC3E}">
        <p14:creationId xmlns:p14="http://schemas.microsoft.com/office/powerpoint/2010/main" val="2668057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F7FCB0-0B28-409C-ABCC-F591E5E83EED}"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5B6627-5243-4367-93A3-EE3F0D4B6BC7}" type="slidenum">
              <a:rPr lang="en-GB" smtClean="0"/>
              <a:t>‹#›</a:t>
            </a:fld>
            <a:endParaRPr lang="en-GB"/>
          </a:p>
        </p:txBody>
      </p:sp>
    </p:spTree>
    <p:extLst>
      <p:ext uri="{BB962C8B-B14F-4D97-AF65-F5344CB8AC3E}">
        <p14:creationId xmlns:p14="http://schemas.microsoft.com/office/powerpoint/2010/main" val="3339373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F7FCB0-0B28-409C-ABCC-F591E5E83EED}" type="datetimeFigureOut">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5B6627-5243-4367-93A3-EE3F0D4B6BC7}" type="slidenum">
              <a:rPr lang="en-GB" smtClean="0"/>
              <a:t>‹#›</a:t>
            </a:fld>
            <a:endParaRPr lang="en-GB"/>
          </a:p>
        </p:txBody>
      </p:sp>
    </p:spTree>
    <p:extLst>
      <p:ext uri="{BB962C8B-B14F-4D97-AF65-F5344CB8AC3E}">
        <p14:creationId xmlns:p14="http://schemas.microsoft.com/office/powerpoint/2010/main" val="308976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F7FCB0-0B28-409C-ABCC-F591E5E83EED}" type="datetimeFigureOut">
              <a:rPr lang="en-GB" smtClean="0"/>
              <a:t>13/11/2019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5B6627-5243-4367-93A3-EE3F0D4B6BC7}" type="slidenum">
              <a:rPr lang="en-GB" smtClean="0"/>
              <a:t>‹#›</a:t>
            </a:fld>
            <a:endParaRPr lang="en-GB"/>
          </a:p>
        </p:txBody>
      </p:sp>
    </p:spTree>
    <p:extLst>
      <p:ext uri="{BB962C8B-B14F-4D97-AF65-F5344CB8AC3E}">
        <p14:creationId xmlns:p14="http://schemas.microsoft.com/office/powerpoint/2010/main" val="103988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F7FCB0-0B28-409C-ABCC-F591E5E83EED}" type="datetimeFigureOut">
              <a:rPr lang="en-GB" smtClean="0"/>
              <a:t>13/11/2019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5B6627-5243-4367-93A3-EE3F0D4B6BC7}" type="slidenum">
              <a:rPr lang="en-GB" smtClean="0"/>
              <a:t>‹#›</a:t>
            </a:fld>
            <a:endParaRPr lang="en-GB"/>
          </a:p>
        </p:txBody>
      </p:sp>
    </p:spTree>
    <p:extLst>
      <p:ext uri="{BB962C8B-B14F-4D97-AF65-F5344CB8AC3E}">
        <p14:creationId xmlns:p14="http://schemas.microsoft.com/office/powerpoint/2010/main" val="38193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7FCB0-0B28-409C-ABCC-F591E5E83EED}" type="datetimeFigureOut">
              <a:rPr lang="en-GB" smtClean="0"/>
              <a:t>13/11/2019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5B6627-5243-4367-93A3-EE3F0D4B6BC7}" type="slidenum">
              <a:rPr lang="en-GB" smtClean="0"/>
              <a:t>‹#›</a:t>
            </a:fld>
            <a:endParaRPr lang="en-GB"/>
          </a:p>
        </p:txBody>
      </p:sp>
    </p:spTree>
    <p:extLst>
      <p:ext uri="{BB962C8B-B14F-4D97-AF65-F5344CB8AC3E}">
        <p14:creationId xmlns:p14="http://schemas.microsoft.com/office/powerpoint/2010/main" val="25292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7FCB0-0B28-409C-ABCC-F591E5E83EED}" type="datetimeFigureOut">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5B6627-5243-4367-93A3-EE3F0D4B6BC7}" type="slidenum">
              <a:rPr lang="en-GB" smtClean="0"/>
              <a:t>‹#›</a:t>
            </a:fld>
            <a:endParaRPr lang="en-GB"/>
          </a:p>
        </p:txBody>
      </p:sp>
    </p:spTree>
    <p:extLst>
      <p:ext uri="{BB962C8B-B14F-4D97-AF65-F5344CB8AC3E}">
        <p14:creationId xmlns:p14="http://schemas.microsoft.com/office/powerpoint/2010/main" val="134364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7FCB0-0B28-409C-ABCC-F591E5E83EED}" type="datetimeFigureOut">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5B6627-5243-4367-93A3-EE3F0D4B6BC7}" type="slidenum">
              <a:rPr lang="en-GB" smtClean="0"/>
              <a:t>‹#›</a:t>
            </a:fld>
            <a:endParaRPr lang="en-GB"/>
          </a:p>
        </p:txBody>
      </p:sp>
    </p:spTree>
    <p:extLst>
      <p:ext uri="{BB962C8B-B14F-4D97-AF65-F5344CB8AC3E}">
        <p14:creationId xmlns:p14="http://schemas.microsoft.com/office/powerpoint/2010/main" val="226770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7FCB0-0B28-409C-ABCC-F591E5E83EED}" type="datetimeFigureOut">
              <a:rPr lang="en-GB" smtClean="0"/>
              <a:t>13/11/2019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B6627-5243-4367-93A3-EE3F0D4B6BC7}" type="slidenum">
              <a:rPr lang="en-GB" smtClean="0"/>
              <a:t>‹#›</a:t>
            </a:fld>
            <a:endParaRPr lang="en-GB"/>
          </a:p>
        </p:txBody>
      </p:sp>
    </p:spTree>
    <p:extLst>
      <p:ext uri="{BB962C8B-B14F-4D97-AF65-F5344CB8AC3E}">
        <p14:creationId xmlns:p14="http://schemas.microsoft.com/office/powerpoint/2010/main" val="269507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6.jpeg"/><Relationship Id="rId10" Type="http://schemas.openxmlformats.org/officeDocument/2006/relationships/image" Target="../media/image26.jpeg"/><Relationship Id="rId4" Type="http://schemas.openxmlformats.org/officeDocument/2006/relationships/image" Target="../media/image13.pn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6.jpeg"/><Relationship Id="rId10" Type="http://schemas.openxmlformats.org/officeDocument/2006/relationships/image" Target="../media/image28.jpeg"/><Relationship Id="rId4" Type="http://schemas.openxmlformats.org/officeDocument/2006/relationships/image" Target="../media/image13.png"/><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4" Type="http://schemas.openxmlformats.org/officeDocument/2006/relationships/image" Target="../media/image1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29.jpg"/></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12"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6.jpeg"/><Relationship Id="rId10" Type="http://schemas.openxmlformats.org/officeDocument/2006/relationships/hyperlink" Target="mailto:alertnonnative@ceh.ac.uk" TargetMode="External"/><Relationship Id="rId4" Type="http://schemas.openxmlformats.org/officeDocument/2006/relationships/image" Target="../media/image13.png"/><Relationship Id="rId9" Type="http://schemas.openxmlformats.org/officeDocument/2006/relationships/hyperlink" Target="https://www.brc.ac.uk/irecord/"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4" Type="http://schemas.openxmlformats.org/officeDocument/2006/relationships/image" Target="../media/image13.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4" Type="http://schemas.openxmlformats.org/officeDocument/2006/relationships/image" Target="../media/image13.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6.jpeg"/><Relationship Id="rId10" Type="http://schemas.openxmlformats.org/officeDocument/2006/relationships/image" Target="../media/image34.jpeg"/><Relationship Id="rId4" Type="http://schemas.openxmlformats.org/officeDocument/2006/relationships/image" Target="../media/image13.png"/><Relationship Id="rId9"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35.jpeg"/></Relationships>
</file>

<file path=ppt/slides/_rels/slide2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36.jpeg"/></Relationships>
</file>

<file path=ppt/slides/_rels/slide2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37.jpeg"/></Relationships>
</file>

<file path=ppt/slides/_rels/slide2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6.jpeg"/><Relationship Id="rId10" Type="http://schemas.openxmlformats.org/officeDocument/2006/relationships/image" Target="../media/image39.jpeg"/><Relationship Id="rId4" Type="http://schemas.openxmlformats.org/officeDocument/2006/relationships/image" Target="../media/image13.png"/><Relationship Id="rId9" Type="http://schemas.openxmlformats.org/officeDocument/2006/relationships/image" Target="../media/image38.jpeg"/></Relationships>
</file>

<file path=ppt/slides/_rels/slide2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4" Type="http://schemas.openxmlformats.org/officeDocument/2006/relationships/image" Target="../media/image13.png"/><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40.jpeg"/></Relationships>
</file>

<file path=ppt/slides/_rels/slide2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12"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6.jpeg"/><Relationship Id="rId10" Type="http://schemas.openxmlformats.org/officeDocument/2006/relationships/hyperlink" Target="mailto:alertnonnative@ceh.ac.uk" TargetMode="External"/><Relationship Id="rId4" Type="http://schemas.openxmlformats.org/officeDocument/2006/relationships/image" Target="../media/image13.png"/><Relationship Id="rId9" Type="http://schemas.openxmlformats.org/officeDocument/2006/relationships/hyperlink" Target="https://www.brc.ac.uk/irecord/"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6.jpeg"/><Relationship Id="rId10" Type="http://schemas.openxmlformats.org/officeDocument/2006/relationships/image" Target="../media/image42.jpeg"/><Relationship Id="rId4" Type="http://schemas.openxmlformats.org/officeDocument/2006/relationships/image" Target="../media/image13.png"/><Relationship Id="rId9" Type="http://schemas.openxmlformats.org/officeDocument/2006/relationships/image" Target="../media/image41.jpe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3.png"/><Relationship Id="rId7"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6.jpeg"/><Relationship Id="rId10" Type="http://schemas.openxmlformats.org/officeDocument/2006/relationships/image" Target="../media/image45.jpeg"/><Relationship Id="rId4" Type="http://schemas.openxmlformats.org/officeDocument/2006/relationships/image" Target="../media/image13.png"/><Relationship Id="rId9" Type="http://schemas.openxmlformats.org/officeDocument/2006/relationships/image" Target="../media/image44.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10"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46.jpeg"/></Relationships>
</file>

<file path=ppt/slides/_rels/slide3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12"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6.jpeg"/><Relationship Id="rId10" Type="http://schemas.openxmlformats.org/officeDocument/2006/relationships/hyperlink" Target="mailto:alertnonnative@ceh.ac.uk" TargetMode="External"/><Relationship Id="rId4" Type="http://schemas.openxmlformats.org/officeDocument/2006/relationships/image" Target="../media/image13.png"/><Relationship Id="rId9" Type="http://schemas.openxmlformats.org/officeDocument/2006/relationships/hyperlink" Target="https://www.brc.ac.uk/irecord/"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47.jpeg"/></Relationships>
</file>

<file path=ppt/slides/_rels/slide3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48.jpeg"/></Relationships>
</file>

<file path=ppt/slides/_rels/slide3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49.jpeg"/></Relationships>
</file>

<file path=ppt/slides/_rels/slide3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50.jpeg"/></Relationships>
</file>

<file path=ppt/slides/_rels/slide3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12"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52.jpeg"/><Relationship Id="rId5" Type="http://schemas.openxmlformats.org/officeDocument/2006/relationships/image" Target="../media/image6.jpeg"/><Relationship Id="rId10" Type="http://schemas.openxmlformats.org/officeDocument/2006/relationships/image" Target="../media/image51.jpeg"/><Relationship Id="rId4" Type="http://schemas.openxmlformats.org/officeDocument/2006/relationships/image" Target="../media/image13.png"/><Relationship Id="rId9" Type="http://schemas.openxmlformats.org/officeDocument/2006/relationships/image" Target="../media/image8.png"/></Relationships>
</file>

<file path=ppt/slides/_rels/slide3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10" Type="http://schemas.openxmlformats.org/officeDocument/2006/relationships/image" Target="../media/image54.jpeg"/><Relationship Id="rId4" Type="http://schemas.openxmlformats.org/officeDocument/2006/relationships/image" Target="../media/image13.png"/><Relationship Id="rId9" Type="http://schemas.openxmlformats.org/officeDocument/2006/relationships/image" Target="../media/image8.png"/></Relationships>
</file>

<file path=ppt/slides/_rels/slide3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4" Type="http://schemas.openxmlformats.org/officeDocument/2006/relationships/image" Target="../media/image13.png"/><Relationship Id="rId9" Type="http://schemas.openxmlformats.org/officeDocument/2006/relationships/image" Target="../media/image8.png"/></Relationships>
</file>

<file path=ppt/slides/_rels/slide3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12"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6.jpeg"/><Relationship Id="rId10" Type="http://schemas.openxmlformats.org/officeDocument/2006/relationships/hyperlink" Target="mailto:alertnonnative@ceh.ac.uk" TargetMode="External"/><Relationship Id="rId4" Type="http://schemas.openxmlformats.org/officeDocument/2006/relationships/image" Target="../media/image13.png"/><Relationship Id="rId9" Type="http://schemas.openxmlformats.org/officeDocument/2006/relationships/hyperlink" Target="https://www.brc.ac.uk/irecord/"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9.jpeg"/><Relationship Id="rId5" Type="http://schemas.openxmlformats.org/officeDocument/2006/relationships/image" Target="../media/image6.jpeg"/><Relationship Id="rId10" Type="http://schemas.openxmlformats.org/officeDocument/2006/relationships/image" Target="../media/image18.jpeg"/><Relationship Id="rId4" Type="http://schemas.openxmlformats.org/officeDocument/2006/relationships/image" Target="../media/image13.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24.jpeg"/><Relationship Id="rId3" Type="http://schemas.openxmlformats.org/officeDocument/2006/relationships/image" Target="../media/image12.png"/><Relationship Id="rId7" Type="http://schemas.openxmlformats.org/officeDocument/2006/relationships/image" Target="../media/image7.jpeg"/><Relationship Id="rId12"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2.jpeg"/><Relationship Id="rId5" Type="http://schemas.openxmlformats.org/officeDocument/2006/relationships/image" Target="../media/image6.jpeg"/><Relationship Id="rId10" Type="http://schemas.openxmlformats.org/officeDocument/2006/relationships/image" Target="../media/image21.jpeg"/><Relationship Id="rId4" Type="http://schemas.openxmlformats.org/officeDocument/2006/relationships/image" Target="../media/image13.png"/><Relationship Id="rId9" Type="http://schemas.openxmlformats.org/officeDocument/2006/relationships/image" Target="../media/image20.jpeg"/><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4" Type="http://schemas.openxmlformats.org/officeDocument/2006/relationships/image" Target="../media/image1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4" Type="http://schemas.openxmlformats.org/officeDocument/2006/relationships/image" Target="../media/image1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NNSS_Image_130"/>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RAPID (Reverse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59880" y="826146"/>
            <a:ext cx="2821988" cy="2269948"/>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Curve Green"/>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0822" y="3599974"/>
            <a:ext cx="9197622" cy="330426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6"/>
          <p:cNvSpPr txBox="1">
            <a:spLocks noChangeArrowheads="1"/>
          </p:cNvSpPr>
          <p:nvPr/>
        </p:nvSpPr>
        <p:spPr bwMode="auto">
          <a:xfrm>
            <a:off x="1120200" y="4703558"/>
            <a:ext cx="6548373" cy="949325"/>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3000" b="1" dirty="0" smtClean="0">
                <a:solidFill>
                  <a:srgbClr val="A0CF67"/>
                </a:solidFill>
                <a:latin typeface="Segoe UI" panose="020B0502040204020203" pitchFamily="34" charset="0"/>
              </a:rPr>
              <a:t>Shrimps, Bivalves and Fish: ID and Impacts </a:t>
            </a:r>
            <a:endParaRPr kumimoji="0" lang="en-US" altLang="en-US" sz="1800" b="0" i="0" u="none" strike="noStrike" cap="none" normalizeH="0" baseline="0" dirty="0" smtClean="0">
              <a:ln>
                <a:noFill/>
              </a:ln>
              <a:solidFill>
                <a:srgbClr val="A0CF67"/>
              </a:solidFill>
              <a:effectLst/>
              <a:latin typeface="Arial" panose="020B0604020202020204" pitchFamily="34" charset="0"/>
            </a:endParaRPr>
          </a:p>
        </p:txBody>
      </p:sp>
      <p:sp>
        <p:nvSpPr>
          <p:cNvPr id="5" name="Text Box 7"/>
          <p:cNvSpPr txBox="1">
            <a:spLocks noChangeArrowheads="1"/>
          </p:cNvSpPr>
          <p:nvPr/>
        </p:nvSpPr>
        <p:spPr bwMode="auto">
          <a:xfrm>
            <a:off x="783387" y="5665028"/>
            <a:ext cx="7569200" cy="485775"/>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0" i="0" u="none" strike="noStrike" cap="none" normalizeH="0" baseline="0" dirty="0" smtClean="0">
                <a:ln>
                  <a:noFill/>
                </a:ln>
                <a:solidFill>
                  <a:srgbClr val="006983"/>
                </a:solidFill>
                <a:effectLst/>
                <a:latin typeface="Segoe UI" panose="020B0502040204020203" pitchFamily="34" charset="0"/>
                <a:ea typeface="Segoe UI" panose="020B0502040204020203" pitchFamily="34" charset="0"/>
                <a:cs typeface="Segoe UI" panose="020B0502040204020203" pitchFamily="34" charset="0"/>
              </a:rPr>
              <a:t>Name of presenter</a:t>
            </a:r>
            <a:endParaRPr kumimoji="0" lang="en-US" altLang="en-US" sz="18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pic>
        <p:nvPicPr>
          <p:cNvPr id="10" name="Content Placeholder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41365" y="6091075"/>
            <a:ext cx="808037" cy="556217"/>
          </a:xfrm>
          <a:prstGeom prst="rect">
            <a:avLst/>
          </a:prstGeom>
        </p:spPr>
      </p:pic>
      <p:pic>
        <p:nvPicPr>
          <p:cNvPr id="11" name="Picture 2" descr="BZS-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64503" y="6091075"/>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3" descr="APHA log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237406" y="5956670"/>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07218" y="6091075"/>
            <a:ext cx="755907" cy="546535"/>
          </a:xfrm>
          <a:prstGeom prst="rect">
            <a:avLst/>
          </a:prstGeom>
        </p:spPr>
      </p:pic>
      <p:pic>
        <p:nvPicPr>
          <p:cNvPr id="16" name="Picture 15"/>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159880" y="6073171"/>
            <a:ext cx="556217" cy="559492"/>
          </a:xfrm>
          <a:prstGeom prst="rect">
            <a:avLst/>
          </a:prstGeom>
          <a:noFill/>
        </p:spPr>
      </p:pic>
    </p:spTree>
    <p:extLst>
      <p:ext uri="{BB962C8B-B14F-4D97-AF65-F5344CB8AC3E}">
        <p14:creationId xmlns:p14="http://schemas.microsoft.com/office/powerpoint/2010/main" val="2249963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Quagga Mussel</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err="1" smtClean="0">
                <a:solidFill>
                  <a:srgbClr val="00728F"/>
                </a:solidFill>
                <a:latin typeface="Segoe UI" panose="020B0502040204020203" pitchFamily="34" charset="0"/>
                <a:ea typeface="Segoe UI" panose="020B0502040204020203" pitchFamily="34" charset="0"/>
                <a:cs typeface="Segoe UI" panose="020B0502040204020203" pitchFamily="34" charset="0"/>
              </a:rPr>
              <a:t>Dreissena</a:t>
            </a: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 </a:t>
            </a:r>
            <a:r>
              <a:rPr lang="en-GB" sz="1800" b="1" i="1" dirty="0" err="1" smtClean="0">
                <a:solidFill>
                  <a:srgbClr val="00728F"/>
                </a:solidFill>
                <a:latin typeface="Segoe UI" panose="020B0502040204020203" pitchFamily="34" charset="0"/>
                <a:ea typeface="Segoe UI" panose="020B0502040204020203" pitchFamily="34" charset="0"/>
                <a:cs typeface="Segoe UI" panose="020B0502040204020203" pitchFamily="34" charset="0"/>
              </a:rPr>
              <a:t>rostriformis</a:t>
            </a: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 bugensis</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12" name="Picture 11"/>
          <p:cNvPicPr/>
          <p:nvPr/>
        </p:nvPicPr>
        <p:blipFill>
          <a:blip r:embed="rId9" cstate="screen">
            <a:extLst>
              <a:ext uri="{28A0092B-C50C-407E-A947-70E740481C1C}">
                <a14:useLocalDpi xmlns:a14="http://schemas.microsoft.com/office/drawing/2010/main"/>
              </a:ext>
            </a:extLst>
          </a:blip>
          <a:stretch>
            <a:fillRect/>
          </a:stretch>
        </p:blipFill>
        <p:spPr>
          <a:xfrm>
            <a:off x="443069" y="1627507"/>
            <a:ext cx="4420647" cy="3656749"/>
          </a:xfrm>
          <a:prstGeom prst="roundRect">
            <a:avLst/>
          </a:prstGeom>
        </p:spPr>
      </p:pic>
      <p:sp>
        <p:nvSpPr>
          <p:cNvPr id="14" name="Rectangle 13"/>
          <p:cNvSpPr/>
          <p:nvPr/>
        </p:nvSpPr>
        <p:spPr>
          <a:xfrm>
            <a:off x="1652828" y="5108595"/>
            <a:ext cx="2620106" cy="172191"/>
          </a:xfrm>
          <a:prstGeom prst="rect">
            <a:avLst/>
          </a:prstGeom>
          <a:ln>
            <a:noFill/>
          </a:ln>
        </p:spPr>
        <p:txBody>
          <a:bodyPr vert="horz" lIns="0" tIns="0" rIns="0" bIns="0" rtlCol="0">
            <a:noAutofit/>
          </a:bodyPr>
          <a:lstStyle/>
          <a:p>
            <a:pPr marL="115570" marR="64770" indent="-6350">
              <a:lnSpc>
                <a:spcPct val="107000"/>
              </a:lnSpc>
              <a:spcAft>
                <a:spcPts val="800"/>
              </a:spcAft>
            </a:pPr>
            <a:r>
              <a:rPr lang="en-GB"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David Aldridge, University of Cambridge</a:t>
            </a:r>
            <a:endParaRPr lang="en-GB" sz="14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p:txBody>
      </p:sp>
      <p:grpSp>
        <p:nvGrpSpPr>
          <p:cNvPr id="15" name="Group 14"/>
          <p:cNvGrpSpPr/>
          <p:nvPr/>
        </p:nvGrpSpPr>
        <p:grpSpPr>
          <a:xfrm>
            <a:off x="5539412" y="1487488"/>
            <a:ext cx="2975938" cy="4354512"/>
            <a:chOff x="209691" y="106333"/>
            <a:chExt cx="4110990" cy="5755386"/>
          </a:xfrm>
        </p:grpSpPr>
        <p:pic>
          <p:nvPicPr>
            <p:cNvPr id="16" name="Picture 15"/>
            <p:cNvPicPr/>
            <p:nvPr/>
          </p:nvPicPr>
          <p:blipFill>
            <a:blip r:embed="rId10" cstate="screen">
              <a:extLst>
                <a:ext uri="{28A0092B-C50C-407E-A947-70E740481C1C}">
                  <a14:useLocalDpi xmlns:a14="http://schemas.microsoft.com/office/drawing/2010/main"/>
                </a:ext>
              </a:extLst>
            </a:blip>
            <a:stretch>
              <a:fillRect/>
            </a:stretch>
          </p:blipFill>
          <p:spPr>
            <a:xfrm>
              <a:off x="209691" y="106333"/>
              <a:ext cx="4110990" cy="5755386"/>
            </a:xfrm>
            <a:prstGeom prst="rect">
              <a:avLst/>
            </a:prstGeom>
          </p:spPr>
        </p:pic>
        <p:sp>
          <p:nvSpPr>
            <p:cNvPr id="17" name="Rectangle 16"/>
            <p:cNvSpPr/>
            <p:nvPr/>
          </p:nvSpPr>
          <p:spPr>
            <a:xfrm rot="-5399999">
              <a:off x="3531115" y="4978234"/>
              <a:ext cx="1126065" cy="158237"/>
            </a:xfrm>
            <a:prstGeom prst="rect">
              <a:avLst/>
            </a:prstGeom>
            <a:ln>
              <a:noFill/>
            </a:ln>
          </p:spPr>
          <p:txBody>
            <a:bodyPr vert="horz" lIns="0" tIns="0" rIns="0" bIns="0" rtlCol="0">
              <a:noAutofit/>
            </a:bodyPr>
            <a:lstStyle/>
            <a:p>
              <a:pPr marL="115570" marR="64770" indent="-6350">
                <a:lnSpc>
                  <a:spcPct val="107000"/>
                </a:lnSpc>
                <a:spcAft>
                  <a:spcPts val="800"/>
                </a:spcAft>
              </a:pPr>
              <a:r>
                <a:rPr lang="en-GB" sz="1000" i="1">
                  <a:solidFill>
                    <a:srgbClr val="000000"/>
                  </a:solidFill>
                  <a:effectLst/>
                  <a:latin typeface="Arial" panose="020B0604020202020204" pitchFamily="34" charset="0"/>
                  <a:ea typeface="Arial" panose="020B0604020202020204" pitchFamily="34" charset="0"/>
                </a:rPr>
                <a:t>© Dirk Platveot</a:t>
              </a:r>
              <a:endParaRPr lang="en-GB" sz="1400">
                <a:solidFill>
                  <a:srgbClr val="000000"/>
                </a:solidFill>
                <a:effectLst/>
                <a:latin typeface="Arial" panose="020B0604020202020204" pitchFamily="34" charset="0"/>
                <a:ea typeface="Arial" panose="020B0604020202020204" pitchFamily="34" charset="0"/>
              </a:endParaRPr>
            </a:p>
          </p:txBody>
        </p:sp>
        <p:sp>
          <p:nvSpPr>
            <p:cNvPr id="18" name="Rectangle 17"/>
            <p:cNvSpPr/>
            <p:nvPr/>
          </p:nvSpPr>
          <p:spPr>
            <a:xfrm rot="-5399999">
              <a:off x="4070747" y="4668618"/>
              <a:ext cx="46800" cy="158236"/>
            </a:xfrm>
            <a:prstGeom prst="rect">
              <a:avLst/>
            </a:prstGeom>
            <a:ln>
              <a:noFill/>
            </a:ln>
          </p:spPr>
          <p:txBody>
            <a:bodyPr vert="horz" lIns="0" tIns="0" rIns="0" bIns="0" rtlCol="0">
              <a:noAutofit/>
            </a:bodyPr>
            <a:lstStyle/>
            <a:p>
              <a:pPr marL="115570" marR="64770" indent="-6350">
                <a:lnSpc>
                  <a:spcPct val="107000"/>
                </a:lnSpc>
                <a:spcAft>
                  <a:spcPts val="800"/>
                </a:spcAft>
              </a:pPr>
              <a:r>
                <a:rPr lang="en-GB" sz="1000" i="1">
                  <a:solidFill>
                    <a:srgbClr val="000000"/>
                  </a:solidFill>
                  <a:effectLst/>
                  <a:latin typeface="Arial" panose="020B0604020202020204" pitchFamily="34" charset="0"/>
                  <a:ea typeface="Arial" panose="020B0604020202020204" pitchFamily="34" charset="0"/>
                </a:rPr>
                <a:t> </a:t>
              </a:r>
              <a:endParaRPr lang="en-GB" sz="1400">
                <a:solidFill>
                  <a:srgbClr val="000000"/>
                </a:solidFill>
                <a:effectLst/>
                <a:latin typeface="Arial" panose="020B0604020202020204" pitchFamily="34" charset="0"/>
                <a:ea typeface="Arial" panose="020B0604020202020204" pitchFamily="34" charset="0"/>
              </a:endParaRPr>
            </a:p>
          </p:txBody>
        </p:sp>
        <p:sp>
          <p:nvSpPr>
            <p:cNvPr id="19" name="Rectangle 18"/>
            <p:cNvSpPr/>
            <p:nvPr/>
          </p:nvSpPr>
          <p:spPr>
            <a:xfrm>
              <a:off x="1032002" y="220683"/>
              <a:ext cx="65360" cy="220986"/>
            </a:xfrm>
            <a:prstGeom prst="rect">
              <a:avLst/>
            </a:prstGeom>
            <a:ln>
              <a:noFill/>
            </a:ln>
          </p:spPr>
          <p:txBody>
            <a:bodyPr vert="horz" lIns="0" tIns="0" rIns="0" bIns="0" rtlCol="0">
              <a:noAutofit/>
            </a:bodyPr>
            <a:lstStyle/>
            <a:p>
              <a:pPr marL="115570" marR="64770" indent="-6350">
                <a:lnSpc>
                  <a:spcPct val="107000"/>
                </a:lnSpc>
                <a:spcAft>
                  <a:spcPts val="800"/>
                </a:spcAft>
              </a:pPr>
              <a:r>
                <a:rPr lang="en-GB" sz="1400" b="1" dirty="0">
                  <a:solidFill>
                    <a:srgbClr val="000000"/>
                  </a:solidFill>
                  <a:effectLst/>
                  <a:latin typeface="Arial" panose="020B0604020202020204" pitchFamily="34" charset="0"/>
                  <a:ea typeface="Arial" panose="020B0604020202020204" pitchFamily="34" charset="0"/>
                </a:rPr>
                <a:t> </a:t>
              </a:r>
              <a:endParaRPr lang="en-GB" sz="1400" dirty="0">
                <a:solidFill>
                  <a:srgbClr val="000000"/>
                </a:solidFill>
                <a:effectLst/>
                <a:latin typeface="Arial" panose="020B0604020202020204" pitchFamily="34" charset="0"/>
                <a:ea typeface="Arial" panose="020B0604020202020204" pitchFamily="34" charset="0"/>
              </a:endParaRPr>
            </a:p>
          </p:txBody>
        </p:sp>
        <p:sp>
          <p:nvSpPr>
            <p:cNvPr id="21" name="Rectangle 20"/>
            <p:cNvSpPr/>
            <p:nvPr/>
          </p:nvSpPr>
          <p:spPr>
            <a:xfrm>
              <a:off x="1601597" y="425914"/>
              <a:ext cx="65360" cy="220986"/>
            </a:xfrm>
            <a:prstGeom prst="rect">
              <a:avLst/>
            </a:prstGeom>
            <a:ln>
              <a:noFill/>
            </a:ln>
          </p:spPr>
          <p:txBody>
            <a:bodyPr vert="horz" lIns="0" tIns="0" rIns="0" bIns="0" rtlCol="0">
              <a:noAutofit/>
            </a:bodyPr>
            <a:lstStyle/>
            <a:p>
              <a:pPr marL="115570" marR="64770" indent="-6350">
                <a:lnSpc>
                  <a:spcPct val="107000"/>
                </a:lnSpc>
                <a:spcAft>
                  <a:spcPts val="800"/>
                </a:spcAft>
              </a:pPr>
              <a:r>
                <a:rPr lang="en-GB" sz="1400" b="1">
                  <a:solidFill>
                    <a:srgbClr val="000000"/>
                  </a:solidFill>
                  <a:effectLst/>
                  <a:latin typeface="Arial" panose="020B0604020202020204" pitchFamily="34" charset="0"/>
                  <a:ea typeface="Arial" panose="020B0604020202020204" pitchFamily="34" charset="0"/>
                </a:rPr>
                <a:t> </a:t>
              </a:r>
              <a:endParaRPr lang="en-GB" sz="1400">
                <a:solidFill>
                  <a:srgbClr val="000000"/>
                </a:solidFill>
                <a:effectLst/>
                <a:latin typeface="Arial" panose="020B0604020202020204" pitchFamily="34" charset="0"/>
                <a:ea typeface="Arial" panose="020B0604020202020204" pitchFamily="34" charset="0"/>
              </a:endParaRPr>
            </a:p>
          </p:txBody>
        </p:sp>
        <p:sp>
          <p:nvSpPr>
            <p:cNvPr id="22" name="Rectangle 21"/>
            <p:cNvSpPr/>
            <p:nvPr/>
          </p:nvSpPr>
          <p:spPr>
            <a:xfrm>
              <a:off x="3109849" y="209887"/>
              <a:ext cx="65360" cy="220986"/>
            </a:xfrm>
            <a:prstGeom prst="rect">
              <a:avLst/>
            </a:prstGeom>
            <a:ln>
              <a:noFill/>
            </a:ln>
          </p:spPr>
          <p:txBody>
            <a:bodyPr vert="horz" lIns="0" tIns="0" rIns="0" bIns="0" rtlCol="0">
              <a:noAutofit/>
            </a:bodyPr>
            <a:lstStyle/>
            <a:p>
              <a:pPr marL="115570" marR="64770" indent="-6350">
                <a:lnSpc>
                  <a:spcPct val="107000"/>
                </a:lnSpc>
                <a:spcAft>
                  <a:spcPts val="800"/>
                </a:spcAft>
              </a:pPr>
              <a:r>
                <a:rPr lang="en-GB" sz="1400" b="1">
                  <a:solidFill>
                    <a:srgbClr val="000000"/>
                  </a:solidFill>
                  <a:effectLst/>
                  <a:latin typeface="Arial" panose="020B0604020202020204" pitchFamily="34" charset="0"/>
                  <a:ea typeface="Arial" panose="020B0604020202020204" pitchFamily="34" charset="0"/>
                </a:rPr>
                <a:t> </a:t>
              </a:r>
              <a:endParaRPr lang="en-GB" sz="1400">
                <a:solidFill>
                  <a:srgbClr val="000000"/>
                </a:solidFill>
                <a:effectLst/>
                <a:latin typeface="Arial" panose="020B0604020202020204" pitchFamily="34" charset="0"/>
                <a:ea typeface="Arial" panose="020B0604020202020204" pitchFamily="34" charset="0"/>
              </a:endParaRPr>
            </a:p>
          </p:txBody>
        </p:sp>
        <p:sp>
          <p:nvSpPr>
            <p:cNvPr id="24" name="Rectangle 23"/>
            <p:cNvSpPr/>
            <p:nvPr/>
          </p:nvSpPr>
          <p:spPr>
            <a:xfrm>
              <a:off x="3766820" y="414993"/>
              <a:ext cx="65360" cy="220986"/>
            </a:xfrm>
            <a:prstGeom prst="rect">
              <a:avLst/>
            </a:prstGeom>
            <a:ln>
              <a:noFill/>
            </a:ln>
          </p:spPr>
          <p:txBody>
            <a:bodyPr vert="horz" lIns="0" tIns="0" rIns="0" bIns="0" rtlCol="0">
              <a:noAutofit/>
            </a:bodyPr>
            <a:lstStyle/>
            <a:p>
              <a:pPr marL="115570" marR="64770" indent="-6350">
                <a:lnSpc>
                  <a:spcPct val="107000"/>
                </a:lnSpc>
                <a:spcAft>
                  <a:spcPts val="800"/>
                </a:spcAft>
              </a:pPr>
              <a:r>
                <a:rPr lang="en-GB" sz="1400" b="1">
                  <a:solidFill>
                    <a:srgbClr val="000000"/>
                  </a:solidFill>
                  <a:effectLst/>
                  <a:latin typeface="Arial" panose="020B0604020202020204" pitchFamily="34" charset="0"/>
                  <a:ea typeface="Arial" panose="020B0604020202020204" pitchFamily="34" charset="0"/>
                </a:rPr>
                <a:t> </a:t>
              </a:r>
              <a:endParaRPr lang="en-GB" sz="1400">
                <a:solidFill>
                  <a:srgbClr val="000000"/>
                </a:solidFill>
                <a:effectLst/>
                <a:latin typeface="Arial" panose="020B0604020202020204" pitchFamily="34" charset="0"/>
                <a:ea typeface="Arial" panose="020B0604020202020204" pitchFamily="34" charset="0"/>
              </a:endParaRPr>
            </a:p>
          </p:txBody>
        </p:sp>
      </p:grpSp>
      <p:pic>
        <p:nvPicPr>
          <p:cNvPr id="23" name="Picture 22"/>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779624" y="6136223"/>
            <a:ext cx="556217" cy="559492"/>
          </a:xfrm>
          <a:prstGeom prst="rect">
            <a:avLst/>
          </a:prstGeom>
          <a:noFill/>
        </p:spPr>
      </p:pic>
    </p:spTree>
    <p:extLst>
      <p:ext uri="{BB962C8B-B14F-4D97-AF65-F5344CB8AC3E}">
        <p14:creationId xmlns:p14="http://schemas.microsoft.com/office/powerpoint/2010/main" val="1561656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Quagga Mussel</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err="1" smtClean="0">
                <a:solidFill>
                  <a:srgbClr val="00728F"/>
                </a:solidFill>
                <a:latin typeface="Segoe UI" panose="020B0502040204020203" pitchFamily="34" charset="0"/>
                <a:ea typeface="Segoe UI" panose="020B0502040204020203" pitchFamily="34" charset="0"/>
                <a:cs typeface="Segoe UI" panose="020B0502040204020203" pitchFamily="34" charset="0"/>
              </a:rPr>
              <a:t>Dreissena</a:t>
            </a: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 </a:t>
            </a:r>
            <a:r>
              <a:rPr lang="en-GB" sz="1800" b="1" i="1" dirty="0" err="1" smtClean="0">
                <a:solidFill>
                  <a:srgbClr val="00728F"/>
                </a:solidFill>
                <a:latin typeface="Segoe UI" panose="020B0502040204020203" pitchFamily="34" charset="0"/>
                <a:ea typeface="Segoe UI" panose="020B0502040204020203" pitchFamily="34" charset="0"/>
                <a:cs typeface="Segoe UI" panose="020B0502040204020203" pitchFamily="34" charset="0"/>
              </a:rPr>
              <a:t>rostriformis</a:t>
            </a: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 bugensis</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grpSp>
        <p:nvGrpSpPr>
          <p:cNvPr id="23" name="Group 22"/>
          <p:cNvGrpSpPr/>
          <p:nvPr/>
        </p:nvGrpSpPr>
        <p:grpSpPr>
          <a:xfrm>
            <a:off x="1456111" y="2220468"/>
            <a:ext cx="10693400" cy="4637532"/>
            <a:chOff x="1935383" y="656769"/>
            <a:chExt cx="8300825" cy="4068261"/>
          </a:xfrm>
        </p:grpSpPr>
        <p:sp>
          <p:nvSpPr>
            <p:cNvPr id="26" name="Rectangle 25"/>
            <p:cNvSpPr/>
            <p:nvPr/>
          </p:nvSpPr>
          <p:spPr>
            <a:xfrm>
              <a:off x="3038275" y="2308011"/>
              <a:ext cx="712989" cy="258192"/>
            </a:xfrm>
            <a:prstGeom prst="rect">
              <a:avLst/>
            </a:prstGeom>
            <a:ln>
              <a:noFill/>
            </a:ln>
          </p:spPr>
          <p:txBody>
            <a:bodyPr vert="horz" lIns="0" tIns="0" rIns="0" bIns="0" rtlCol="0">
              <a:noAutofit/>
            </a:bodyPr>
            <a:lstStyle/>
            <a:p>
              <a:pPr marL="115570" marR="64770" indent="-6350">
                <a:lnSpc>
                  <a:spcPct val="107000"/>
                </a:lnSpc>
                <a:spcAft>
                  <a:spcPts val="800"/>
                </a:spcAft>
              </a:pPr>
              <a:r>
                <a:rPr lang="en-GB" sz="1000" dirty="0" smtClean="0">
                  <a:solidFill>
                    <a:srgbClr val="000000"/>
                  </a:solidFill>
                  <a:effectLst/>
                  <a:latin typeface="Arial" panose="020B0604020202020204" pitchFamily="34" charset="0"/>
                  <a:ea typeface="Arial" panose="020B0604020202020204" pitchFamily="34" charset="0"/>
                </a:rPr>
                <a:t>Straight seam </a:t>
              </a:r>
              <a:endParaRPr lang="en-GB" sz="1400" dirty="0">
                <a:solidFill>
                  <a:srgbClr val="000000"/>
                </a:solidFill>
                <a:effectLst/>
                <a:latin typeface="Arial" panose="020B0604020202020204" pitchFamily="34" charset="0"/>
                <a:ea typeface="Arial" panose="020B0604020202020204" pitchFamily="34" charset="0"/>
              </a:endParaRPr>
            </a:p>
          </p:txBody>
        </p:sp>
        <p:sp>
          <p:nvSpPr>
            <p:cNvPr id="27" name="Rectangle 26"/>
            <p:cNvSpPr/>
            <p:nvPr/>
          </p:nvSpPr>
          <p:spPr>
            <a:xfrm>
              <a:off x="3589744" y="3271445"/>
              <a:ext cx="46800" cy="158235"/>
            </a:xfrm>
            <a:prstGeom prst="rect">
              <a:avLst/>
            </a:prstGeom>
            <a:ln>
              <a:noFill/>
            </a:ln>
          </p:spPr>
          <p:txBody>
            <a:bodyPr vert="horz" lIns="0" tIns="0" rIns="0" bIns="0" rtlCol="0">
              <a:noAutofit/>
            </a:bodyPr>
            <a:lstStyle/>
            <a:p>
              <a:pPr marL="115570" marR="64770" indent="-6350">
                <a:lnSpc>
                  <a:spcPct val="107000"/>
                </a:lnSpc>
                <a:spcAft>
                  <a:spcPts val="800"/>
                </a:spcAft>
              </a:pPr>
              <a:r>
                <a:rPr lang="en-GB" sz="1000">
                  <a:solidFill>
                    <a:srgbClr val="000000"/>
                  </a:solidFill>
                  <a:effectLst/>
                  <a:latin typeface="Arial" panose="020B0604020202020204" pitchFamily="34" charset="0"/>
                  <a:ea typeface="Arial" panose="020B0604020202020204" pitchFamily="34" charset="0"/>
                </a:rPr>
                <a:t> </a:t>
              </a:r>
              <a:endParaRPr lang="en-GB" sz="1400">
                <a:solidFill>
                  <a:srgbClr val="000000"/>
                </a:solidFill>
                <a:effectLst/>
                <a:latin typeface="Arial" panose="020B0604020202020204" pitchFamily="34" charset="0"/>
                <a:ea typeface="Arial" panose="020B0604020202020204" pitchFamily="34" charset="0"/>
              </a:endParaRPr>
            </a:p>
          </p:txBody>
        </p:sp>
        <p:sp>
          <p:nvSpPr>
            <p:cNvPr id="34" name="Rectangle 33"/>
            <p:cNvSpPr/>
            <p:nvPr/>
          </p:nvSpPr>
          <p:spPr>
            <a:xfrm>
              <a:off x="3425787" y="3417749"/>
              <a:ext cx="46800" cy="158236"/>
            </a:xfrm>
            <a:prstGeom prst="rect">
              <a:avLst/>
            </a:prstGeom>
            <a:ln>
              <a:noFill/>
            </a:ln>
          </p:spPr>
          <p:txBody>
            <a:bodyPr vert="horz" lIns="0" tIns="0" rIns="0" bIns="0" rtlCol="0">
              <a:noAutofit/>
            </a:bodyPr>
            <a:lstStyle/>
            <a:p>
              <a:pPr marL="115570" marR="64770" indent="-6350">
                <a:lnSpc>
                  <a:spcPct val="107000"/>
                </a:lnSpc>
                <a:spcAft>
                  <a:spcPts val="800"/>
                </a:spcAft>
              </a:pPr>
              <a:r>
                <a:rPr lang="en-GB" sz="1000">
                  <a:solidFill>
                    <a:srgbClr val="000000"/>
                  </a:solidFill>
                  <a:effectLst/>
                  <a:latin typeface="Arial" panose="020B0604020202020204" pitchFamily="34" charset="0"/>
                  <a:ea typeface="Arial" panose="020B0604020202020204" pitchFamily="34" charset="0"/>
                </a:rPr>
                <a:t> </a:t>
              </a:r>
              <a:endParaRPr lang="en-GB" sz="1400">
                <a:solidFill>
                  <a:srgbClr val="000000"/>
                </a:solidFill>
                <a:effectLst/>
                <a:latin typeface="Arial" panose="020B0604020202020204" pitchFamily="34" charset="0"/>
                <a:ea typeface="Arial" panose="020B0604020202020204" pitchFamily="34" charset="0"/>
              </a:endParaRPr>
            </a:p>
          </p:txBody>
        </p:sp>
        <p:sp>
          <p:nvSpPr>
            <p:cNvPr id="37" name="Rectangle 36"/>
            <p:cNvSpPr/>
            <p:nvPr/>
          </p:nvSpPr>
          <p:spPr>
            <a:xfrm>
              <a:off x="5342217" y="4375824"/>
              <a:ext cx="103282" cy="349206"/>
            </a:xfrm>
            <a:prstGeom prst="rect">
              <a:avLst/>
            </a:prstGeom>
            <a:ln>
              <a:noFill/>
            </a:ln>
          </p:spPr>
          <p:txBody>
            <a:bodyPr vert="horz" lIns="0" tIns="0" rIns="0" bIns="0" rtlCol="0">
              <a:noAutofit/>
            </a:bodyPr>
            <a:lstStyle/>
            <a:p>
              <a:pPr marL="115570" marR="64770" indent="-6350">
                <a:lnSpc>
                  <a:spcPct val="107000"/>
                </a:lnSpc>
                <a:spcAft>
                  <a:spcPts val="800"/>
                </a:spcAft>
              </a:pPr>
              <a:r>
                <a:rPr lang="en-GB" sz="2200" b="1">
                  <a:solidFill>
                    <a:srgbClr val="000000"/>
                  </a:solidFill>
                  <a:effectLst/>
                  <a:latin typeface="Arial" panose="020B0604020202020204" pitchFamily="34" charset="0"/>
                  <a:ea typeface="Arial" panose="020B0604020202020204" pitchFamily="34" charset="0"/>
                </a:rPr>
                <a:t> </a:t>
              </a:r>
              <a:endParaRPr lang="en-GB" sz="1400">
                <a:solidFill>
                  <a:srgbClr val="000000"/>
                </a:solidFill>
                <a:effectLst/>
                <a:latin typeface="Arial" panose="020B0604020202020204" pitchFamily="34" charset="0"/>
                <a:ea typeface="Arial" panose="020B0604020202020204" pitchFamily="34" charset="0"/>
              </a:endParaRPr>
            </a:p>
          </p:txBody>
        </p:sp>
        <p:sp>
          <p:nvSpPr>
            <p:cNvPr id="41" name="Rectangle 40"/>
            <p:cNvSpPr/>
            <p:nvPr/>
          </p:nvSpPr>
          <p:spPr>
            <a:xfrm>
              <a:off x="9271088" y="656769"/>
              <a:ext cx="46800" cy="158235"/>
            </a:xfrm>
            <a:prstGeom prst="rect">
              <a:avLst/>
            </a:prstGeom>
            <a:ln>
              <a:noFill/>
            </a:ln>
          </p:spPr>
          <p:txBody>
            <a:bodyPr vert="horz" lIns="0" tIns="0" rIns="0" bIns="0" rtlCol="0">
              <a:noAutofit/>
            </a:bodyPr>
            <a:lstStyle/>
            <a:p>
              <a:pPr marL="115570" marR="64770" indent="-6350">
                <a:lnSpc>
                  <a:spcPct val="107000"/>
                </a:lnSpc>
                <a:spcAft>
                  <a:spcPts val="800"/>
                </a:spcAft>
              </a:pPr>
              <a:r>
                <a:rPr lang="en-GB" sz="1000">
                  <a:solidFill>
                    <a:srgbClr val="000000"/>
                  </a:solidFill>
                  <a:effectLst/>
                  <a:latin typeface="Arial" panose="020B0604020202020204" pitchFamily="34" charset="0"/>
                  <a:ea typeface="Arial" panose="020B0604020202020204" pitchFamily="34" charset="0"/>
                </a:rPr>
                <a:t> </a:t>
              </a:r>
              <a:endParaRPr lang="en-GB" sz="1400">
                <a:solidFill>
                  <a:srgbClr val="000000"/>
                </a:solidFill>
                <a:effectLst/>
                <a:latin typeface="Arial" panose="020B0604020202020204" pitchFamily="34" charset="0"/>
                <a:ea typeface="Arial" panose="020B0604020202020204" pitchFamily="34" charset="0"/>
              </a:endParaRPr>
            </a:p>
          </p:txBody>
        </p:sp>
        <p:pic>
          <p:nvPicPr>
            <p:cNvPr id="43" name="Picture 42"/>
            <p:cNvPicPr/>
            <p:nvPr/>
          </p:nvPicPr>
          <p:blipFill>
            <a:blip r:embed="rId9" cstate="screen">
              <a:extLst>
                <a:ext uri="{28A0092B-C50C-407E-A947-70E740481C1C}">
                  <a14:useLocalDpi xmlns:a14="http://schemas.microsoft.com/office/drawing/2010/main"/>
                </a:ext>
              </a:extLst>
            </a:blip>
            <a:stretch>
              <a:fillRect/>
            </a:stretch>
          </p:blipFill>
          <p:spPr>
            <a:xfrm>
              <a:off x="4375397" y="1101767"/>
              <a:ext cx="1779778" cy="945069"/>
            </a:xfrm>
            <a:prstGeom prst="rect">
              <a:avLst/>
            </a:prstGeom>
          </p:spPr>
        </p:pic>
        <p:pic>
          <p:nvPicPr>
            <p:cNvPr id="44" name="Picture 43"/>
            <p:cNvPicPr/>
            <p:nvPr/>
          </p:nvPicPr>
          <p:blipFill>
            <a:blip r:embed="rId10" cstate="screen">
              <a:extLst>
                <a:ext uri="{28A0092B-C50C-407E-A947-70E740481C1C}">
                  <a14:useLocalDpi xmlns:a14="http://schemas.microsoft.com/office/drawing/2010/main"/>
                </a:ext>
              </a:extLst>
            </a:blip>
            <a:stretch>
              <a:fillRect/>
            </a:stretch>
          </p:blipFill>
          <p:spPr>
            <a:xfrm>
              <a:off x="2030668" y="1103052"/>
              <a:ext cx="1779778" cy="964667"/>
            </a:xfrm>
            <a:prstGeom prst="rect">
              <a:avLst/>
            </a:prstGeom>
          </p:spPr>
        </p:pic>
        <p:sp>
          <p:nvSpPr>
            <p:cNvPr id="45" name="Rectangle 44"/>
            <p:cNvSpPr/>
            <p:nvPr/>
          </p:nvSpPr>
          <p:spPr>
            <a:xfrm>
              <a:off x="4333478" y="664583"/>
              <a:ext cx="1180778" cy="158236"/>
            </a:xfrm>
            <a:prstGeom prst="rect">
              <a:avLst/>
            </a:prstGeom>
            <a:ln>
              <a:noFill/>
            </a:ln>
          </p:spPr>
          <p:txBody>
            <a:bodyPr vert="horz" lIns="0" tIns="0" rIns="0" bIns="0" rtlCol="0">
              <a:noAutofit/>
            </a:bodyPr>
            <a:lstStyle/>
            <a:p>
              <a:pPr marL="115570" marR="64770" indent="-6350">
                <a:lnSpc>
                  <a:spcPct val="107000"/>
                </a:lnSpc>
                <a:spcAft>
                  <a:spcPts val="800"/>
                </a:spcAft>
              </a:pPr>
              <a:r>
                <a:rPr lang="en-GB" sz="1000" dirty="0">
                  <a:solidFill>
                    <a:srgbClr val="000000"/>
                  </a:solidFill>
                  <a:effectLst/>
                  <a:latin typeface="Arial" panose="020B0604020202020204" pitchFamily="34" charset="0"/>
                  <a:ea typeface="Arial" panose="020B0604020202020204" pitchFamily="34" charset="0"/>
                </a:rPr>
                <a:t>Quagga Mussel</a:t>
              </a:r>
              <a:endParaRPr lang="en-GB" sz="1400" dirty="0">
                <a:solidFill>
                  <a:srgbClr val="000000"/>
                </a:solidFill>
                <a:effectLst/>
                <a:latin typeface="Arial" panose="020B0604020202020204" pitchFamily="34" charset="0"/>
                <a:ea typeface="Arial" panose="020B0604020202020204" pitchFamily="34" charset="0"/>
              </a:endParaRPr>
            </a:p>
          </p:txBody>
        </p:sp>
        <p:sp>
          <p:nvSpPr>
            <p:cNvPr id="46" name="Rectangle 45"/>
            <p:cNvSpPr/>
            <p:nvPr/>
          </p:nvSpPr>
          <p:spPr>
            <a:xfrm>
              <a:off x="5241887" y="2018464"/>
              <a:ext cx="46800" cy="158235"/>
            </a:xfrm>
            <a:prstGeom prst="rect">
              <a:avLst/>
            </a:prstGeom>
            <a:ln>
              <a:noFill/>
            </a:ln>
          </p:spPr>
          <p:txBody>
            <a:bodyPr vert="horz" lIns="0" tIns="0" rIns="0" bIns="0" rtlCol="0">
              <a:noAutofit/>
            </a:bodyPr>
            <a:lstStyle/>
            <a:p>
              <a:pPr marL="115570" marR="64770" indent="-6350">
                <a:lnSpc>
                  <a:spcPct val="107000"/>
                </a:lnSpc>
                <a:spcAft>
                  <a:spcPts val="800"/>
                </a:spcAft>
              </a:pPr>
              <a:r>
                <a:rPr lang="en-GB" sz="1000">
                  <a:solidFill>
                    <a:srgbClr val="000000"/>
                  </a:solidFill>
                  <a:effectLst/>
                  <a:latin typeface="Arial" panose="020B0604020202020204" pitchFamily="34" charset="0"/>
                  <a:ea typeface="Arial" panose="020B0604020202020204" pitchFamily="34" charset="0"/>
                </a:rPr>
                <a:t> </a:t>
              </a:r>
              <a:endParaRPr lang="en-GB" sz="1400">
                <a:solidFill>
                  <a:srgbClr val="000000"/>
                </a:solidFill>
                <a:effectLst/>
                <a:latin typeface="Arial" panose="020B0604020202020204" pitchFamily="34" charset="0"/>
                <a:ea typeface="Arial" panose="020B0604020202020204" pitchFamily="34" charset="0"/>
              </a:endParaRPr>
            </a:p>
          </p:txBody>
        </p:sp>
        <p:sp>
          <p:nvSpPr>
            <p:cNvPr id="47" name="Rectangle 46"/>
            <p:cNvSpPr/>
            <p:nvPr/>
          </p:nvSpPr>
          <p:spPr>
            <a:xfrm>
              <a:off x="2030668" y="668700"/>
              <a:ext cx="1104900" cy="175992"/>
            </a:xfrm>
            <a:prstGeom prst="rect">
              <a:avLst/>
            </a:prstGeom>
            <a:ln>
              <a:noFill/>
            </a:ln>
          </p:spPr>
          <p:txBody>
            <a:bodyPr vert="horz" lIns="0" tIns="0" rIns="0" bIns="0" rtlCol="0">
              <a:noAutofit/>
            </a:bodyPr>
            <a:lstStyle/>
            <a:p>
              <a:pPr marL="115570" marR="64770" indent="-6350">
                <a:lnSpc>
                  <a:spcPct val="107000"/>
                </a:lnSpc>
                <a:spcAft>
                  <a:spcPts val="800"/>
                </a:spcAft>
              </a:pPr>
              <a:r>
                <a:rPr lang="en-GB" sz="1000" dirty="0">
                  <a:solidFill>
                    <a:srgbClr val="000000"/>
                  </a:solidFill>
                  <a:effectLst/>
                  <a:latin typeface="Arial" panose="020B0604020202020204" pitchFamily="34" charset="0"/>
                  <a:ea typeface="Arial" panose="020B0604020202020204" pitchFamily="34" charset="0"/>
                </a:rPr>
                <a:t>Zebra Mussel</a:t>
              </a:r>
              <a:endParaRPr lang="en-GB" sz="1400" dirty="0">
                <a:solidFill>
                  <a:srgbClr val="000000"/>
                </a:solidFill>
                <a:effectLst/>
                <a:latin typeface="Arial" panose="020B0604020202020204" pitchFamily="34" charset="0"/>
                <a:ea typeface="Arial" panose="020B0604020202020204" pitchFamily="34" charset="0"/>
              </a:endParaRPr>
            </a:p>
          </p:txBody>
        </p:sp>
        <p:sp>
          <p:nvSpPr>
            <p:cNvPr id="49" name="Shape 85"/>
            <p:cNvSpPr/>
            <p:nvPr/>
          </p:nvSpPr>
          <p:spPr>
            <a:xfrm>
              <a:off x="5347052" y="1677940"/>
              <a:ext cx="147066" cy="563753"/>
            </a:xfrm>
            <a:custGeom>
              <a:avLst/>
              <a:gdLst/>
              <a:ahLst/>
              <a:cxnLst/>
              <a:rect l="0" t="0" r="0" b="0"/>
              <a:pathLst>
                <a:path w="147066" h="563753">
                  <a:moveTo>
                    <a:pt x="34163" y="0"/>
                  </a:moveTo>
                  <a:lnTo>
                    <a:pt x="99314" y="74803"/>
                  </a:lnTo>
                  <a:cubicBezTo>
                    <a:pt x="101600" y="77343"/>
                    <a:pt x="101219" y="81407"/>
                    <a:pt x="98679" y="83693"/>
                  </a:cubicBezTo>
                  <a:cubicBezTo>
                    <a:pt x="96012" y="85979"/>
                    <a:pt x="91948" y="85725"/>
                    <a:pt x="89662" y="83058"/>
                  </a:cubicBezTo>
                  <a:lnTo>
                    <a:pt x="47184" y="34245"/>
                  </a:lnTo>
                  <a:lnTo>
                    <a:pt x="146304" y="555752"/>
                  </a:lnTo>
                  <a:cubicBezTo>
                    <a:pt x="147066" y="559181"/>
                    <a:pt x="144780" y="562483"/>
                    <a:pt x="141351" y="563118"/>
                  </a:cubicBezTo>
                  <a:cubicBezTo>
                    <a:pt x="137795" y="563753"/>
                    <a:pt x="134493" y="561594"/>
                    <a:pt x="133858" y="558038"/>
                  </a:cubicBezTo>
                  <a:lnTo>
                    <a:pt x="34722" y="36567"/>
                  </a:lnTo>
                  <a:lnTo>
                    <a:pt x="13081" y="97663"/>
                  </a:lnTo>
                  <a:cubicBezTo>
                    <a:pt x="11938" y="100965"/>
                    <a:pt x="8255" y="102616"/>
                    <a:pt x="4953" y="101473"/>
                  </a:cubicBezTo>
                  <a:cubicBezTo>
                    <a:pt x="1651" y="100330"/>
                    <a:pt x="0" y="96647"/>
                    <a:pt x="1143" y="93345"/>
                  </a:cubicBezTo>
                  <a:lnTo>
                    <a:pt x="3416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0" name="Shape 86"/>
            <p:cNvSpPr/>
            <p:nvPr/>
          </p:nvSpPr>
          <p:spPr>
            <a:xfrm>
              <a:off x="3183432" y="1612567"/>
              <a:ext cx="173355" cy="564133"/>
            </a:xfrm>
            <a:custGeom>
              <a:avLst/>
              <a:gdLst/>
              <a:ahLst/>
              <a:cxnLst/>
              <a:rect l="0" t="0" r="0" b="0"/>
              <a:pathLst>
                <a:path w="173355" h="564134">
                  <a:moveTo>
                    <a:pt x="29083" y="0"/>
                  </a:moveTo>
                  <a:lnTo>
                    <a:pt x="98044" y="71247"/>
                  </a:lnTo>
                  <a:cubicBezTo>
                    <a:pt x="100457" y="73787"/>
                    <a:pt x="100330" y="77724"/>
                    <a:pt x="97790" y="80137"/>
                  </a:cubicBezTo>
                  <a:cubicBezTo>
                    <a:pt x="95377" y="82677"/>
                    <a:pt x="91313" y="82550"/>
                    <a:pt x="88900" y="80010"/>
                  </a:cubicBezTo>
                  <a:lnTo>
                    <a:pt x="43863" y="33671"/>
                  </a:lnTo>
                  <a:lnTo>
                    <a:pt x="172466" y="555625"/>
                  </a:lnTo>
                  <a:cubicBezTo>
                    <a:pt x="173355" y="559054"/>
                    <a:pt x="171196" y="562483"/>
                    <a:pt x="167894" y="563245"/>
                  </a:cubicBezTo>
                  <a:cubicBezTo>
                    <a:pt x="164465" y="564134"/>
                    <a:pt x="161036" y="562102"/>
                    <a:pt x="160147" y="558673"/>
                  </a:cubicBezTo>
                  <a:lnTo>
                    <a:pt x="31498" y="36530"/>
                  </a:lnTo>
                  <a:lnTo>
                    <a:pt x="13208" y="98679"/>
                  </a:lnTo>
                  <a:cubicBezTo>
                    <a:pt x="12192" y="102108"/>
                    <a:pt x="8636" y="104013"/>
                    <a:pt x="5334" y="102997"/>
                  </a:cubicBezTo>
                  <a:cubicBezTo>
                    <a:pt x="1905" y="101981"/>
                    <a:pt x="0" y="98552"/>
                    <a:pt x="1016" y="95123"/>
                  </a:cubicBezTo>
                  <a:lnTo>
                    <a:pt x="2908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1" name="Rectangle 50"/>
            <p:cNvSpPr/>
            <p:nvPr/>
          </p:nvSpPr>
          <p:spPr>
            <a:xfrm>
              <a:off x="5216663" y="2308011"/>
              <a:ext cx="887843" cy="519674"/>
            </a:xfrm>
            <a:prstGeom prst="rect">
              <a:avLst/>
            </a:prstGeom>
            <a:ln>
              <a:noFill/>
            </a:ln>
          </p:spPr>
          <p:txBody>
            <a:bodyPr vert="horz" lIns="0" tIns="0" rIns="0" bIns="0" rtlCol="0">
              <a:noAutofit/>
            </a:bodyPr>
            <a:lstStyle/>
            <a:p>
              <a:pPr marL="115570" marR="64770" indent="-6350">
                <a:spcAft>
                  <a:spcPts val="800"/>
                </a:spcAft>
              </a:pPr>
              <a:r>
                <a:rPr lang="en-GB" sz="1000" dirty="0" smtClean="0">
                  <a:solidFill>
                    <a:srgbClr val="000000"/>
                  </a:solidFill>
                  <a:effectLst/>
                  <a:latin typeface="Arial" panose="020B0604020202020204" pitchFamily="34" charset="0"/>
                  <a:ea typeface="Arial" panose="020B0604020202020204" pitchFamily="34" charset="0"/>
                </a:rPr>
                <a:t>Undulating seam </a:t>
              </a:r>
              <a:endParaRPr lang="en-GB" sz="1400" dirty="0">
                <a:solidFill>
                  <a:srgbClr val="000000"/>
                </a:solidFill>
                <a:effectLst/>
                <a:latin typeface="Arial" panose="020B0604020202020204" pitchFamily="34" charset="0"/>
                <a:ea typeface="Arial" panose="020B0604020202020204" pitchFamily="34" charset="0"/>
              </a:endParaRPr>
            </a:p>
          </p:txBody>
        </p:sp>
        <p:sp>
          <p:nvSpPr>
            <p:cNvPr id="54" name="Shape 90"/>
            <p:cNvSpPr/>
            <p:nvPr/>
          </p:nvSpPr>
          <p:spPr>
            <a:xfrm>
              <a:off x="2494345" y="1529660"/>
              <a:ext cx="321183" cy="51474"/>
            </a:xfrm>
            <a:custGeom>
              <a:avLst/>
              <a:gdLst/>
              <a:ahLst/>
              <a:cxnLst/>
              <a:rect l="0" t="0" r="0" b="0"/>
              <a:pathLst>
                <a:path w="321183" h="51474">
                  <a:moveTo>
                    <a:pt x="24527" y="12"/>
                  </a:moveTo>
                  <a:cubicBezTo>
                    <a:pt x="42124" y="47"/>
                    <a:pt x="45148" y="547"/>
                    <a:pt x="89535" y="3977"/>
                  </a:cubicBezTo>
                  <a:cubicBezTo>
                    <a:pt x="132080" y="7279"/>
                    <a:pt x="120523" y="5628"/>
                    <a:pt x="149352" y="11978"/>
                  </a:cubicBezTo>
                  <a:cubicBezTo>
                    <a:pt x="177292" y="13247"/>
                    <a:pt x="205232" y="14009"/>
                    <a:pt x="233045" y="15915"/>
                  </a:cubicBezTo>
                  <a:cubicBezTo>
                    <a:pt x="233553" y="15915"/>
                    <a:pt x="316865" y="6008"/>
                    <a:pt x="319786" y="15533"/>
                  </a:cubicBezTo>
                  <a:cubicBezTo>
                    <a:pt x="321183" y="20232"/>
                    <a:pt x="278892" y="35727"/>
                    <a:pt x="274828" y="39663"/>
                  </a:cubicBezTo>
                  <a:cubicBezTo>
                    <a:pt x="268859" y="40933"/>
                    <a:pt x="263144" y="42838"/>
                    <a:pt x="256921" y="43600"/>
                  </a:cubicBezTo>
                  <a:cubicBezTo>
                    <a:pt x="220218" y="48045"/>
                    <a:pt x="157480" y="49950"/>
                    <a:pt x="125476" y="51474"/>
                  </a:cubicBezTo>
                  <a:cubicBezTo>
                    <a:pt x="89408" y="46775"/>
                    <a:pt x="105156" y="49696"/>
                    <a:pt x="77597" y="43600"/>
                  </a:cubicBezTo>
                  <a:cubicBezTo>
                    <a:pt x="65659" y="40933"/>
                    <a:pt x="53340" y="39029"/>
                    <a:pt x="41783" y="35727"/>
                  </a:cubicBezTo>
                  <a:cubicBezTo>
                    <a:pt x="35179" y="33694"/>
                    <a:pt x="27813" y="31662"/>
                    <a:pt x="23876" y="27725"/>
                  </a:cubicBezTo>
                  <a:cubicBezTo>
                    <a:pt x="19304" y="23281"/>
                    <a:pt x="21971" y="16677"/>
                    <a:pt x="17907" y="11978"/>
                  </a:cubicBezTo>
                  <a:cubicBezTo>
                    <a:pt x="13716" y="7024"/>
                    <a:pt x="5969" y="3977"/>
                    <a:pt x="0" y="40"/>
                  </a:cubicBezTo>
                  <a:cubicBezTo>
                    <a:pt x="11176" y="40"/>
                    <a:pt x="18661" y="0"/>
                    <a:pt x="24527" y="12"/>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6" name="Rectangle 55"/>
            <p:cNvSpPr/>
            <p:nvPr/>
          </p:nvSpPr>
          <p:spPr>
            <a:xfrm>
              <a:off x="1935383" y="2319692"/>
              <a:ext cx="1001321" cy="158236"/>
            </a:xfrm>
            <a:prstGeom prst="rect">
              <a:avLst/>
            </a:prstGeom>
            <a:ln>
              <a:noFill/>
            </a:ln>
          </p:spPr>
          <p:txBody>
            <a:bodyPr vert="horz" lIns="0" tIns="0" rIns="0" bIns="0" rtlCol="0">
              <a:noAutofit/>
            </a:bodyPr>
            <a:lstStyle/>
            <a:p>
              <a:pPr marL="115570" marR="64770" indent="-6350">
                <a:lnSpc>
                  <a:spcPct val="107000"/>
                </a:lnSpc>
                <a:spcAft>
                  <a:spcPts val="800"/>
                </a:spcAft>
              </a:pPr>
              <a:r>
                <a:rPr lang="en-GB" sz="1000" dirty="0">
                  <a:solidFill>
                    <a:srgbClr val="000000"/>
                  </a:solidFill>
                  <a:effectLst/>
                  <a:latin typeface="Arial" panose="020B0604020202020204" pitchFamily="34" charset="0"/>
                  <a:ea typeface="Arial" panose="020B0604020202020204" pitchFamily="34" charset="0"/>
                </a:rPr>
                <a:t>Large </a:t>
              </a:r>
              <a:r>
                <a:rPr lang="en-GB" sz="1000" dirty="0" smtClean="0">
                  <a:solidFill>
                    <a:srgbClr val="000000"/>
                  </a:solidFill>
                  <a:effectLst/>
                  <a:latin typeface="Arial" panose="020B0604020202020204" pitchFamily="34" charset="0"/>
                  <a:ea typeface="Arial" panose="020B0604020202020204" pitchFamily="34" charset="0"/>
                </a:rPr>
                <a:t>byssal groove </a:t>
              </a:r>
              <a:endParaRPr lang="en-GB" sz="1400" dirty="0">
                <a:solidFill>
                  <a:srgbClr val="000000"/>
                </a:solidFill>
                <a:effectLst/>
                <a:latin typeface="Arial" panose="020B0604020202020204" pitchFamily="34" charset="0"/>
                <a:ea typeface="Arial" panose="020B0604020202020204" pitchFamily="34" charset="0"/>
              </a:endParaRPr>
            </a:p>
          </p:txBody>
        </p:sp>
        <p:sp>
          <p:nvSpPr>
            <p:cNvPr id="59" name="Rectangle 58"/>
            <p:cNvSpPr/>
            <p:nvPr/>
          </p:nvSpPr>
          <p:spPr>
            <a:xfrm>
              <a:off x="2382609" y="3419908"/>
              <a:ext cx="46800" cy="158235"/>
            </a:xfrm>
            <a:prstGeom prst="rect">
              <a:avLst/>
            </a:prstGeom>
            <a:ln>
              <a:noFill/>
            </a:ln>
          </p:spPr>
          <p:txBody>
            <a:bodyPr vert="horz" lIns="0" tIns="0" rIns="0" bIns="0" rtlCol="0">
              <a:noAutofit/>
            </a:bodyPr>
            <a:lstStyle/>
            <a:p>
              <a:pPr marL="115570" marR="64770" indent="-6350">
                <a:lnSpc>
                  <a:spcPct val="107000"/>
                </a:lnSpc>
                <a:spcAft>
                  <a:spcPts val="800"/>
                </a:spcAft>
              </a:pPr>
              <a:r>
                <a:rPr lang="en-GB" sz="1000" dirty="0">
                  <a:solidFill>
                    <a:srgbClr val="000000"/>
                  </a:solidFill>
                  <a:effectLst/>
                  <a:latin typeface="Arial" panose="020B0604020202020204" pitchFamily="34" charset="0"/>
                  <a:ea typeface="Arial" panose="020B0604020202020204" pitchFamily="34" charset="0"/>
                </a:rPr>
                <a:t> </a:t>
              </a:r>
              <a:endParaRPr lang="en-GB" sz="1400" dirty="0">
                <a:solidFill>
                  <a:srgbClr val="000000"/>
                </a:solidFill>
                <a:effectLst/>
                <a:latin typeface="Arial" panose="020B0604020202020204" pitchFamily="34" charset="0"/>
                <a:ea typeface="Arial" panose="020B0604020202020204" pitchFamily="34" charset="0"/>
              </a:endParaRPr>
            </a:p>
          </p:txBody>
        </p:sp>
        <p:sp>
          <p:nvSpPr>
            <p:cNvPr id="60" name="Shape 96"/>
            <p:cNvSpPr/>
            <p:nvPr/>
          </p:nvSpPr>
          <p:spPr>
            <a:xfrm>
              <a:off x="2285485" y="1703567"/>
              <a:ext cx="241046" cy="500889"/>
            </a:xfrm>
            <a:custGeom>
              <a:avLst/>
              <a:gdLst/>
              <a:ahLst/>
              <a:cxnLst/>
              <a:rect l="0" t="0" r="0" b="0"/>
              <a:pathLst>
                <a:path w="241046" h="500889">
                  <a:moveTo>
                    <a:pt x="230505" y="0"/>
                  </a:moveTo>
                  <a:lnTo>
                    <a:pt x="240792" y="98552"/>
                  </a:lnTo>
                  <a:cubicBezTo>
                    <a:pt x="241046" y="101981"/>
                    <a:pt x="238506" y="105156"/>
                    <a:pt x="235077" y="105538"/>
                  </a:cubicBezTo>
                  <a:cubicBezTo>
                    <a:pt x="231648" y="105791"/>
                    <a:pt x="228473" y="103251"/>
                    <a:pt x="228092" y="99823"/>
                  </a:cubicBezTo>
                  <a:lnTo>
                    <a:pt x="221479" y="35458"/>
                  </a:lnTo>
                  <a:lnTo>
                    <a:pt x="13081" y="496190"/>
                  </a:lnTo>
                  <a:cubicBezTo>
                    <a:pt x="11557" y="499365"/>
                    <a:pt x="7874" y="500889"/>
                    <a:pt x="4572" y="499365"/>
                  </a:cubicBezTo>
                  <a:cubicBezTo>
                    <a:pt x="1397" y="497967"/>
                    <a:pt x="0" y="494157"/>
                    <a:pt x="1524" y="490982"/>
                  </a:cubicBezTo>
                  <a:lnTo>
                    <a:pt x="209891" y="30196"/>
                  </a:lnTo>
                  <a:lnTo>
                    <a:pt x="157099" y="67691"/>
                  </a:lnTo>
                  <a:cubicBezTo>
                    <a:pt x="154305" y="69724"/>
                    <a:pt x="150241" y="68962"/>
                    <a:pt x="148209" y="66167"/>
                  </a:cubicBezTo>
                  <a:cubicBezTo>
                    <a:pt x="146177" y="63247"/>
                    <a:pt x="146939" y="59310"/>
                    <a:pt x="149733" y="57277"/>
                  </a:cubicBezTo>
                  <a:lnTo>
                    <a:pt x="230505"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61" name="Shape 97"/>
            <p:cNvSpPr/>
            <p:nvPr/>
          </p:nvSpPr>
          <p:spPr>
            <a:xfrm>
              <a:off x="4830344" y="1616228"/>
              <a:ext cx="103251" cy="515239"/>
            </a:xfrm>
            <a:custGeom>
              <a:avLst/>
              <a:gdLst/>
              <a:ahLst/>
              <a:cxnLst/>
              <a:rect l="0" t="0" r="0" b="0"/>
              <a:pathLst>
                <a:path w="103251" h="515239">
                  <a:moveTo>
                    <a:pt x="57785" y="0"/>
                  </a:moveTo>
                  <a:lnTo>
                    <a:pt x="101600" y="88900"/>
                  </a:lnTo>
                  <a:cubicBezTo>
                    <a:pt x="103251" y="92075"/>
                    <a:pt x="101981" y="95885"/>
                    <a:pt x="98806" y="97409"/>
                  </a:cubicBezTo>
                  <a:cubicBezTo>
                    <a:pt x="95631" y="98933"/>
                    <a:pt x="91821" y="97663"/>
                    <a:pt x="90297" y="94488"/>
                  </a:cubicBezTo>
                  <a:lnTo>
                    <a:pt x="61622" y="36579"/>
                  </a:lnTo>
                  <a:lnTo>
                    <a:pt x="28956" y="509143"/>
                  </a:lnTo>
                  <a:cubicBezTo>
                    <a:pt x="28702" y="512572"/>
                    <a:pt x="25654" y="515239"/>
                    <a:pt x="22098" y="514985"/>
                  </a:cubicBezTo>
                  <a:cubicBezTo>
                    <a:pt x="18669" y="514731"/>
                    <a:pt x="16002" y="511683"/>
                    <a:pt x="16256" y="508254"/>
                  </a:cubicBezTo>
                  <a:lnTo>
                    <a:pt x="48932" y="35549"/>
                  </a:lnTo>
                  <a:lnTo>
                    <a:pt x="12573" y="89154"/>
                  </a:lnTo>
                  <a:cubicBezTo>
                    <a:pt x="10541" y="92075"/>
                    <a:pt x="6604" y="92837"/>
                    <a:pt x="3683" y="90805"/>
                  </a:cubicBezTo>
                  <a:cubicBezTo>
                    <a:pt x="762" y="88900"/>
                    <a:pt x="0" y="84963"/>
                    <a:pt x="2032" y="82042"/>
                  </a:cubicBezTo>
                  <a:lnTo>
                    <a:pt x="57785"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62" name="Rectangle 61"/>
            <p:cNvSpPr/>
            <p:nvPr/>
          </p:nvSpPr>
          <p:spPr>
            <a:xfrm>
              <a:off x="4329319" y="2308260"/>
              <a:ext cx="991894" cy="158236"/>
            </a:xfrm>
            <a:prstGeom prst="rect">
              <a:avLst/>
            </a:prstGeom>
            <a:ln>
              <a:noFill/>
            </a:ln>
          </p:spPr>
          <p:txBody>
            <a:bodyPr vert="horz" lIns="0" tIns="0" rIns="0" bIns="0" rtlCol="0">
              <a:noAutofit/>
            </a:bodyPr>
            <a:lstStyle/>
            <a:p>
              <a:pPr marL="115570" marR="64770" indent="-6350">
                <a:lnSpc>
                  <a:spcPct val="107000"/>
                </a:lnSpc>
                <a:spcAft>
                  <a:spcPts val="800"/>
                </a:spcAft>
              </a:pPr>
              <a:r>
                <a:rPr lang="en-GB" sz="1000" dirty="0">
                  <a:solidFill>
                    <a:srgbClr val="000000"/>
                  </a:solidFill>
                  <a:effectLst/>
                  <a:latin typeface="Arial" panose="020B0604020202020204" pitchFamily="34" charset="0"/>
                  <a:ea typeface="Arial" panose="020B0604020202020204" pitchFamily="34" charset="0"/>
                </a:rPr>
                <a:t>Small </a:t>
              </a:r>
              <a:r>
                <a:rPr lang="en-GB" sz="1000" dirty="0" smtClean="0">
                  <a:solidFill>
                    <a:srgbClr val="000000"/>
                  </a:solidFill>
                  <a:effectLst/>
                  <a:latin typeface="Arial" panose="020B0604020202020204" pitchFamily="34" charset="0"/>
                  <a:ea typeface="Arial" panose="020B0604020202020204" pitchFamily="34" charset="0"/>
                </a:rPr>
                <a:t>byssal groove </a:t>
              </a:r>
              <a:endParaRPr lang="en-GB" sz="1400" dirty="0">
                <a:solidFill>
                  <a:srgbClr val="000000"/>
                </a:solidFill>
                <a:effectLst/>
                <a:latin typeface="Arial" panose="020B0604020202020204" pitchFamily="34" charset="0"/>
                <a:ea typeface="Arial" panose="020B0604020202020204" pitchFamily="34" charset="0"/>
              </a:endParaRPr>
            </a:p>
          </p:txBody>
        </p:sp>
        <p:sp>
          <p:nvSpPr>
            <p:cNvPr id="65" name="Rectangle 64"/>
            <p:cNvSpPr/>
            <p:nvPr/>
          </p:nvSpPr>
          <p:spPr>
            <a:xfrm>
              <a:off x="4783544" y="3408987"/>
              <a:ext cx="46800" cy="158235"/>
            </a:xfrm>
            <a:prstGeom prst="rect">
              <a:avLst/>
            </a:prstGeom>
            <a:ln>
              <a:noFill/>
            </a:ln>
          </p:spPr>
          <p:txBody>
            <a:bodyPr vert="horz" lIns="0" tIns="0" rIns="0" bIns="0" rtlCol="0">
              <a:noAutofit/>
            </a:bodyPr>
            <a:lstStyle/>
            <a:p>
              <a:pPr marL="115570" marR="64770" indent="-6350">
                <a:lnSpc>
                  <a:spcPct val="107000"/>
                </a:lnSpc>
                <a:spcAft>
                  <a:spcPts val="800"/>
                </a:spcAft>
              </a:pPr>
              <a:r>
                <a:rPr lang="en-GB" sz="1000">
                  <a:solidFill>
                    <a:srgbClr val="000000"/>
                  </a:solidFill>
                  <a:effectLst/>
                  <a:latin typeface="Arial" panose="020B0604020202020204" pitchFamily="34" charset="0"/>
                  <a:ea typeface="Arial" panose="020B0604020202020204" pitchFamily="34" charset="0"/>
                </a:rPr>
                <a:t> </a:t>
              </a:r>
              <a:endParaRPr lang="en-GB" sz="1400">
                <a:solidFill>
                  <a:srgbClr val="000000"/>
                </a:solidFill>
                <a:effectLst/>
                <a:latin typeface="Arial" panose="020B0604020202020204" pitchFamily="34" charset="0"/>
                <a:ea typeface="Arial" panose="020B0604020202020204" pitchFamily="34" charset="0"/>
              </a:endParaRPr>
            </a:p>
          </p:txBody>
        </p:sp>
        <p:sp>
          <p:nvSpPr>
            <p:cNvPr id="66" name="Rectangle 65"/>
            <p:cNvSpPr/>
            <p:nvPr/>
          </p:nvSpPr>
          <p:spPr>
            <a:xfrm>
              <a:off x="5787573" y="749674"/>
              <a:ext cx="636507" cy="795174"/>
            </a:xfrm>
            <a:prstGeom prst="rect">
              <a:avLst/>
            </a:prstGeom>
            <a:ln>
              <a:noFill/>
            </a:ln>
          </p:spPr>
          <p:txBody>
            <a:bodyPr vert="horz" lIns="0" tIns="0" rIns="0" bIns="0" rtlCol="0">
              <a:noAutofit/>
            </a:bodyPr>
            <a:lstStyle/>
            <a:p>
              <a:pPr marL="115570" marR="64770" indent="-6350">
                <a:lnSpc>
                  <a:spcPct val="107000"/>
                </a:lnSpc>
                <a:spcAft>
                  <a:spcPts val="800"/>
                </a:spcAft>
              </a:pPr>
              <a:r>
                <a:rPr lang="en-GB" sz="4800" dirty="0">
                  <a:solidFill>
                    <a:srgbClr val="33CC33"/>
                  </a:solidFill>
                  <a:effectLst/>
                  <a:latin typeface="Wingdings" panose="05000000000000000000" pitchFamily="2" charset="2"/>
                  <a:ea typeface="Wingdings" panose="05000000000000000000" pitchFamily="2" charset="2"/>
                  <a:cs typeface="Wingdings" panose="05000000000000000000" pitchFamily="2" charset="2"/>
                </a:rPr>
                <a:t>ü</a:t>
              </a:r>
              <a:endParaRPr lang="en-GB" sz="1400" dirty="0">
                <a:solidFill>
                  <a:srgbClr val="000000"/>
                </a:solidFill>
                <a:effectLst/>
                <a:latin typeface="Arial" panose="020B0604020202020204" pitchFamily="34" charset="0"/>
                <a:ea typeface="Arial" panose="020B0604020202020204" pitchFamily="34" charset="0"/>
              </a:endParaRPr>
            </a:p>
          </p:txBody>
        </p:sp>
        <p:sp>
          <p:nvSpPr>
            <p:cNvPr id="67" name="Rectangle 66"/>
            <p:cNvSpPr/>
            <p:nvPr/>
          </p:nvSpPr>
          <p:spPr>
            <a:xfrm>
              <a:off x="6331167" y="1959816"/>
              <a:ext cx="809806" cy="795174"/>
            </a:xfrm>
            <a:prstGeom prst="rect">
              <a:avLst/>
            </a:prstGeom>
            <a:ln>
              <a:noFill/>
            </a:ln>
          </p:spPr>
          <p:txBody>
            <a:bodyPr vert="horz" lIns="0" tIns="0" rIns="0" bIns="0" rtlCol="0">
              <a:noAutofit/>
            </a:bodyPr>
            <a:lstStyle/>
            <a:p>
              <a:pPr marL="115570" marR="64770" indent="-6350">
                <a:lnSpc>
                  <a:spcPct val="107000"/>
                </a:lnSpc>
                <a:spcAft>
                  <a:spcPts val="800"/>
                </a:spcAft>
              </a:pPr>
              <a:r>
                <a:rPr lang="en-GB" sz="4800">
                  <a:solidFill>
                    <a:srgbClr val="33CC33"/>
                  </a:solidFill>
                  <a:effectLst/>
                  <a:latin typeface="Wingdings" panose="05000000000000000000" pitchFamily="2" charset="2"/>
                  <a:ea typeface="Wingdings" panose="05000000000000000000" pitchFamily="2" charset="2"/>
                  <a:cs typeface="Wingdings" panose="05000000000000000000" pitchFamily="2" charset="2"/>
                </a:rPr>
                <a:t> </a:t>
              </a:r>
              <a:endParaRPr lang="en-GB" sz="1400">
                <a:solidFill>
                  <a:srgbClr val="000000"/>
                </a:solidFill>
                <a:effectLst/>
                <a:latin typeface="Arial" panose="020B0604020202020204" pitchFamily="34" charset="0"/>
                <a:ea typeface="Arial" panose="020B0604020202020204" pitchFamily="34" charset="0"/>
              </a:endParaRPr>
            </a:p>
          </p:txBody>
        </p:sp>
        <p:sp>
          <p:nvSpPr>
            <p:cNvPr id="68" name="Rectangle 67"/>
            <p:cNvSpPr/>
            <p:nvPr/>
          </p:nvSpPr>
          <p:spPr>
            <a:xfrm>
              <a:off x="3472401" y="747771"/>
              <a:ext cx="514227" cy="795176"/>
            </a:xfrm>
            <a:prstGeom prst="rect">
              <a:avLst/>
            </a:prstGeom>
            <a:ln>
              <a:noFill/>
            </a:ln>
          </p:spPr>
          <p:txBody>
            <a:bodyPr vert="horz" lIns="0" tIns="0" rIns="0" bIns="0" rtlCol="0">
              <a:noAutofit/>
            </a:bodyPr>
            <a:lstStyle/>
            <a:p>
              <a:pPr marL="115570" marR="64770" indent="-6350">
                <a:lnSpc>
                  <a:spcPct val="107000"/>
                </a:lnSpc>
                <a:spcAft>
                  <a:spcPts val="800"/>
                </a:spcAft>
              </a:pPr>
              <a:r>
                <a:rPr lang="en-GB" sz="4800" dirty="0">
                  <a:solidFill>
                    <a:srgbClr val="FF0000"/>
                  </a:solidFill>
                  <a:effectLst/>
                  <a:latin typeface="Wingdings" panose="05000000000000000000" pitchFamily="2" charset="2"/>
                  <a:ea typeface="Wingdings" panose="05000000000000000000" pitchFamily="2" charset="2"/>
                  <a:cs typeface="Wingdings" panose="05000000000000000000" pitchFamily="2" charset="2"/>
                </a:rPr>
                <a:t>û</a:t>
              </a:r>
              <a:endParaRPr lang="en-GB" sz="1400" dirty="0">
                <a:solidFill>
                  <a:srgbClr val="000000"/>
                </a:solidFill>
                <a:effectLst/>
                <a:latin typeface="Arial" panose="020B0604020202020204" pitchFamily="34" charset="0"/>
                <a:ea typeface="Arial" panose="020B0604020202020204" pitchFamily="34" charset="0"/>
              </a:endParaRPr>
            </a:p>
          </p:txBody>
        </p:sp>
        <p:sp>
          <p:nvSpPr>
            <p:cNvPr id="69" name="Rectangle 68"/>
            <p:cNvSpPr/>
            <p:nvPr/>
          </p:nvSpPr>
          <p:spPr>
            <a:xfrm>
              <a:off x="3895306" y="1994006"/>
              <a:ext cx="202451" cy="736653"/>
            </a:xfrm>
            <a:prstGeom prst="rect">
              <a:avLst/>
            </a:prstGeom>
            <a:ln>
              <a:noFill/>
            </a:ln>
          </p:spPr>
          <p:txBody>
            <a:bodyPr vert="horz" lIns="0" tIns="0" rIns="0" bIns="0" rtlCol="0">
              <a:noAutofit/>
            </a:bodyPr>
            <a:lstStyle/>
            <a:p>
              <a:pPr marL="115570" marR="64770" indent="-6350">
                <a:lnSpc>
                  <a:spcPct val="107000"/>
                </a:lnSpc>
                <a:spcAft>
                  <a:spcPts val="800"/>
                </a:spcAft>
              </a:pPr>
              <a:r>
                <a:rPr lang="en-GB" sz="4800">
                  <a:solidFill>
                    <a:srgbClr val="FF0000"/>
                  </a:solidFill>
                  <a:effectLst/>
                  <a:latin typeface="Times New Roman" panose="02020603050405020304" pitchFamily="18" charset="0"/>
                  <a:ea typeface="Times New Roman" panose="02020603050405020304" pitchFamily="18" charset="0"/>
                </a:rPr>
                <a:t> </a:t>
              </a:r>
              <a:endParaRPr lang="en-GB" sz="1400">
                <a:solidFill>
                  <a:srgbClr val="000000"/>
                </a:solidFill>
                <a:effectLst/>
                <a:latin typeface="Arial" panose="020B0604020202020204" pitchFamily="34" charset="0"/>
                <a:ea typeface="Arial" panose="020B0604020202020204" pitchFamily="34" charset="0"/>
              </a:endParaRPr>
            </a:p>
          </p:txBody>
        </p:sp>
        <p:sp>
          <p:nvSpPr>
            <p:cNvPr id="70" name="Rectangle 69"/>
            <p:cNvSpPr/>
            <p:nvPr/>
          </p:nvSpPr>
          <p:spPr>
            <a:xfrm rot="16200001">
              <a:off x="5705763" y="3135186"/>
              <a:ext cx="1266011" cy="141866"/>
            </a:xfrm>
            <a:prstGeom prst="rect">
              <a:avLst/>
            </a:prstGeom>
            <a:ln>
              <a:noFill/>
            </a:ln>
          </p:spPr>
          <p:txBody>
            <a:bodyPr vert="horz" lIns="0" tIns="0" rIns="0" bIns="0" rtlCol="0">
              <a:noAutofit/>
            </a:bodyPr>
            <a:lstStyle/>
            <a:p>
              <a:pPr marL="115570" marR="64770" indent="-6350">
                <a:lnSpc>
                  <a:spcPct val="107000"/>
                </a:lnSpc>
                <a:spcAft>
                  <a:spcPts val="800"/>
                </a:spcAft>
              </a:pPr>
              <a:r>
                <a:rPr lang="en-GB" sz="900" i="1" dirty="0">
                  <a:solidFill>
                    <a:srgbClr val="000000"/>
                  </a:solidFill>
                  <a:effectLst/>
                  <a:latin typeface="Arial" panose="020B0604020202020204" pitchFamily="34" charset="0"/>
                  <a:ea typeface="Arial" panose="020B0604020202020204" pitchFamily="34" charset="0"/>
                </a:rPr>
                <a:t>© M Dobson / FBA</a:t>
              </a:r>
              <a:endParaRPr lang="en-GB" sz="1400" dirty="0">
                <a:solidFill>
                  <a:srgbClr val="000000"/>
                </a:solidFill>
                <a:effectLst/>
                <a:latin typeface="Arial" panose="020B0604020202020204" pitchFamily="34" charset="0"/>
                <a:ea typeface="Arial" panose="020B0604020202020204" pitchFamily="34" charset="0"/>
              </a:endParaRPr>
            </a:p>
          </p:txBody>
        </p:sp>
        <p:sp>
          <p:nvSpPr>
            <p:cNvPr id="71" name="Rectangle 70"/>
            <p:cNvSpPr/>
            <p:nvPr/>
          </p:nvSpPr>
          <p:spPr>
            <a:xfrm rot="-5399999">
              <a:off x="6298503" y="2448724"/>
              <a:ext cx="41958" cy="141866"/>
            </a:xfrm>
            <a:prstGeom prst="rect">
              <a:avLst/>
            </a:prstGeom>
            <a:ln>
              <a:noFill/>
            </a:ln>
          </p:spPr>
          <p:txBody>
            <a:bodyPr vert="horz" lIns="0" tIns="0" rIns="0" bIns="0" rtlCol="0">
              <a:noAutofit/>
            </a:bodyPr>
            <a:lstStyle/>
            <a:p>
              <a:pPr marL="115570" marR="64770" indent="-6350">
                <a:lnSpc>
                  <a:spcPct val="107000"/>
                </a:lnSpc>
                <a:spcAft>
                  <a:spcPts val="800"/>
                </a:spcAft>
              </a:pPr>
              <a:r>
                <a:rPr lang="en-GB" sz="900" i="1">
                  <a:solidFill>
                    <a:srgbClr val="000000"/>
                  </a:solidFill>
                  <a:effectLst/>
                  <a:latin typeface="Arial" panose="020B0604020202020204" pitchFamily="34" charset="0"/>
                  <a:ea typeface="Arial" panose="020B0604020202020204" pitchFamily="34" charset="0"/>
                </a:rPr>
                <a:t> </a:t>
              </a:r>
              <a:endParaRPr lang="en-GB" sz="1400">
                <a:solidFill>
                  <a:srgbClr val="000000"/>
                </a:solidFill>
                <a:effectLst/>
                <a:latin typeface="Arial" panose="020B0604020202020204" pitchFamily="34" charset="0"/>
                <a:ea typeface="Arial" panose="020B0604020202020204" pitchFamily="34" charset="0"/>
              </a:endParaRPr>
            </a:p>
          </p:txBody>
        </p:sp>
        <p:sp>
          <p:nvSpPr>
            <p:cNvPr id="73" name="Rectangle 72"/>
            <p:cNvSpPr/>
            <p:nvPr/>
          </p:nvSpPr>
          <p:spPr>
            <a:xfrm rot="-5399999">
              <a:off x="10133690" y="1565121"/>
              <a:ext cx="46800" cy="158236"/>
            </a:xfrm>
            <a:prstGeom prst="rect">
              <a:avLst/>
            </a:prstGeom>
            <a:ln>
              <a:noFill/>
            </a:ln>
          </p:spPr>
          <p:txBody>
            <a:bodyPr vert="horz" lIns="0" tIns="0" rIns="0" bIns="0" rtlCol="0">
              <a:noAutofit/>
            </a:bodyPr>
            <a:lstStyle/>
            <a:p>
              <a:pPr marL="115570" marR="64770" indent="-6350">
                <a:lnSpc>
                  <a:spcPct val="107000"/>
                </a:lnSpc>
                <a:spcAft>
                  <a:spcPts val="800"/>
                </a:spcAft>
              </a:pPr>
              <a:r>
                <a:rPr lang="en-GB" sz="1000" i="1">
                  <a:solidFill>
                    <a:srgbClr val="000000"/>
                  </a:solidFill>
                  <a:effectLst/>
                  <a:latin typeface="Arial" panose="020B0604020202020204" pitchFamily="34" charset="0"/>
                  <a:ea typeface="Arial" panose="020B0604020202020204" pitchFamily="34" charset="0"/>
                </a:rPr>
                <a:t> </a:t>
              </a:r>
              <a:endParaRPr lang="en-GB" sz="1400">
                <a:solidFill>
                  <a:srgbClr val="000000"/>
                </a:solidFill>
                <a:effectLst/>
                <a:latin typeface="Arial" panose="020B0604020202020204" pitchFamily="34" charset="0"/>
                <a:ea typeface="Arial" panose="020B0604020202020204" pitchFamily="34" charset="0"/>
              </a:endParaRPr>
            </a:p>
          </p:txBody>
        </p:sp>
      </p:grpSp>
      <p:pic>
        <p:nvPicPr>
          <p:cNvPr id="39" name="Picture 38"/>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776995" y="6136223"/>
            <a:ext cx="556217" cy="559492"/>
          </a:xfrm>
          <a:prstGeom prst="rect">
            <a:avLst/>
          </a:prstGeom>
          <a:noFill/>
        </p:spPr>
      </p:pic>
    </p:spTree>
    <p:extLst>
      <p:ext uri="{BB962C8B-B14F-4D97-AF65-F5344CB8AC3E}">
        <p14:creationId xmlns:p14="http://schemas.microsoft.com/office/powerpoint/2010/main" val="3057204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Quagga Mussel</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err="1" smtClean="0">
                <a:solidFill>
                  <a:srgbClr val="00728F"/>
                </a:solidFill>
                <a:latin typeface="Segoe UI" panose="020B0502040204020203" pitchFamily="34" charset="0"/>
                <a:ea typeface="Segoe UI" panose="020B0502040204020203" pitchFamily="34" charset="0"/>
                <a:cs typeface="Segoe UI" panose="020B0502040204020203" pitchFamily="34" charset="0"/>
              </a:rPr>
              <a:t>Dreissena</a:t>
            </a: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 </a:t>
            </a:r>
            <a:r>
              <a:rPr lang="en-GB" sz="1800" b="1" i="1" dirty="0" err="1" smtClean="0">
                <a:solidFill>
                  <a:srgbClr val="00728F"/>
                </a:solidFill>
                <a:latin typeface="Segoe UI" panose="020B0502040204020203" pitchFamily="34" charset="0"/>
                <a:ea typeface="Segoe UI" panose="020B0502040204020203" pitchFamily="34" charset="0"/>
                <a:cs typeface="Segoe UI" panose="020B0502040204020203" pitchFamily="34" charset="0"/>
              </a:rPr>
              <a:t>rostriformis</a:t>
            </a: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 bugensis</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sp>
        <p:nvSpPr>
          <p:cNvPr id="4" name="TextBox 3"/>
          <p:cNvSpPr txBox="1"/>
          <p:nvPr/>
        </p:nvSpPr>
        <p:spPr>
          <a:xfrm>
            <a:off x="786984" y="1383771"/>
            <a:ext cx="6985000" cy="4431983"/>
          </a:xfrm>
          <a:prstGeom prst="rect">
            <a:avLst/>
          </a:prstGeom>
          <a:noFill/>
        </p:spPr>
        <p:txBody>
          <a:bodyPr wrap="square" rtlCol="0">
            <a:spAutoFit/>
          </a:bodyPr>
          <a:lstStyle/>
          <a:p>
            <a:endParaRPr lang="en-GB"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smtClean="0">
                <a:latin typeface="Segoe UI" panose="020B0502040204020203" pitchFamily="34" charset="0"/>
                <a:ea typeface="Segoe UI" panose="020B0502040204020203" pitchFamily="34" charset="0"/>
                <a:cs typeface="Segoe UI" panose="020B0502040204020203" pitchFamily="34" charset="0"/>
              </a:rPr>
              <a:t>Already established in the Wraysbury River and surrounding waterbodies in West London. Has spread rapidly across Europe from Ponto-Caspian region.</a:t>
            </a:r>
          </a:p>
          <a:p>
            <a:pPr marL="285750" indent="-285750">
              <a:buFont typeface="Arial" panose="020B0604020202020204" pitchFamily="34" charset="0"/>
              <a:buChar char="•"/>
            </a:pPr>
            <a:endParaRPr lang="en-GB" sz="20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smtClean="0">
                <a:latin typeface="Segoe UI" panose="020B0502040204020203" pitchFamily="34" charset="0"/>
                <a:ea typeface="Segoe UI" panose="020B0502040204020203" pitchFamily="34" charset="0"/>
                <a:cs typeface="Segoe UI" panose="020B0502040204020203" pitchFamily="34" charset="0"/>
              </a:rPr>
              <a:t>Can be spread as </a:t>
            </a:r>
            <a:r>
              <a:rPr lang="en-GB" sz="2000" dirty="0" err="1" smtClean="0">
                <a:latin typeface="Segoe UI" panose="020B0502040204020203" pitchFamily="34" charset="0"/>
                <a:ea typeface="Segoe UI" panose="020B0502040204020203" pitchFamily="34" charset="0"/>
                <a:cs typeface="Segoe UI" panose="020B0502040204020203" pitchFamily="34" charset="0"/>
              </a:rPr>
              <a:t>veligers</a:t>
            </a:r>
            <a:r>
              <a:rPr lang="en-GB" sz="2000" dirty="0" smtClean="0">
                <a:latin typeface="Segoe UI" panose="020B0502040204020203" pitchFamily="34" charset="0"/>
                <a:ea typeface="Segoe UI" panose="020B0502040204020203" pitchFamily="34" charset="0"/>
                <a:cs typeface="Segoe UI" panose="020B0502040204020203" pitchFamily="34" charset="0"/>
              </a:rPr>
              <a:t> (larvae) in bilge or ballast water, or as adults attached to boats, trailers or other equipment.</a:t>
            </a:r>
          </a:p>
          <a:p>
            <a:pPr marL="285750" indent="-285750">
              <a:buFont typeface="Arial" panose="020B0604020202020204" pitchFamily="34" charset="0"/>
              <a:buChar char="•"/>
            </a:pPr>
            <a:endParaRPr lang="en-GB" sz="20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smtClean="0">
                <a:latin typeface="Segoe UI" panose="020B0502040204020203" pitchFamily="34" charset="0"/>
                <a:ea typeface="Segoe UI" panose="020B0502040204020203" pitchFamily="34" charset="0"/>
                <a:cs typeface="Segoe UI" panose="020B0502040204020203" pitchFamily="34" charset="0"/>
              </a:rPr>
              <a:t>Found in freshwater bodies, but can tolerate weakly brackish water too. Can tolerate warm, cold, deep and shallow water and can survive in both hard and muddy substrates. Will attach to anything solid underwater.</a:t>
            </a:r>
          </a:p>
          <a:p>
            <a:pPr marL="285750" indent="-285750">
              <a:buFont typeface="Arial" panose="020B0604020202020204" pitchFamily="34" charset="0"/>
              <a:buChar char="•"/>
            </a:pPr>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1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9624" y="6146818"/>
            <a:ext cx="556217" cy="559492"/>
          </a:xfrm>
          <a:prstGeom prst="rect">
            <a:avLst/>
          </a:prstGeom>
          <a:noFill/>
        </p:spPr>
      </p:pic>
    </p:spTree>
    <p:extLst>
      <p:ext uri="{BB962C8B-B14F-4D97-AF65-F5344CB8AC3E}">
        <p14:creationId xmlns:p14="http://schemas.microsoft.com/office/powerpoint/2010/main" val="170017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Quagga Mussel</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err="1" smtClean="0">
                <a:solidFill>
                  <a:srgbClr val="00728F"/>
                </a:solidFill>
                <a:latin typeface="Segoe UI" panose="020B0502040204020203" pitchFamily="34" charset="0"/>
                <a:ea typeface="Segoe UI" panose="020B0502040204020203" pitchFamily="34" charset="0"/>
                <a:cs typeface="Segoe UI" panose="020B0502040204020203" pitchFamily="34" charset="0"/>
              </a:rPr>
              <a:t>Dreissena</a:t>
            </a: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 </a:t>
            </a:r>
            <a:r>
              <a:rPr lang="en-GB" sz="1800" b="1" i="1" dirty="0" err="1" smtClean="0">
                <a:solidFill>
                  <a:srgbClr val="00728F"/>
                </a:solidFill>
                <a:latin typeface="Segoe UI" panose="020B0502040204020203" pitchFamily="34" charset="0"/>
                <a:ea typeface="Segoe UI" panose="020B0502040204020203" pitchFamily="34" charset="0"/>
                <a:cs typeface="Segoe UI" panose="020B0502040204020203" pitchFamily="34" charset="0"/>
              </a:rPr>
              <a:t>rostriformis</a:t>
            </a: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 bugensis</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48" name="Picture 47"/>
          <p:cNvPicPr/>
          <p:nvPr/>
        </p:nvPicPr>
        <p:blipFill>
          <a:blip r:embed="rId9"/>
          <a:stretch>
            <a:fillRect/>
          </a:stretch>
        </p:blipFill>
        <p:spPr>
          <a:xfrm>
            <a:off x="4826001" y="1734141"/>
            <a:ext cx="3616606" cy="3453485"/>
          </a:xfrm>
          <a:prstGeom prst="roundRect">
            <a:avLst/>
          </a:prstGeom>
        </p:spPr>
      </p:pic>
      <p:sp>
        <p:nvSpPr>
          <p:cNvPr id="52" name="Rectangle 51"/>
          <p:cNvSpPr/>
          <p:nvPr/>
        </p:nvSpPr>
        <p:spPr>
          <a:xfrm rot="16200001">
            <a:off x="7432536" y="3532825"/>
            <a:ext cx="2306807" cy="155591"/>
          </a:xfrm>
          <a:prstGeom prst="rect">
            <a:avLst/>
          </a:prstGeom>
          <a:ln>
            <a:noFill/>
          </a:ln>
        </p:spPr>
        <p:txBody>
          <a:bodyPr vert="horz" lIns="0" tIns="0" rIns="0" bIns="0" rtlCol="0">
            <a:noAutofit/>
          </a:bodyPr>
          <a:lstStyle/>
          <a:p>
            <a:pPr marL="115570" marR="64770" indent="-6350">
              <a:lnSpc>
                <a:spcPct val="107000"/>
              </a:lnSpc>
              <a:spcAft>
                <a:spcPts val="800"/>
              </a:spcAft>
            </a:pPr>
            <a:r>
              <a:rPr lang="en-GB" sz="1000" i="1" dirty="0">
                <a:solidFill>
                  <a:srgbClr val="000000"/>
                </a:solidFill>
                <a:effectLst/>
                <a:latin typeface="Arial" panose="020B0604020202020204" pitchFamily="34" charset="0"/>
                <a:ea typeface="Arial" panose="020B0604020202020204" pitchFamily="34" charset="0"/>
              </a:rPr>
              <a:t>© Utah Division of Wildlife Resources</a:t>
            </a:r>
            <a:endParaRPr lang="en-GB" sz="1400" dirty="0">
              <a:solidFill>
                <a:srgbClr val="000000"/>
              </a:solidFill>
              <a:effectLst/>
              <a:latin typeface="Arial" panose="020B0604020202020204" pitchFamily="34" charset="0"/>
              <a:ea typeface="Arial" panose="020B0604020202020204" pitchFamily="34" charset="0"/>
            </a:endParaRPr>
          </a:p>
        </p:txBody>
      </p:sp>
      <p:sp>
        <p:nvSpPr>
          <p:cNvPr id="4" name="TextBox 3"/>
          <p:cNvSpPr txBox="1"/>
          <p:nvPr/>
        </p:nvSpPr>
        <p:spPr>
          <a:xfrm>
            <a:off x="430786" y="1708050"/>
            <a:ext cx="3963970" cy="3724096"/>
          </a:xfrm>
          <a:prstGeom prst="rect">
            <a:avLst/>
          </a:prstGeom>
          <a:noFill/>
        </p:spPr>
        <p:txBody>
          <a:bodyPr wrap="square" rtlCol="0">
            <a:spAutoFit/>
          </a:bodyPr>
          <a:lstStyle/>
          <a:p>
            <a:r>
              <a:rPr lang="en-GB" sz="2000" dirty="0" smtClean="0">
                <a:latin typeface="Segoe UI" panose="020B0502040204020203" pitchFamily="34" charset="0"/>
                <a:ea typeface="Segoe UI" panose="020B0502040204020203" pitchFamily="34" charset="0"/>
                <a:cs typeface="Segoe UI" panose="020B0502040204020203" pitchFamily="34" charset="0"/>
              </a:rPr>
              <a:t>Impacts:</a:t>
            </a:r>
          </a:p>
          <a:p>
            <a:endParaRPr lang="en-GB" sz="20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smtClean="0">
                <a:latin typeface="Segoe UI" panose="020B0502040204020203" pitchFamily="34" charset="0"/>
                <a:ea typeface="Segoe UI" panose="020B0502040204020203" pitchFamily="34" charset="0"/>
                <a:cs typeface="Segoe UI" panose="020B0502040204020203" pitchFamily="34" charset="0"/>
              </a:rPr>
              <a:t>Has the potential to significantly alter ecosystems by filtering out huge quantities of nutrients.</a:t>
            </a:r>
          </a:p>
          <a:p>
            <a:pPr marL="285750" indent="-285750">
              <a:buFont typeface="Arial" panose="020B0604020202020204" pitchFamily="34" charset="0"/>
              <a:buChar char="•"/>
            </a:pPr>
            <a:endParaRPr lang="en-GB" sz="20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smtClean="0">
                <a:latin typeface="Segoe UI" panose="020B0502040204020203" pitchFamily="34" charset="0"/>
                <a:ea typeface="Segoe UI" panose="020B0502040204020203" pitchFamily="34" charset="0"/>
                <a:cs typeface="Segoe UI" panose="020B0502040204020203" pitchFamily="34" charset="0"/>
              </a:rPr>
              <a:t>Also a serious biofouling risk, clogging pipes, smothering boat hulls, propellers and other structures. </a:t>
            </a:r>
          </a:p>
          <a:p>
            <a:pPr marL="285750" indent="-285750">
              <a:buFont typeface="Arial" panose="020B0604020202020204" pitchFamily="34" charset="0"/>
              <a:buChar char="•"/>
            </a:pP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13"/>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9624" y="6146271"/>
            <a:ext cx="556217" cy="559492"/>
          </a:xfrm>
          <a:prstGeom prst="rect">
            <a:avLst/>
          </a:prstGeom>
          <a:noFill/>
        </p:spPr>
      </p:pic>
    </p:spTree>
    <p:extLst>
      <p:ext uri="{BB962C8B-B14F-4D97-AF65-F5344CB8AC3E}">
        <p14:creationId xmlns:p14="http://schemas.microsoft.com/office/powerpoint/2010/main" val="1697088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28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Reporting</a:t>
            </a:r>
            <a:endParaRPr lang="en-GB" sz="2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sp>
        <p:nvSpPr>
          <p:cNvPr id="13" name="Content Placeholder 2"/>
          <p:cNvSpPr txBox="1">
            <a:spLocks/>
          </p:cNvSpPr>
          <p:nvPr/>
        </p:nvSpPr>
        <p:spPr>
          <a:xfrm>
            <a:off x="332166" y="1316178"/>
            <a:ext cx="704018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dirty="0" smtClean="0">
              <a:latin typeface="Segoe UI" panose="020B0502040204020203" pitchFamily="34" charset="0"/>
              <a:ea typeface="Segoe UI" panose="020B0502040204020203" pitchFamily="34" charset="0"/>
              <a:cs typeface="Segoe UI" panose="020B0502040204020203" pitchFamily="34" charset="0"/>
            </a:endParaRPr>
          </a:p>
          <a:p>
            <a:pPr marL="0" indent="0">
              <a:buFont typeface="Arial" panose="020B0604020202020204" pitchFamily="34" charset="0"/>
              <a:buNone/>
            </a:pPr>
            <a:r>
              <a:rPr lang="en-GB" sz="2400" dirty="0" smtClean="0">
                <a:latin typeface="Segoe UI" panose="020B0502040204020203" pitchFamily="34" charset="0"/>
                <a:ea typeface="Segoe UI" panose="020B0502040204020203" pitchFamily="34" charset="0"/>
                <a:cs typeface="Segoe UI" panose="020B0502040204020203" pitchFamily="34" charset="0"/>
              </a:rPr>
              <a:t>Any sightings of Killer Shrimp or Quagga Mussel in the UK </a:t>
            </a:r>
            <a:r>
              <a:rPr lang="en-GB" sz="2400"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should be reported </a:t>
            </a:r>
            <a:r>
              <a:rPr lang="en-GB" sz="2400" dirty="0" smtClean="0">
                <a:latin typeface="Segoe UI" panose="020B0502040204020203" pitchFamily="34" charset="0"/>
                <a:ea typeface="Segoe UI" panose="020B0502040204020203" pitchFamily="34" charset="0"/>
                <a:cs typeface="Segoe UI" panose="020B0502040204020203" pitchFamily="34" charset="0"/>
              </a:rPr>
              <a:t>immediately </a:t>
            </a:r>
            <a:r>
              <a:rPr lang="en-GB" sz="2400" dirty="0">
                <a:latin typeface="Segoe UI" panose="020B0502040204020203" pitchFamily="34" charset="0"/>
                <a:ea typeface="Segoe UI" panose="020B0502040204020203" pitchFamily="34" charset="0"/>
                <a:cs typeface="Segoe UI" panose="020B0502040204020203" pitchFamily="34" charset="0"/>
              </a:rPr>
              <a:t>– with a photograph and accurate location if possible.</a:t>
            </a:r>
          </a:p>
          <a:p>
            <a:endParaRPr lang="en-GB" sz="2400" dirty="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GB" sz="2400" dirty="0">
                <a:latin typeface="Segoe UI" panose="020B0502040204020203" pitchFamily="34" charset="0"/>
                <a:ea typeface="Segoe UI" panose="020B0502040204020203" pitchFamily="34" charset="0"/>
                <a:cs typeface="Segoe UI" panose="020B0502040204020203" pitchFamily="34" charset="0"/>
              </a:rPr>
              <a:t>Report sightings by using </a:t>
            </a:r>
            <a:r>
              <a:rPr lang="en-GB" sz="2400" dirty="0" err="1">
                <a:solidFill>
                  <a:srgbClr val="FF0000"/>
                </a:solidFill>
                <a:latin typeface="Segoe UI" panose="020B0502040204020203" pitchFamily="34" charset="0"/>
                <a:ea typeface="Segoe UI" panose="020B0502040204020203" pitchFamily="34" charset="0"/>
                <a:cs typeface="Segoe UI" panose="020B0502040204020203" pitchFamily="34" charset="0"/>
              </a:rPr>
              <a:t>iRecord</a:t>
            </a:r>
            <a:r>
              <a:rPr lang="en-GB" sz="2400" dirty="0">
                <a:latin typeface="Segoe UI" panose="020B0502040204020203" pitchFamily="34" charset="0"/>
                <a:ea typeface="Segoe UI" panose="020B0502040204020203" pitchFamily="34" charset="0"/>
                <a:cs typeface="Segoe UI" panose="020B0502040204020203" pitchFamily="34" charset="0"/>
              </a:rPr>
              <a:t> (</a:t>
            </a:r>
            <a:r>
              <a:rPr lang="en-GB" sz="2400" u="sng" dirty="0">
                <a:latin typeface="Segoe UI" panose="020B0502040204020203" pitchFamily="34" charset="0"/>
                <a:ea typeface="Segoe UI" panose="020B0502040204020203" pitchFamily="34" charset="0"/>
                <a:cs typeface="Segoe UI" panose="020B0502040204020203" pitchFamily="34" charset="0"/>
                <a:hlinkClick r:id="rId9"/>
              </a:rPr>
              <a:t>https://www.brc.ac.uk/irecord/ </a:t>
            </a:r>
            <a:r>
              <a:rPr lang="en-GB" sz="2400" dirty="0">
                <a:latin typeface="Segoe UI" panose="020B0502040204020203" pitchFamily="34" charset="0"/>
                <a:ea typeface="Segoe UI" panose="020B0502040204020203" pitchFamily="34" charset="0"/>
                <a:cs typeface="Segoe UI" panose="020B0502040204020203" pitchFamily="34" charset="0"/>
              </a:rPr>
              <a:t>or the </a:t>
            </a:r>
            <a:r>
              <a:rPr lang="en-GB" sz="2400" dirty="0" err="1">
                <a:solidFill>
                  <a:srgbClr val="006699"/>
                </a:solidFill>
                <a:latin typeface="Segoe UI" panose="020B0502040204020203" pitchFamily="34" charset="0"/>
                <a:ea typeface="Segoe UI" panose="020B0502040204020203" pitchFamily="34" charset="0"/>
                <a:cs typeface="Segoe UI" panose="020B0502040204020203" pitchFamily="34" charset="0"/>
              </a:rPr>
              <a:t>iRecord</a:t>
            </a:r>
            <a:r>
              <a:rPr lang="en-GB" sz="2400" dirty="0">
                <a:solidFill>
                  <a:srgbClr val="006699"/>
                </a:solidFill>
                <a:latin typeface="Segoe UI" panose="020B0502040204020203" pitchFamily="34" charset="0"/>
                <a:ea typeface="Segoe UI" panose="020B0502040204020203" pitchFamily="34" charset="0"/>
                <a:cs typeface="Segoe UI" panose="020B0502040204020203" pitchFamily="34" charset="0"/>
              </a:rPr>
              <a:t> app) </a:t>
            </a:r>
            <a:r>
              <a:rPr lang="en-GB" sz="2400" dirty="0">
                <a:latin typeface="Segoe UI" panose="020B0502040204020203" pitchFamily="34" charset="0"/>
                <a:ea typeface="Segoe UI" panose="020B0502040204020203" pitchFamily="34" charset="0"/>
                <a:cs typeface="Segoe UI" panose="020B0502040204020203" pitchFamily="34" charset="0"/>
              </a:rPr>
              <a:t>or by emailing </a:t>
            </a:r>
            <a:r>
              <a:rPr lang="en-GB" sz="2400" u="sng" dirty="0">
                <a:latin typeface="Segoe UI" panose="020B0502040204020203" pitchFamily="34" charset="0"/>
                <a:ea typeface="Segoe UI" panose="020B0502040204020203" pitchFamily="34" charset="0"/>
                <a:cs typeface="Segoe UI" panose="020B0502040204020203" pitchFamily="34" charset="0"/>
                <a:hlinkClick r:id="rId10"/>
              </a:rPr>
              <a:t>alertnonnative@ceh.ac.uk</a:t>
            </a:r>
            <a:endParaRPr lang="en-GB" sz="2400" u="sng" dirty="0">
              <a:latin typeface="Segoe UI" panose="020B0502040204020203" pitchFamily="34" charset="0"/>
              <a:ea typeface="Segoe UI" panose="020B0502040204020203" pitchFamily="34" charset="0"/>
              <a:cs typeface="Segoe UI" panose="020B0502040204020203" pitchFamily="34" charset="0"/>
            </a:endParaRPr>
          </a:p>
          <a:p>
            <a:pPr marL="0" indent="0">
              <a:buFont typeface="Arial" panose="020B0604020202020204" pitchFamily="34" charset="0"/>
              <a:buNone/>
            </a:pPr>
            <a:endParaRPr lang="en-GB" sz="1400"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GB" sz="1400" dirty="0"/>
          </a:p>
          <a:p>
            <a:pPr marL="0" indent="0">
              <a:buNone/>
            </a:pPr>
            <a:endParaRPr lang="en-GB" sz="3200" dirty="0">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13"/>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775388" y="6145708"/>
            <a:ext cx="556217" cy="559492"/>
          </a:xfrm>
          <a:prstGeom prst="rect">
            <a:avLst/>
          </a:prstGeom>
          <a:noFill/>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77815" y="2001285"/>
            <a:ext cx="845945" cy="2229247"/>
          </a:xfrm>
          <a:prstGeom prst="rect">
            <a:avLst/>
          </a:prstGeom>
        </p:spPr>
      </p:pic>
    </p:spTree>
    <p:extLst>
      <p:ext uri="{BB962C8B-B14F-4D97-AF65-F5344CB8AC3E}">
        <p14:creationId xmlns:p14="http://schemas.microsoft.com/office/powerpoint/2010/main" val="3927926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Round Goby</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Neogobius melanostomus</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2050" name="Picture 2" descr="https://upload.wikimedia.org/wikipedia/commons/a/a1/A_large_neogobius_melanostomus.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136256" y="1828800"/>
            <a:ext cx="4997024" cy="2998214"/>
          </a:xfrm>
          <a:prstGeom prst="round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4122" y="4649525"/>
            <a:ext cx="4572000" cy="184666"/>
          </a:xfrm>
          <a:prstGeom prst="rect">
            <a:avLst/>
          </a:prstGeom>
        </p:spPr>
        <p:txBody>
          <a:bodyPr>
            <a:spAutoFit/>
          </a:bodyPr>
          <a:lstStyle/>
          <a:p>
            <a:r>
              <a:rPr lang="en-GB" sz="600" dirty="0">
                <a:latin typeface="Segoe UI" panose="020B0502040204020203" pitchFamily="34" charset="0"/>
                <a:ea typeface="Segoe UI" panose="020B0502040204020203" pitchFamily="34" charset="0"/>
                <a:cs typeface="Segoe UI" panose="020B0502040204020203" pitchFamily="34" charset="0"/>
              </a:rPr>
              <a:t>By Peter van der </a:t>
            </a:r>
            <a:r>
              <a:rPr lang="en-GB" sz="600" dirty="0" err="1">
                <a:latin typeface="Segoe UI" panose="020B0502040204020203" pitchFamily="34" charset="0"/>
                <a:ea typeface="Segoe UI" panose="020B0502040204020203" pitchFamily="34" charset="0"/>
                <a:cs typeface="Segoe UI" panose="020B0502040204020203" pitchFamily="34" charset="0"/>
              </a:rPr>
              <a:t>Sluijs</a:t>
            </a:r>
            <a:r>
              <a:rPr lang="en-GB" sz="600" dirty="0">
                <a:latin typeface="Segoe UI" panose="020B0502040204020203" pitchFamily="34" charset="0"/>
                <a:ea typeface="Segoe UI" panose="020B0502040204020203" pitchFamily="34" charset="0"/>
                <a:cs typeface="Segoe UI" panose="020B0502040204020203" pitchFamily="34" charset="0"/>
              </a:rPr>
              <a:t> - Own work, CC BY-SA 3.0, https://commons.wikimedia.org/w/index.php?curid=19438477</a:t>
            </a:r>
          </a:p>
        </p:txBody>
      </p:sp>
      <p:sp>
        <p:nvSpPr>
          <p:cNvPr id="5" name="TextBox 4"/>
          <p:cNvSpPr txBox="1"/>
          <p:nvPr/>
        </p:nvSpPr>
        <p:spPr>
          <a:xfrm>
            <a:off x="578991" y="2251025"/>
            <a:ext cx="2148417" cy="830997"/>
          </a:xfrm>
          <a:prstGeom prst="rect">
            <a:avLst/>
          </a:prstGeom>
          <a:noFill/>
        </p:spPr>
        <p:txBody>
          <a:bodyPr wrap="square" rtlCol="0">
            <a:spAutoFit/>
          </a:bodyPr>
          <a:lstStyle/>
          <a:p>
            <a:pPr algn="ctr"/>
            <a:r>
              <a:rPr lang="en-GB" sz="1600" dirty="0" smtClean="0">
                <a:latin typeface="Segoe UI" panose="020B0502040204020203" pitchFamily="34" charset="0"/>
                <a:ea typeface="Segoe UI" panose="020B0502040204020203" pitchFamily="34" charset="0"/>
                <a:cs typeface="Segoe UI" panose="020B0502040204020203" pitchFamily="34" charset="0"/>
              </a:rPr>
              <a:t>Key ID feature – black spot on end of dorsal fin</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17" name="Straight Arrow Connector 16"/>
          <p:cNvCxnSpPr>
            <a:stCxn id="5" idx="3"/>
          </p:cNvCxnSpPr>
          <p:nvPr/>
        </p:nvCxnSpPr>
        <p:spPr>
          <a:xfrm flipV="1">
            <a:off x="2727408" y="2512635"/>
            <a:ext cx="2107059" cy="15388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578990" y="3510752"/>
            <a:ext cx="2148417" cy="830997"/>
          </a:xfrm>
          <a:prstGeom prst="rect">
            <a:avLst/>
          </a:prstGeom>
          <a:noFill/>
        </p:spPr>
        <p:txBody>
          <a:bodyPr wrap="square" rtlCol="0">
            <a:spAutoFit/>
          </a:bodyPr>
          <a:lstStyle/>
          <a:p>
            <a:pPr algn="ctr"/>
            <a:r>
              <a:rPr lang="en-GB" sz="1600" dirty="0" smtClean="0">
                <a:latin typeface="Segoe UI" panose="020B0502040204020203" pitchFamily="34" charset="0"/>
                <a:ea typeface="Segoe UI" panose="020B0502040204020203" pitchFamily="34" charset="0"/>
                <a:cs typeface="Segoe UI" panose="020B0502040204020203" pitchFamily="34" charset="0"/>
              </a:rPr>
              <a:t>Fused pelvic fin identifies fish as a Goby</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22" name="Straight Arrow Connector 21"/>
          <p:cNvCxnSpPr/>
          <p:nvPr/>
        </p:nvCxnSpPr>
        <p:spPr>
          <a:xfrm flipV="1">
            <a:off x="2727407" y="3772362"/>
            <a:ext cx="1624460" cy="2709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18" name="Picture 17"/>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7208" y="6141025"/>
            <a:ext cx="556217" cy="559492"/>
          </a:xfrm>
          <a:prstGeom prst="rect">
            <a:avLst/>
          </a:prstGeom>
          <a:noFill/>
        </p:spPr>
      </p:pic>
    </p:spTree>
    <p:extLst>
      <p:ext uri="{BB962C8B-B14F-4D97-AF65-F5344CB8AC3E}">
        <p14:creationId xmlns:p14="http://schemas.microsoft.com/office/powerpoint/2010/main" val="3821307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384122" y="233958"/>
            <a:ext cx="7886700" cy="1325563"/>
          </a:xfrm>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Round Goby</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Neogobius melanostomus</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sp>
        <p:nvSpPr>
          <p:cNvPr id="4" name="Rectangle 3"/>
          <p:cNvSpPr/>
          <p:nvPr/>
        </p:nvSpPr>
        <p:spPr>
          <a:xfrm>
            <a:off x="4598811" y="5437108"/>
            <a:ext cx="4572000" cy="184666"/>
          </a:xfrm>
          <a:prstGeom prst="rect">
            <a:avLst/>
          </a:prstGeom>
        </p:spPr>
        <p:txBody>
          <a:bodyPr>
            <a:spAutoFit/>
          </a:bodyPr>
          <a:lstStyle/>
          <a:p>
            <a:r>
              <a:rPr lang="en-GB" sz="600" dirty="0">
                <a:latin typeface="Segoe UI" panose="020B0502040204020203" pitchFamily="34" charset="0"/>
                <a:ea typeface="Segoe UI" panose="020B0502040204020203" pitchFamily="34" charset="0"/>
                <a:cs typeface="Segoe UI" panose="020B0502040204020203" pitchFamily="34" charset="0"/>
              </a:rPr>
              <a:t>By </a:t>
            </a:r>
            <a:r>
              <a:rPr lang="en-GB" sz="600" dirty="0" err="1">
                <a:latin typeface="Segoe UI" panose="020B0502040204020203" pitchFamily="34" charset="0"/>
                <a:ea typeface="Segoe UI" panose="020B0502040204020203" pitchFamily="34" charset="0"/>
                <a:cs typeface="Segoe UI" panose="020B0502040204020203" pitchFamily="34" charset="0"/>
              </a:rPr>
              <a:t>Yuriy</a:t>
            </a:r>
            <a:r>
              <a:rPr lang="en-GB" sz="600" dirty="0">
                <a:latin typeface="Segoe UI" panose="020B0502040204020203" pitchFamily="34" charset="0"/>
                <a:ea typeface="Segoe UI" panose="020B0502040204020203" pitchFamily="34" charset="0"/>
                <a:cs typeface="Segoe UI" panose="020B0502040204020203" pitchFamily="34" charset="0"/>
              </a:rPr>
              <a:t> </a:t>
            </a:r>
            <a:r>
              <a:rPr lang="en-GB" sz="600" dirty="0" err="1">
                <a:latin typeface="Segoe UI" panose="020B0502040204020203" pitchFamily="34" charset="0"/>
                <a:ea typeface="Segoe UI" panose="020B0502040204020203" pitchFamily="34" charset="0"/>
                <a:cs typeface="Segoe UI" panose="020B0502040204020203" pitchFamily="34" charset="0"/>
              </a:rPr>
              <a:t>Kvach</a:t>
            </a:r>
            <a:r>
              <a:rPr lang="en-GB" sz="600" dirty="0">
                <a:latin typeface="Segoe UI" panose="020B0502040204020203" pitchFamily="34" charset="0"/>
                <a:ea typeface="Segoe UI" panose="020B0502040204020203" pitchFamily="34" charset="0"/>
                <a:cs typeface="Segoe UI" panose="020B0502040204020203" pitchFamily="34" charset="0"/>
              </a:rPr>
              <a:t> - Own work, CC BY-SA 4.0, https://commons.wikimedia.org/w/index.php?curid=35153980</a:t>
            </a:r>
          </a:p>
        </p:txBody>
      </p:sp>
      <p:pic>
        <p:nvPicPr>
          <p:cNvPr id="3074" name="Picture 2" descr="https://upload.wikimedia.org/wikipedia/commons/e/e9/Round_goby_range.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860988" y="1406387"/>
            <a:ext cx="4707181" cy="39263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3762" y="6140043"/>
            <a:ext cx="556217" cy="559492"/>
          </a:xfrm>
          <a:prstGeom prst="rect">
            <a:avLst/>
          </a:prstGeom>
          <a:noFill/>
        </p:spPr>
      </p:pic>
    </p:spTree>
    <p:extLst>
      <p:ext uri="{BB962C8B-B14F-4D97-AF65-F5344CB8AC3E}">
        <p14:creationId xmlns:p14="http://schemas.microsoft.com/office/powerpoint/2010/main" val="3318085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Round Goby</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Neogobius melanostomus</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sp>
        <p:nvSpPr>
          <p:cNvPr id="13" name="TextBox 12"/>
          <p:cNvSpPr txBox="1"/>
          <p:nvPr/>
        </p:nvSpPr>
        <p:spPr>
          <a:xfrm>
            <a:off x="576780" y="1516705"/>
            <a:ext cx="6985000" cy="4185761"/>
          </a:xfrm>
          <a:prstGeom prst="rect">
            <a:avLst/>
          </a:prstGeom>
          <a:noFill/>
        </p:spPr>
        <p:txBody>
          <a:bodyPr wrap="square" rtlCol="0">
            <a:spAutoFit/>
          </a:bodyPr>
          <a:lstStyle/>
          <a:p>
            <a:endParaRPr lang="en-GB"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a:latin typeface="Segoe UI" panose="020B0502040204020203" pitchFamily="34" charset="0"/>
                <a:ea typeface="Segoe UI" panose="020B0502040204020203" pitchFamily="34" charset="0"/>
                <a:cs typeface="Segoe UI" panose="020B0502040204020203" pitchFamily="34" charset="0"/>
              </a:rPr>
              <a:t>It is a bottom-dwelling species of fresh and brackish water. It is highly tolerant of changes in temperature and salinity</a:t>
            </a:r>
            <a:r>
              <a:rPr lang="en-GB" sz="2000" dirty="0" smtClean="0">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Arial" panose="020B0604020202020204" pitchFamily="34" charset="0"/>
              <a:buChar char="•"/>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smtClean="0">
                <a:latin typeface="Segoe UI" panose="020B0502040204020203" pitchFamily="34" charset="0"/>
                <a:ea typeface="Segoe UI" panose="020B0502040204020203" pitchFamily="34" charset="0"/>
                <a:cs typeface="Segoe UI" panose="020B0502040204020203" pitchFamily="34" charset="0"/>
              </a:rPr>
              <a:t>Not yet established in the UK, but well established across Western Europe.</a:t>
            </a:r>
          </a:p>
          <a:p>
            <a:pPr marL="285750" indent="-285750">
              <a:buFont typeface="Arial" panose="020B0604020202020204" pitchFamily="34" charset="0"/>
              <a:buChar char="•"/>
            </a:pPr>
            <a:endParaRPr lang="en-GB" sz="20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smtClean="0">
                <a:latin typeface="Segoe UI" panose="020B0502040204020203" pitchFamily="34" charset="0"/>
                <a:ea typeface="Segoe UI" panose="020B0502040204020203" pitchFamily="34" charset="0"/>
                <a:cs typeface="Segoe UI" panose="020B0502040204020203" pitchFamily="34" charset="0"/>
              </a:rPr>
              <a:t>Spread as a hull foulant on boats and in ballast water. </a:t>
            </a:r>
          </a:p>
          <a:p>
            <a:pPr marL="285750" indent="-285750">
              <a:buFont typeface="Arial" panose="020B0604020202020204" pitchFamily="34" charset="0"/>
              <a:buChar char="•"/>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smtClean="0">
                <a:latin typeface="Segoe UI" panose="020B0502040204020203" pitchFamily="34" charset="0"/>
                <a:ea typeface="Segoe UI" panose="020B0502040204020203" pitchFamily="34" charset="0"/>
                <a:cs typeface="Segoe UI" panose="020B0502040204020203" pitchFamily="34" charset="0"/>
              </a:rPr>
              <a:t>Early detection is considered the best form of defence against this species.</a:t>
            </a:r>
          </a:p>
          <a:p>
            <a:pPr marL="285750" indent="-285750">
              <a:buFont typeface="Arial" panose="020B0604020202020204" pitchFamily="34" charset="0"/>
              <a:buChar char="•"/>
            </a:pPr>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1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3762" y="6143318"/>
            <a:ext cx="556217" cy="559492"/>
          </a:xfrm>
          <a:prstGeom prst="rect">
            <a:avLst/>
          </a:prstGeom>
          <a:noFill/>
        </p:spPr>
      </p:pic>
    </p:spTree>
    <p:extLst>
      <p:ext uri="{BB962C8B-B14F-4D97-AF65-F5344CB8AC3E}">
        <p14:creationId xmlns:p14="http://schemas.microsoft.com/office/powerpoint/2010/main" val="645200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Round Goby</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Neogobius melanostomus</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sp>
        <p:nvSpPr>
          <p:cNvPr id="13" name="TextBox 12"/>
          <p:cNvSpPr txBox="1"/>
          <p:nvPr/>
        </p:nvSpPr>
        <p:spPr>
          <a:xfrm>
            <a:off x="786984" y="1754216"/>
            <a:ext cx="6985000" cy="3631763"/>
          </a:xfrm>
          <a:prstGeom prst="rect">
            <a:avLst/>
          </a:prstGeom>
          <a:noFill/>
        </p:spPr>
        <p:txBody>
          <a:bodyPr wrap="square" rtlCol="0">
            <a:spAutoFit/>
          </a:bodyPr>
          <a:lstStyle/>
          <a:p>
            <a:r>
              <a:rPr lang="en-GB" sz="2400" dirty="0" smtClean="0">
                <a:latin typeface="Segoe UI" panose="020B0502040204020203" pitchFamily="34" charset="0"/>
                <a:ea typeface="Segoe UI" panose="020B0502040204020203" pitchFamily="34" charset="0"/>
                <a:cs typeface="Segoe UI" panose="020B0502040204020203" pitchFamily="34" charset="0"/>
              </a:rPr>
              <a:t>Impacts:</a:t>
            </a:r>
          </a:p>
          <a:p>
            <a:endParaRPr lang="en-GB" sz="2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400" dirty="0" smtClean="0">
                <a:latin typeface="Segoe UI" panose="020B0502040204020203" pitchFamily="34" charset="0"/>
                <a:ea typeface="Segoe UI" panose="020B0502040204020203" pitchFamily="34" charset="0"/>
                <a:cs typeface="Segoe UI" panose="020B0502040204020203" pitchFamily="34" charset="0"/>
              </a:rPr>
              <a:t>This species is an aggressive and territorial breeder, and so has the potential to displace native species.</a:t>
            </a:r>
          </a:p>
          <a:p>
            <a:pPr marL="285750" indent="-285750">
              <a:buFont typeface="Arial" panose="020B0604020202020204" pitchFamily="34" charset="0"/>
              <a:buChar char="•"/>
            </a:pPr>
            <a:endParaRPr lang="en-GB" sz="2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400" dirty="0" smtClean="0">
                <a:latin typeface="Segoe UI" panose="020B0502040204020203" pitchFamily="34" charset="0"/>
                <a:ea typeface="Segoe UI" panose="020B0502040204020203" pitchFamily="34" charset="0"/>
                <a:cs typeface="Segoe UI" panose="020B0502040204020203" pitchFamily="34" charset="0"/>
              </a:rPr>
              <a:t>It is a predator of young fish and eggs.</a:t>
            </a:r>
          </a:p>
          <a:p>
            <a:pPr marL="285750" indent="-285750">
              <a:buFont typeface="Arial" panose="020B0604020202020204" pitchFamily="34" charset="0"/>
              <a:buChar char="•"/>
            </a:pPr>
            <a:endParaRPr lang="en-GB" sz="2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400" dirty="0" smtClean="0">
                <a:latin typeface="Segoe UI" panose="020B0502040204020203" pitchFamily="34" charset="0"/>
                <a:ea typeface="Segoe UI" panose="020B0502040204020203" pitchFamily="34" charset="0"/>
                <a:cs typeface="Segoe UI" panose="020B0502040204020203" pitchFamily="34" charset="0"/>
              </a:rPr>
              <a:t>Also a known host species for native parasites.</a:t>
            </a:r>
          </a:p>
          <a:p>
            <a:endParaRPr lang="en-GB" sz="1400" dirty="0">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1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3762" y="6142085"/>
            <a:ext cx="556217" cy="559492"/>
          </a:xfrm>
          <a:prstGeom prst="rect">
            <a:avLst/>
          </a:prstGeom>
          <a:noFill/>
        </p:spPr>
      </p:pic>
    </p:spTree>
    <p:extLst>
      <p:ext uri="{BB962C8B-B14F-4D97-AF65-F5344CB8AC3E}">
        <p14:creationId xmlns:p14="http://schemas.microsoft.com/office/powerpoint/2010/main" val="3769855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Fathead Minnow</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Pimepales promelas</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3" name="Picture 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89340" y="2001403"/>
            <a:ext cx="3812269" cy="2934189"/>
          </a:xfrm>
          <a:prstGeom prst="roundRect">
            <a:avLst/>
          </a:prstGeom>
        </p:spPr>
      </p:pic>
      <p:pic>
        <p:nvPicPr>
          <p:cNvPr id="4" name="Picture 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7050" y="2123952"/>
            <a:ext cx="4433893" cy="2679462"/>
          </a:xfrm>
          <a:prstGeom prst="roundRect">
            <a:avLst/>
          </a:prstGeom>
        </p:spPr>
      </p:pic>
      <p:sp>
        <p:nvSpPr>
          <p:cNvPr id="13" name="TextBox 12"/>
          <p:cNvSpPr txBox="1"/>
          <p:nvPr/>
        </p:nvSpPr>
        <p:spPr>
          <a:xfrm>
            <a:off x="3656796" y="4618748"/>
            <a:ext cx="1455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p:cNvSpPr txBox="1"/>
          <p:nvPr/>
        </p:nvSpPr>
        <p:spPr>
          <a:xfrm>
            <a:off x="8090689" y="4755294"/>
            <a:ext cx="1455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pic>
        <p:nvPicPr>
          <p:cNvPr id="15" name="Picture 14"/>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776222" y="6142085"/>
            <a:ext cx="556217" cy="559492"/>
          </a:xfrm>
          <a:prstGeom prst="rect">
            <a:avLst/>
          </a:prstGeom>
          <a:noFill/>
        </p:spPr>
      </p:pic>
    </p:spTree>
    <p:extLst>
      <p:ext uri="{BB962C8B-B14F-4D97-AF65-F5344CB8AC3E}">
        <p14:creationId xmlns:p14="http://schemas.microsoft.com/office/powerpoint/2010/main" val="981083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892" y="1027906"/>
            <a:ext cx="6933130" cy="4816697"/>
          </a:xfrm>
        </p:spPr>
        <p:txBody>
          <a:bodyPr>
            <a:normAutofit fontScale="92500" lnSpcReduction="10000"/>
          </a:bodyPr>
          <a:lstStyle/>
          <a:p>
            <a:pPr marL="0" indent="0">
              <a:buNone/>
            </a:pPr>
            <a:r>
              <a:rPr lang="en-GB" sz="2600" dirty="0" smtClean="0">
                <a:latin typeface="Segoe UI" panose="020B0502040204020203" pitchFamily="34" charset="0"/>
                <a:ea typeface="Segoe UI" panose="020B0502040204020203" pitchFamily="34" charset="0"/>
                <a:cs typeface="Segoe UI" panose="020B0502040204020203" pitchFamily="34" charset="0"/>
              </a:rPr>
              <a:t>This presentation will cover the following invasive non-native species (INNS):</a:t>
            </a:r>
          </a:p>
          <a:p>
            <a:pPr marL="0" indent="0">
              <a:buNone/>
            </a:pPr>
            <a:endParaRPr lang="en-GB" sz="2600" dirty="0">
              <a:latin typeface="Segoe UI" panose="020B0502040204020203" pitchFamily="34" charset="0"/>
              <a:ea typeface="Segoe UI" panose="020B0502040204020203" pitchFamily="34" charset="0"/>
              <a:cs typeface="Segoe UI" panose="020B0502040204020203" pitchFamily="34" charset="0"/>
            </a:endParaRPr>
          </a:p>
          <a:p>
            <a:r>
              <a:rPr lang="en-GB" sz="2600" dirty="0" smtClean="0">
                <a:latin typeface="Segoe UI" panose="020B0502040204020203" pitchFamily="34" charset="0"/>
                <a:ea typeface="Segoe UI" panose="020B0502040204020203" pitchFamily="34" charset="0"/>
                <a:cs typeface="Segoe UI" panose="020B0502040204020203" pitchFamily="34" charset="0"/>
              </a:rPr>
              <a:t>Killer Shrimp </a:t>
            </a:r>
            <a:endParaRPr lang="en-GB" sz="2600"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r>
              <a:rPr lang="en-GB" sz="2600" dirty="0" smtClean="0">
                <a:latin typeface="Segoe UI" panose="020B0502040204020203" pitchFamily="34" charset="0"/>
                <a:ea typeface="Segoe UI" panose="020B0502040204020203" pitchFamily="34" charset="0"/>
                <a:cs typeface="Segoe UI" panose="020B0502040204020203" pitchFamily="34" charset="0"/>
              </a:rPr>
              <a:t>Quagga Mussel</a:t>
            </a:r>
            <a:endParaRPr lang="en-GB" sz="2600"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r>
              <a:rPr lang="en-GB" sz="2600" dirty="0" smtClean="0">
                <a:latin typeface="Segoe UI" panose="020B0502040204020203" pitchFamily="34" charset="0"/>
                <a:ea typeface="Segoe UI" panose="020B0502040204020203" pitchFamily="34" charset="0"/>
                <a:cs typeface="Segoe UI" panose="020B0502040204020203" pitchFamily="34" charset="0"/>
              </a:rPr>
              <a:t>Round Goby</a:t>
            </a:r>
          </a:p>
          <a:p>
            <a:r>
              <a:rPr lang="en-GB" sz="2600" dirty="0" smtClean="0">
                <a:latin typeface="Segoe UI" panose="020B0502040204020203" pitchFamily="34" charset="0"/>
                <a:ea typeface="Segoe UI" panose="020B0502040204020203" pitchFamily="34" charset="0"/>
                <a:cs typeface="Segoe UI" panose="020B0502040204020203" pitchFamily="34" charset="0"/>
              </a:rPr>
              <a:t>Fathead Minnow</a:t>
            </a:r>
          </a:p>
          <a:p>
            <a:r>
              <a:rPr lang="en-GB" sz="2600" dirty="0" smtClean="0">
                <a:latin typeface="Segoe UI" panose="020B0502040204020203" pitchFamily="34" charset="0"/>
                <a:ea typeface="Segoe UI" panose="020B0502040204020203" pitchFamily="34" charset="0"/>
                <a:cs typeface="Segoe UI" panose="020B0502040204020203" pitchFamily="34" charset="0"/>
              </a:rPr>
              <a:t>Topmouth </a:t>
            </a:r>
            <a:r>
              <a:rPr lang="en-GB" sz="2600" dirty="0" err="1" smtClean="0">
                <a:latin typeface="Segoe UI" panose="020B0502040204020203" pitchFamily="34" charset="0"/>
                <a:ea typeface="Segoe UI" panose="020B0502040204020203" pitchFamily="34" charset="0"/>
                <a:cs typeface="Segoe UI" panose="020B0502040204020203" pitchFamily="34" charset="0"/>
              </a:rPr>
              <a:t>Gudgeon</a:t>
            </a:r>
            <a:r>
              <a:rPr lang="en-GB" sz="2600" dirty="0" smtClean="0">
                <a:latin typeface="Segoe UI" panose="020B0502040204020203" pitchFamily="34" charset="0"/>
                <a:ea typeface="Segoe UI" panose="020B0502040204020203" pitchFamily="34" charset="0"/>
                <a:cs typeface="Segoe UI" panose="020B0502040204020203" pitchFamily="34" charset="0"/>
              </a:rPr>
              <a:t> </a:t>
            </a:r>
            <a:endParaRPr lang="en-GB" sz="2600"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r>
              <a:rPr lang="en-GB" sz="2600" dirty="0" smtClean="0">
                <a:latin typeface="Segoe UI" panose="020B0502040204020203" pitchFamily="34" charset="0"/>
                <a:ea typeface="Segoe UI" panose="020B0502040204020203" pitchFamily="34" charset="0"/>
                <a:cs typeface="Segoe UI" panose="020B0502040204020203" pitchFamily="34" charset="0"/>
              </a:rPr>
              <a:t>Crayfish species</a:t>
            </a:r>
          </a:p>
          <a:p>
            <a:r>
              <a:rPr lang="en-GB" sz="2600" dirty="0" smtClean="0">
                <a:latin typeface="Segoe UI" panose="020B0502040204020203" pitchFamily="34" charset="0"/>
                <a:ea typeface="Segoe UI" panose="020B0502040204020203" pitchFamily="34" charset="0"/>
                <a:cs typeface="Segoe UI" panose="020B0502040204020203" pitchFamily="34" charset="0"/>
              </a:rPr>
              <a:t>Carpet Sea-squirt </a:t>
            </a:r>
            <a:endParaRPr lang="en-GB" sz="2600"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r>
              <a:rPr lang="en-GB" sz="2600" dirty="0" smtClean="0">
                <a:latin typeface="Segoe UI" panose="020B0502040204020203" pitchFamily="34" charset="0"/>
                <a:ea typeface="Segoe UI" panose="020B0502040204020203" pitchFamily="34" charset="0"/>
                <a:cs typeface="Segoe UI" panose="020B0502040204020203" pitchFamily="34" charset="0"/>
              </a:rPr>
              <a:t>American Lobster </a:t>
            </a:r>
            <a:endParaRPr lang="en-GB" sz="26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endParaRPr lang="en-GB" sz="18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2051" name="Picture 3" descr="NNSS_Image_246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39411" y="1957138"/>
            <a:ext cx="1165369" cy="1160466"/>
          </a:xfrm>
          <a:prstGeom prst="roundRect">
            <a:avLst>
              <a:gd name="adj" fmla="val 6949"/>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38100" algn="ctr">
                <a:solidFill>
                  <a:srgbClr val="006983"/>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4" descr="NNSS_Image_34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74480" y="3563561"/>
            <a:ext cx="1130300" cy="1127125"/>
          </a:xfrm>
          <a:prstGeom prst="roundRect">
            <a:avLst>
              <a:gd name="adj" fmla="val 6949"/>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38100" algn="ctr">
                <a:solidFill>
                  <a:srgbClr val="006983"/>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3" name="Picture 5" descr="NNSS_Image_45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74480" y="5136644"/>
            <a:ext cx="1130300" cy="1127125"/>
          </a:xfrm>
          <a:prstGeom prst="roundRect">
            <a:avLst>
              <a:gd name="adj" fmla="val 6949"/>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38100" algn="ctr">
                <a:solidFill>
                  <a:srgbClr val="006983"/>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4" name="Picture 6" descr="RAPID (Full Colou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867391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241999" y="1593007"/>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smtClean="0">
                <a:latin typeface="Segoe UI" panose="020B0502040204020203" pitchFamily="34" charset="0"/>
                <a:ea typeface="Segoe UI" panose="020B0502040204020203" pitchFamily="34" charset="0"/>
                <a:cs typeface="Segoe UI" panose="020B0502040204020203" pitchFamily="34" charset="0"/>
              </a:rPr>
              <a:t>Confusion species: Common Minnow </a:t>
            </a:r>
            <a:r>
              <a:rPr lang="en-GB" sz="1800" i="1" dirty="0">
                <a:latin typeface="Segoe UI" panose="020B0502040204020203" pitchFamily="34" charset="0"/>
                <a:ea typeface="Segoe UI" panose="020B0502040204020203" pitchFamily="34" charset="0"/>
                <a:cs typeface="Segoe UI" panose="020B0502040204020203" pitchFamily="34" charset="0"/>
              </a:rPr>
              <a:t>Phoxinus </a:t>
            </a:r>
            <a:r>
              <a:rPr lang="en-GB" sz="1800" i="1" dirty="0" err="1">
                <a:latin typeface="Segoe UI" panose="020B0502040204020203" pitchFamily="34" charset="0"/>
                <a:ea typeface="Segoe UI" panose="020B0502040204020203" pitchFamily="34" charset="0"/>
                <a:cs typeface="Segoe UI" panose="020B0502040204020203" pitchFamily="34" charset="0"/>
              </a:rPr>
              <a:t>phoxinus</a:t>
            </a:r>
            <a:endParaRPr lang="en-GB" sz="1800"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Fathead Minnow</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Pimepales promelas</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sp>
        <p:nvSpPr>
          <p:cNvPr id="5" name="Rectangle 4"/>
          <p:cNvSpPr/>
          <p:nvPr/>
        </p:nvSpPr>
        <p:spPr>
          <a:xfrm>
            <a:off x="2019895" y="4776322"/>
            <a:ext cx="4572000" cy="338554"/>
          </a:xfrm>
          <a:prstGeom prst="rect">
            <a:avLst/>
          </a:prstGeom>
        </p:spPr>
        <p:txBody>
          <a:bodyPr>
            <a:spAutoFit/>
          </a:bodyPr>
          <a:lstStyle/>
          <a:p>
            <a:r>
              <a:rPr lang="en-GB" sz="1600" dirty="0" smtClean="0">
                <a:latin typeface="Segoe UI" panose="020B0502040204020203" pitchFamily="34" charset="0"/>
                <a:ea typeface="Segoe UI" panose="020B0502040204020203" pitchFamily="34" charset="0"/>
                <a:cs typeface="Segoe UI" panose="020B0502040204020203" pitchFamily="34" charset="0"/>
              </a:rPr>
              <a:t>Common minnow. </a:t>
            </a:r>
            <a:r>
              <a:rPr lang="en-GB" sz="1000" dirty="0" smtClean="0">
                <a:latin typeface="Segoe UI" panose="020B0502040204020203" pitchFamily="34" charset="0"/>
                <a:ea typeface="Segoe UI" panose="020B0502040204020203" pitchFamily="34" charset="0"/>
                <a:cs typeface="Segoe UI" panose="020B0502040204020203" pitchFamily="34" charset="0"/>
              </a:rPr>
              <a:t>Photo credit Adrien Pinot</a:t>
            </a:r>
            <a:r>
              <a:rPr lang="en-GB" sz="1600" dirty="0" smtClean="0">
                <a:latin typeface="Segoe UI" panose="020B0502040204020203" pitchFamily="34" charset="0"/>
                <a:ea typeface="Segoe UI" panose="020B0502040204020203" pitchFamily="34" charset="0"/>
                <a:cs typeface="Segoe UI" panose="020B0502040204020203" pitchFamily="34" charset="0"/>
              </a:rPr>
              <a:t>.</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1026" name="Picture 2" descr="https://upload.wikimedia.org/wikipedia/commons/e/e9/Vairon_WIKI800px_%28cropped%29.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829643" y="2232214"/>
            <a:ext cx="5776190" cy="2563347"/>
          </a:xfrm>
          <a:prstGeom prst="round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822649" y="3079785"/>
            <a:ext cx="1305683" cy="1077218"/>
          </a:xfrm>
          <a:prstGeom prst="rect">
            <a:avLst/>
          </a:prstGeom>
          <a:noFill/>
        </p:spPr>
        <p:txBody>
          <a:bodyPr wrap="square" rtlCol="0">
            <a:spAutoFit/>
          </a:bodyPr>
          <a:lstStyle/>
          <a:p>
            <a:pPr algn="ctr"/>
            <a:r>
              <a:rPr lang="en-GB" sz="1600" dirty="0" smtClean="0">
                <a:latin typeface="Segoe UI" panose="020B0502040204020203" pitchFamily="34" charset="0"/>
                <a:ea typeface="Segoe UI" panose="020B0502040204020203" pitchFamily="34" charset="0"/>
                <a:cs typeface="Segoe UI" panose="020B0502040204020203" pitchFamily="34" charset="0"/>
              </a:rPr>
              <a:t>Distinctive black spot on wrist of tail</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16" name="Straight Arrow Connector 15"/>
          <p:cNvCxnSpPr/>
          <p:nvPr/>
        </p:nvCxnSpPr>
        <p:spPr>
          <a:xfrm flipH="1">
            <a:off x="6591895" y="3449117"/>
            <a:ext cx="1175792" cy="1016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07144" y="2118961"/>
            <a:ext cx="1522499" cy="830997"/>
          </a:xfrm>
          <a:prstGeom prst="rect">
            <a:avLst/>
          </a:prstGeom>
          <a:noFill/>
        </p:spPr>
        <p:txBody>
          <a:bodyPr wrap="square" rtlCol="0">
            <a:spAutoFit/>
          </a:bodyPr>
          <a:lstStyle/>
          <a:p>
            <a:pPr algn="ctr"/>
            <a:r>
              <a:rPr lang="en-GB" sz="1600" dirty="0" smtClean="0">
                <a:latin typeface="Segoe UI" panose="020B0502040204020203" pitchFamily="34" charset="0"/>
                <a:ea typeface="Segoe UI" panose="020B0502040204020203" pitchFamily="34" charset="0"/>
                <a:cs typeface="Segoe UI" panose="020B0502040204020203" pitchFamily="34" charset="0"/>
              </a:rPr>
              <a:t>Black and gold stripe along flank</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20" name="Straight Arrow Connector 19"/>
          <p:cNvCxnSpPr/>
          <p:nvPr/>
        </p:nvCxnSpPr>
        <p:spPr>
          <a:xfrm>
            <a:off x="1894788" y="2464356"/>
            <a:ext cx="1649018" cy="77478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17" name="Picture 16"/>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3253" y="6140721"/>
            <a:ext cx="556217" cy="559492"/>
          </a:xfrm>
          <a:prstGeom prst="rect">
            <a:avLst/>
          </a:prstGeom>
          <a:noFill/>
        </p:spPr>
      </p:pic>
    </p:spTree>
    <p:extLst>
      <p:ext uri="{BB962C8B-B14F-4D97-AF65-F5344CB8AC3E}">
        <p14:creationId xmlns:p14="http://schemas.microsoft.com/office/powerpoint/2010/main" val="4024244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439220" y="398201"/>
            <a:ext cx="6933130" cy="869314"/>
          </a:xfrm>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Fathead Minnow</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Pimepales promelas</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5" name="Picture 4"/>
          <p:cNvPicPr>
            <a:picLocks noChangeAspect="1"/>
          </p:cNvPicPr>
          <p:nvPr/>
        </p:nvPicPr>
        <p:blipFill rotWithShape="1">
          <a:blip r:embed="rId9" cstate="print">
            <a:extLst>
              <a:ext uri="{28A0092B-C50C-407E-A947-70E740481C1C}">
                <a14:useLocalDpi xmlns:a14="http://schemas.microsoft.com/office/drawing/2010/main" val="0"/>
              </a:ext>
            </a:extLst>
          </a:blip>
          <a:srcRect l="15469" t="2873"/>
          <a:stretch/>
        </p:blipFill>
        <p:spPr>
          <a:xfrm>
            <a:off x="5382970" y="1967188"/>
            <a:ext cx="3560051" cy="2727015"/>
          </a:xfrm>
          <a:prstGeom prst="roundRect">
            <a:avLst/>
          </a:prstGeom>
        </p:spPr>
      </p:pic>
      <p:sp>
        <p:nvSpPr>
          <p:cNvPr id="14" name="TextBox 13"/>
          <p:cNvSpPr txBox="1"/>
          <p:nvPr/>
        </p:nvSpPr>
        <p:spPr>
          <a:xfrm>
            <a:off x="256674" y="1363813"/>
            <a:ext cx="4860758" cy="4185761"/>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Segoe UI" panose="020B0502040204020203" pitchFamily="34" charset="0"/>
                <a:ea typeface="Segoe UI" panose="020B0502040204020203" pitchFamily="34" charset="0"/>
                <a:cs typeface="Segoe UI" panose="020B0502040204020203" pitchFamily="34" charset="0"/>
              </a:rPr>
              <a:t>Native to North America, introduced in a private pond in 2003, and first recorded in the wild in 2008.</a:t>
            </a:r>
          </a:p>
          <a:p>
            <a:pPr marL="285750" indent="-285750">
              <a:buFont typeface="Arial" panose="020B0604020202020204" pitchFamily="34" charset="0"/>
              <a:buChar char="•"/>
            </a:pPr>
            <a:r>
              <a:rPr lang="en-GB" dirty="0" smtClean="0">
                <a:latin typeface="Segoe UI" panose="020B0502040204020203" pitchFamily="34" charset="0"/>
                <a:ea typeface="Segoe UI" panose="020B0502040204020203" pitchFamily="34" charset="0"/>
                <a:cs typeface="Segoe UI" panose="020B0502040204020203" pitchFamily="34" charset="0"/>
              </a:rPr>
              <a:t>Feeds on plants, detritus and benthic invertebrates.</a:t>
            </a:r>
          </a:p>
          <a:p>
            <a:pPr marL="285750" indent="-285750">
              <a:buFont typeface="Arial" panose="020B0604020202020204" pitchFamily="34" charset="0"/>
              <a:buChar char="•"/>
            </a:pPr>
            <a:r>
              <a:rPr lang="en-GB" dirty="0" smtClean="0">
                <a:latin typeface="Segoe UI" panose="020B0502040204020203" pitchFamily="34" charset="0"/>
                <a:ea typeface="Segoe UI" panose="020B0502040204020203" pitchFamily="34" charset="0"/>
                <a:cs typeface="Segoe UI" panose="020B0502040204020203" pitchFamily="34" charset="0"/>
              </a:rPr>
              <a:t>Only established population in the UK was eradicated in 2010. </a:t>
            </a:r>
          </a:p>
          <a:p>
            <a:pPr marL="285750" indent="-285750">
              <a:buFont typeface="Arial" panose="020B0604020202020204" pitchFamily="34" charset="0"/>
              <a:buChar char="•"/>
            </a:pPr>
            <a:r>
              <a:rPr lang="en-GB" dirty="0" smtClean="0">
                <a:latin typeface="Segoe UI" panose="020B0502040204020203" pitchFamily="34" charset="0"/>
                <a:ea typeface="Segoe UI" panose="020B0502040204020203" pitchFamily="34" charset="0"/>
                <a:cs typeface="Segoe UI" panose="020B0502040204020203" pitchFamily="34" charset="0"/>
              </a:rPr>
              <a:t>Very common in aquariums and private ponds. Favours streams and muddy ponds.  </a:t>
            </a:r>
          </a:p>
          <a:p>
            <a:pPr marL="285750" indent="-285750">
              <a:buFont typeface="Arial" panose="020B0604020202020204" pitchFamily="34" charset="0"/>
              <a:buChar char="•"/>
            </a:pPr>
            <a:r>
              <a:rPr lang="en-GB" dirty="0">
                <a:latin typeface="Segoe UI" panose="020B0502040204020203" pitchFamily="34" charset="0"/>
                <a:ea typeface="Segoe UI" panose="020B0502040204020203" pitchFamily="34" charset="0"/>
                <a:cs typeface="Segoe UI" panose="020B0502040204020203" pitchFamily="34" charset="0"/>
              </a:rPr>
              <a:t>C</a:t>
            </a:r>
            <a:r>
              <a:rPr lang="en-GB" dirty="0" smtClean="0">
                <a:latin typeface="Segoe UI" panose="020B0502040204020203" pitchFamily="34" charset="0"/>
                <a:ea typeface="Segoe UI" panose="020B0502040204020203" pitchFamily="34" charset="0"/>
                <a:cs typeface="Segoe UI" panose="020B0502040204020203" pitchFamily="34" charset="0"/>
              </a:rPr>
              <a:t>urrently no recorded impacts, but if established it is likely to compete with native species and disrupt food webs. It has also been associated with the spread of disease to native species.</a:t>
            </a:r>
          </a:p>
          <a:p>
            <a:pPr marL="285750" indent="-285750" algn="ctr">
              <a:buFont typeface="Arial" panose="020B0604020202020204" pitchFamily="34" charset="0"/>
              <a:buChar char="•"/>
            </a:pPr>
            <a:endParaRPr lang="en-GB" sz="1400" dirty="0">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6106212" y="4798554"/>
            <a:ext cx="1455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Photo credit: Gordon Copp</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pic>
        <p:nvPicPr>
          <p:cNvPr id="16" name="Picture 15"/>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3762" y="6142085"/>
            <a:ext cx="556217" cy="559492"/>
          </a:xfrm>
          <a:prstGeom prst="rect">
            <a:avLst/>
          </a:prstGeom>
          <a:noFill/>
        </p:spPr>
      </p:pic>
    </p:spTree>
    <p:extLst>
      <p:ext uri="{BB962C8B-B14F-4D97-AF65-F5344CB8AC3E}">
        <p14:creationId xmlns:p14="http://schemas.microsoft.com/office/powerpoint/2010/main" val="3751192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Topmouth Gudgeon</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Pseudorasbora parva</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3" name="Picture 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57707" y="2535811"/>
            <a:ext cx="5909991" cy="2063871"/>
          </a:xfrm>
          <a:prstGeom prst="roundRect">
            <a:avLst/>
          </a:prstGeom>
        </p:spPr>
      </p:pic>
      <p:cxnSp>
        <p:nvCxnSpPr>
          <p:cNvPr id="12" name="Straight Arrow Connector 11"/>
          <p:cNvCxnSpPr/>
          <p:nvPr/>
        </p:nvCxnSpPr>
        <p:spPr>
          <a:xfrm>
            <a:off x="4266733" y="2321917"/>
            <a:ext cx="0" cy="132382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H="1">
            <a:off x="2743200" y="2321917"/>
            <a:ext cx="1013149" cy="124582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4750011" y="2321917"/>
            <a:ext cx="1294847" cy="132382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3110143" y="1535120"/>
            <a:ext cx="2288509" cy="830997"/>
          </a:xfrm>
          <a:prstGeom prst="rect">
            <a:avLst/>
          </a:prstGeom>
          <a:noFill/>
        </p:spPr>
        <p:txBody>
          <a:bodyPr wrap="square" rtlCol="0">
            <a:spAutoFit/>
          </a:bodyPr>
          <a:lstStyle/>
          <a:p>
            <a:pPr algn="ctr"/>
            <a:r>
              <a:rPr lang="en-GB" sz="1600" dirty="0" smtClean="0">
                <a:latin typeface="Segoe UI" panose="020B0502040204020203" pitchFamily="34" charset="0"/>
                <a:ea typeface="Segoe UI" panose="020B0502040204020203" pitchFamily="34" charset="0"/>
                <a:cs typeface="Segoe UI" panose="020B0502040204020203" pitchFamily="34" charset="0"/>
              </a:rPr>
              <a:t>Lateral line is </a:t>
            </a:r>
            <a:r>
              <a:rPr lang="en-GB" sz="1600" dirty="0">
                <a:latin typeface="Segoe UI" panose="020B0502040204020203" pitchFamily="34" charset="0"/>
                <a:ea typeface="Segoe UI" panose="020B0502040204020203" pitchFamily="34" charset="0"/>
                <a:cs typeface="Segoe UI" panose="020B0502040204020203" pitchFamily="34" charset="0"/>
              </a:rPr>
              <a:t>f</a:t>
            </a:r>
            <a:r>
              <a:rPr lang="en-GB" sz="1600" dirty="0" smtClean="0">
                <a:latin typeface="Segoe UI" panose="020B0502040204020203" pitchFamily="34" charset="0"/>
                <a:ea typeface="Segoe UI" panose="020B0502040204020203" pitchFamily="34" charset="0"/>
                <a:cs typeface="Segoe UI" panose="020B0502040204020203" pitchFamily="34" charset="0"/>
              </a:rPr>
              <a:t>ull and straight on Topmouth Gudgeon</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18"/>
          <p:cNvSpPr txBox="1"/>
          <p:nvPr/>
        </p:nvSpPr>
        <p:spPr>
          <a:xfrm>
            <a:off x="5912130" y="4611700"/>
            <a:ext cx="1455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Matt </a:t>
            </a:r>
            <a:r>
              <a:rPr lang="en-GB" sz="600" dirty="0">
                <a:latin typeface="Segoe UI" panose="020B0502040204020203" pitchFamily="34" charset="0"/>
                <a:ea typeface="Segoe UI" panose="020B0502040204020203" pitchFamily="34" charset="0"/>
                <a:cs typeface="Segoe UI" panose="020B0502040204020203" pitchFamily="34" charset="0"/>
              </a:rPr>
              <a:t>Brazier - Environment Agency</a:t>
            </a:r>
          </a:p>
        </p:txBody>
      </p:sp>
      <p:pic>
        <p:nvPicPr>
          <p:cNvPr id="17" name="Picture 16"/>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3762" y="6142701"/>
            <a:ext cx="556217" cy="559492"/>
          </a:xfrm>
          <a:prstGeom prst="rect">
            <a:avLst/>
          </a:prstGeom>
          <a:noFill/>
        </p:spPr>
      </p:pic>
    </p:spTree>
    <p:extLst>
      <p:ext uri="{BB962C8B-B14F-4D97-AF65-F5344CB8AC3E}">
        <p14:creationId xmlns:p14="http://schemas.microsoft.com/office/powerpoint/2010/main" val="4205911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2837915" y="1748775"/>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Topmouth Gudgeon</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err="1" smtClean="0">
                <a:solidFill>
                  <a:srgbClr val="00728F"/>
                </a:solidFill>
                <a:latin typeface="Segoe UI" panose="020B0502040204020203" pitchFamily="34" charset="0"/>
                <a:ea typeface="Segoe UI" panose="020B0502040204020203" pitchFamily="34" charset="0"/>
                <a:cs typeface="Segoe UI" panose="020B0502040204020203" pitchFamily="34" charset="0"/>
              </a:rPr>
              <a:t>Pseudorasbora</a:t>
            </a: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 parva</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91771"/>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sp>
        <p:nvSpPr>
          <p:cNvPr id="20" name="Content Placeholder 2"/>
          <p:cNvSpPr txBox="1">
            <a:spLocks/>
          </p:cNvSpPr>
          <p:nvPr/>
        </p:nvSpPr>
        <p:spPr>
          <a:xfrm>
            <a:off x="241999" y="1593007"/>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smtClean="0">
                <a:latin typeface="Segoe UI" panose="020B0502040204020203" pitchFamily="34" charset="0"/>
                <a:ea typeface="Segoe UI" panose="020B0502040204020203" pitchFamily="34" charset="0"/>
                <a:cs typeface="Segoe UI" panose="020B0502040204020203" pitchFamily="34" charset="0"/>
              </a:rPr>
              <a:t>Confusion species: Gudgeon </a:t>
            </a:r>
            <a:r>
              <a:rPr lang="en-GB" sz="2000" i="1" dirty="0" smtClean="0">
                <a:latin typeface="Segoe UI" panose="020B0502040204020203" pitchFamily="34" charset="0"/>
                <a:ea typeface="Segoe UI" panose="020B0502040204020203" pitchFamily="34" charset="0"/>
                <a:cs typeface="Segoe UI" panose="020B0502040204020203" pitchFamily="34" charset="0"/>
              </a:rPr>
              <a:t>Gobio </a:t>
            </a:r>
            <a:r>
              <a:rPr lang="en-GB" sz="2000" i="1" dirty="0" err="1" smtClean="0">
                <a:latin typeface="Segoe UI" panose="020B0502040204020203" pitchFamily="34" charset="0"/>
                <a:ea typeface="Segoe UI" panose="020B0502040204020203" pitchFamily="34" charset="0"/>
                <a:cs typeface="Segoe UI" panose="020B0502040204020203" pitchFamily="34" charset="0"/>
              </a:rPr>
              <a:t>gobio</a:t>
            </a:r>
            <a:endParaRPr lang="en-GB" sz="2000" i="1"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p:cNvSpPr/>
          <p:nvPr/>
        </p:nvSpPr>
        <p:spPr>
          <a:xfrm>
            <a:off x="5264585" y="4906805"/>
            <a:ext cx="4204023" cy="523220"/>
          </a:xfrm>
          <a:prstGeom prst="rect">
            <a:avLst/>
          </a:prstGeom>
        </p:spPr>
        <p:txBody>
          <a:bodyPr wrap="square">
            <a:spAutoFit/>
          </a:bodyPr>
          <a:lstStyle/>
          <a:p>
            <a:r>
              <a:rPr lang="en-GB" dirty="0" err="1" smtClean="0">
                <a:latin typeface="Segoe UI" panose="020B0502040204020203" pitchFamily="34" charset="0"/>
                <a:ea typeface="Segoe UI" panose="020B0502040204020203" pitchFamily="34" charset="0"/>
                <a:cs typeface="Segoe UI" panose="020B0502040204020203" pitchFamily="34" charset="0"/>
              </a:rPr>
              <a:t>Gudgeon</a:t>
            </a:r>
            <a:r>
              <a:rPr lang="en-GB" dirty="0">
                <a:latin typeface="Segoe UI" panose="020B0502040204020203" pitchFamily="34" charset="0"/>
                <a:ea typeface="Segoe UI" panose="020B0502040204020203" pitchFamily="34" charset="0"/>
                <a:cs typeface="Segoe UI" panose="020B0502040204020203" pitchFamily="34" charset="0"/>
              </a:rPr>
              <a:t> </a:t>
            </a:r>
            <a:r>
              <a:rPr lang="en-GB" i="1" dirty="0" err="1">
                <a:latin typeface="Segoe UI" panose="020B0502040204020203" pitchFamily="34" charset="0"/>
                <a:ea typeface="Segoe UI" panose="020B0502040204020203" pitchFamily="34" charset="0"/>
                <a:cs typeface="Segoe UI" panose="020B0502040204020203" pitchFamily="34" charset="0"/>
              </a:rPr>
              <a:t>Gobio</a:t>
            </a:r>
            <a:r>
              <a:rPr lang="en-GB" i="1" dirty="0">
                <a:latin typeface="Segoe UI" panose="020B0502040204020203" pitchFamily="34" charset="0"/>
                <a:ea typeface="Segoe UI" panose="020B0502040204020203" pitchFamily="34" charset="0"/>
                <a:cs typeface="Segoe UI" panose="020B0502040204020203" pitchFamily="34" charset="0"/>
              </a:rPr>
              <a:t> </a:t>
            </a:r>
            <a:r>
              <a:rPr lang="en-GB" i="1" dirty="0" err="1">
                <a:latin typeface="Segoe UI" panose="020B0502040204020203" pitchFamily="34" charset="0"/>
                <a:ea typeface="Segoe UI" panose="020B0502040204020203" pitchFamily="34" charset="0"/>
                <a:cs typeface="Segoe UI" panose="020B0502040204020203" pitchFamily="34" charset="0"/>
              </a:rPr>
              <a:t>gobio</a:t>
            </a:r>
            <a:endParaRPr lang="en-GB" i="1" dirty="0">
              <a:latin typeface="Segoe UI" panose="020B0502040204020203" pitchFamily="34" charset="0"/>
              <a:ea typeface="Segoe UI" panose="020B0502040204020203" pitchFamily="34" charset="0"/>
              <a:cs typeface="Segoe UI" panose="020B0502040204020203" pitchFamily="34" charset="0"/>
            </a:endParaRPr>
          </a:p>
          <a:p>
            <a:r>
              <a:rPr lang="en-GB" sz="1000" dirty="0" smtClean="0">
                <a:latin typeface="Segoe UI" panose="020B0502040204020203" pitchFamily="34" charset="0"/>
                <a:ea typeface="Segoe UI" panose="020B0502040204020203" pitchFamily="34" charset="0"/>
                <a:cs typeface="Segoe UI" panose="020B0502040204020203" pitchFamily="34" charset="0"/>
              </a:rPr>
              <a:t>Photo credit </a:t>
            </a:r>
            <a:r>
              <a:rPr lang="en-GB" sz="1000" dirty="0">
                <a:latin typeface="Segoe UI" panose="020B0502040204020203" pitchFamily="34" charset="0"/>
                <a:ea typeface="Segoe UI" panose="020B0502040204020203" pitchFamily="34" charset="0"/>
                <a:cs typeface="Segoe UI" panose="020B0502040204020203" pitchFamily="34" charset="0"/>
              </a:rPr>
              <a:t>Gilles San </a:t>
            </a:r>
            <a:r>
              <a:rPr lang="en-GB" sz="1000" dirty="0" smtClean="0">
                <a:latin typeface="Segoe UI" panose="020B0502040204020203" pitchFamily="34" charset="0"/>
                <a:ea typeface="Segoe UI" panose="020B0502040204020203" pitchFamily="34" charset="0"/>
                <a:cs typeface="Segoe UI" panose="020B0502040204020203" pitchFamily="34" charset="0"/>
              </a:rPr>
              <a:t>Martin.</a:t>
            </a:r>
            <a:endParaRPr lang="en-GB" sz="1000" dirty="0">
              <a:latin typeface="Segoe UI" panose="020B0502040204020203" pitchFamily="34" charset="0"/>
              <a:ea typeface="Segoe UI" panose="020B0502040204020203" pitchFamily="34" charset="0"/>
              <a:cs typeface="Segoe UI" panose="020B0502040204020203" pitchFamily="34" charset="0"/>
            </a:endParaRPr>
          </a:p>
        </p:txBody>
      </p:sp>
      <p:pic>
        <p:nvPicPr>
          <p:cNvPr id="8196" name="Picture 4" descr="https://upload.wikimedia.org/wikipedia/commons/4/48/Gobio_gobio2.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994961" y="2345033"/>
            <a:ext cx="3698405" cy="2477638"/>
          </a:xfrm>
          <a:prstGeom prst="roundRect">
            <a:avLst/>
          </a:prstGeom>
          <a:noFill/>
          <a:extLst>
            <a:ext uri="{909E8E84-426E-40DD-AFC4-6F175D3DCCD1}">
              <a14:hiddenFill xmlns:a14="http://schemas.microsoft.com/office/drawing/2010/main">
                <a:solidFill>
                  <a:srgbClr val="FFFFFF"/>
                </a:solidFill>
              </a14:hiddenFill>
            </a:ext>
          </a:extLst>
        </p:spPr>
      </p:pic>
      <p:sp>
        <p:nvSpPr>
          <p:cNvPr id="24" name="Flowchart: Merge 23"/>
          <p:cNvSpPr/>
          <p:nvPr/>
        </p:nvSpPr>
        <p:spPr>
          <a:xfrm rot="16200000">
            <a:off x="3468673" y="3243325"/>
            <a:ext cx="1886396" cy="1919007"/>
          </a:xfrm>
          <a:prstGeom prst="flowChartMerg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8" name="Picture 6" descr="https://upload.wikimedia.org/wikipedia/commons/4/48/Gobio_gobio2.jp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210446" y="3138876"/>
            <a:ext cx="2107790" cy="2107789"/>
          </a:xfrm>
          <a:prstGeom prst="round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069955" y="2180532"/>
            <a:ext cx="2490853" cy="923330"/>
          </a:xfrm>
          <a:prstGeom prst="rect">
            <a:avLst/>
          </a:prstGeom>
          <a:noFill/>
        </p:spPr>
        <p:txBody>
          <a:bodyPr wrap="square" rtlCol="0">
            <a:spAutoFit/>
          </a:bodyPr>
          <a:lstStyle/>
          <a:p>
            <a:pPr algn="ctr"/>
            <a:r>
              <a:rPr lang="en-GB" dirty="0" smtClean="0">
                <a:latin typeface="Segoe UI" panose="020B0502040204020203" pitchFamily="34" charset="0"/>
                <a:ea typeface="Segoe UI" panose="020B0502040204020203" pitchFamily="34" charset="0"/>
                <a:cs typeface="Segoe UI" panose="020B0502040204020203" pitchFamily="34" charset="0"/>
              </a:rPr>
              <a:t>The native Gudgeon has two </a:t>
            </a:r>
            <a:r>
              <a:rPr lang="en-GB" dirty="0" err="1" smtClean="0">
                <a:latin typeface="Segoe UI" panose="020B0502040204020203" pitchFamily="34" charset="0"/>
                <a:ea typeface="Segoe UI" panose="020B0502040204020203" pitchFamily="34" charset="0"/>
                <a:cs typeface="Segoe UI" panose="020B0502040204020203" pitchFamily="34" charset="0"/>
              </a:rPr>
              <a:t>barbels</a:t>
            </a:r>
            <a:r>
              <a:rPr lang="en-GB" dirty="0" smtClean="0">
                <a:latin typeface="Segoe UI" panose="020B0502040204020203" pitchFamily="34" charset="0"/>
                <a:ea typeface="Segoe UI" panose="020B0502040204020203" pitchFamily="34" charset="0"/>
                <a:cs typeface="Segoe UI" panose="020B0502040204020203" pitchFamily="34" charset="0"/>
              </a:rPr>
              <a:t> beside its mouth</a:t>
            </a:r>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17" name="Picture 16"/>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773762" y="6142085"/>
            <a:ext cx="556217" cy="559492"/>
          </a:xfrm>
          <a:prstGeom prst="rect">
            <a:avLst/>
          </a:prstGeom>
          <a:noFill/>
        </p:spPr>
      </p:pic>
    </p:spTree>
    <p:extLst>
      <p:ext uri="{BB962C8B-B14F-4D97-AF65-F5344CB8AC3E}">
        <p14:creationId xmlns:p14="http://schemas.microsoft.com/office/powerpoint/2010/main" val="1787208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Topmouth Gudgeon</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err="1" smtClean="0">
                <a:solidFill>
                  <a:srgbClr val="00728F"/>
                </a:solidFill>
                <a:latin typeface="Segoe UI" panose="020B0502040204020203" pitchFamily="34" charset="0"/>
                <a:ea typeface="Segoe UI" panose="020B0502040204020203" pitchFamily="34" charset="0"/>
                <a:cs typeface="Segoe UI" panose="020B0502040204020203" pitchFamily="34" charset="0"/>
              </a:rPr>
              <a:t>Pseudorasbora</a:t>
            </a: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 parva</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31921"/>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sp>
        <p:nvSpPr>
          <p:cNvPr id="17" name="TextBox 16"/>
          <p:cNvSpPr txBox="1"/>
          <p:nvPr/>
        </p:nvSpPr>
        <p:spPr>
          <a:xfrm>
            <a:off x="535944" y="1699452"/>
            <a:ext cx="8109997" cy="4124206"/>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Segoe UI" panose="020B0502040204020203" pitchFamily="34" charset="0"/>
                <a:ea typeface="Segoe UI" panose="020B0502040204020203" pitchFamily="34" charset="0"/>
                <a:cs typeface="Segoe UI" panose="020B0502040204020203" pitchFamily="34" charset="0"/>
              </a:rPr>
              <a:t>Topmouth Gudgeon are native to East Asia.</a:t>
            </a:r>
          </a:p>
          <a:p>
            <a:pPr marL="285750" indent="-285750">
              <a:buFont typeface="Arial" panose="020B0604020202020204" pitchFamily="34" charset="0"/>
              <a:buChar char="•"/>
            </a:pPr>
            <a:r>
              <a:rPr lang="en-GB" sz="2000" dirty="0" smtClean="0">
                <a:latin typeface="Segoe UI" panose="020B0502040204020203" pitchFamily="34" charset="0"/>
                <a:ea typeface="Segoe UI" panose="020B0502040204020203" pitchFamily="34" charset="0"/>
                <a:cs typeface="Segoe UI" panose="020B0502040204020203" pitchFamily="34" charset="0"/>
              </a:rPr>
              <a:t>They were first recorded in the wild in 1996, having been introduced through contamination of other fish stocks. They are also present in the ornamental trade from which they can escape.</a:t>
            </a:r>
          </a:p>
          <a:p>
            <a:pPr marL="285750" indent="-285750">
              <a:buFont typeface="Arial" panose="020B0604020202020204" pitchFamily="34" charset="0"/>
              <a:buChar char="•"/>
            </a:pPr>
            <a:r>
              <a:rPr lang="en-GB" sz="2000" dirty="0" smtClean="0">
                <a:latin typeface="Segoe UI" panose="020B0502040204020203" pitchFamily="34" charset="0"/>
                <a:ea typeface="Segoe UI" panose="020B0502040204020203" pitchFamily="34" charset="0"/>
                <a:cs typeface="Segoe UI" panose="020B0502040204020203" pitchFamily="34" charset="0"/>
              </a:rPr>
              <a:t>There are a number of populations in isolated lakes across England, and there are three known populations in Wales. Not known from the wild in Scotland.</a:t>
            </a:r>
          </a:p>
          <a:p>
            <a:pPr marL="285750" indent="-285750">
              <a:buFont typeface="Arial" panose="020B0604020202020204" pitchFamily="34" charset="0"/>
              <a:buChar char="•"/>
            </a:pPr>
            <a:r>
              <a:rPr lang="en-GB" sz="2000" dirty="0" smtClean="0">
                <a:latin typeface="Segoe UI" panose="020B0502040204020203" pitchFamily="34" charset="0"/>
                <a:ea typeface="Segoe UI" panose="020B0502040204020203" pitchFamily="34" charset="0"/>
                <a:cs typeface="Segoe UI" panose="020B0502040204020203" pitchFamily="34" charset="0"/>
              </a:rPr>
              <a:t>Populations in Cumbria and London have been successfully eradicated.</a:t>
            </a:r>
          </a:p>
          <a:p>
            <a:pPr marL="285750" indent="-285750">
              <a:buFont typeface="Arial" panose="020B0604020202020204" pitchFamily="34" charset="0"/>
              <a:buChar char="•"/>
            </a:pPr>
            <a:r>
              <a:rPr lang="en-GB" sz="2000" dirty="0" smtClean="0">
                <a:latin typeface="Segoe UI" panose="020B0502040204020203" pitchFamily="34" charset="0"/>
                <a:ea typeface="Segoe UI" panose="020B0502040204020203" pitchFamily="34" charset="0"/>
                <a:cs typeface="Segoe UI" panose="020B0502040204020203" pitchFamily="34" charset="0"/>
              </a:rPr>
              <a:t>They are </a:t>
            </a:r>
            <a:r>
              <a:rPr lang="en-GB" sz="2000" dirty="0" err="1" smtClean="0">
                <a:latin typeface="Segoe UI" panose="020B0502040204020203" pitchFamily="34" charset="0"/>
                <a:ea typeface="Segoe UI" panose="020B0502040204020203" pitchFamily="34" charset="0"/>
                <a:cs typeface="Segoe UI" panose="020B0502040204020203" pitchFamily="34" charset="0"/>
              </a:rPr>
              <a:t>bentho</a:t>
            </a:r>
            <a:r>
              <a:rPr lang="en-GB" sz="2000" dirty="0" smtClean="0">
                <a:latin typeface="Segoe UI" panose="020B0502040204020203" pitchFamily="34" charset="0"/>
                <a:ea typeface="Segoe UI" panose="020B0502040204020203" pitchFamily="34" charset="0"/>
                <a:cs typeface="Segoe UI" panose="020B0502040204020203" pitchFamily="34" charset="0"/>
              </a:rPr>
              <a:t>-pelagic, usually found in well-vegetated small streams, rivers, canals, drains and ditches.</a:t>
            </a:r>
          </a:p>
          <a:p>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1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6560" y="6143318"/>
            <a:ext cx="556217" cy="559492"/>
          </a:xfrm>
          <a:prstGeom prst="rect">
            <a:avLst/>
          </a:prstGeom>
          <a:noFill/>
        </p:spPr>
      </p:pic>
    </p:spTree>
    <p:extLst>
      <p:ext uri="{BB962C8B-B14F-4D97-AF65-F5344CB8AC3E}">
        <p14:creationId xmlns:p14="http://schemas.microsoft.com/office/powerpoint/2010/main" val="1400240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Topmouth Gudgeon</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err="1" smtClean="0">
                <a:solidFill>
                  <a:srgbClr val="00728F"/>
                </a:solidFill>
                <a:latin typeface="Segoe UI" panose="020B0502040204020203" pitchFamily="34" charset="0"/>
                <a:ea typeface="Segoe UI" panose="020B0502040204020203" pitchFamily="34" charset="0"/>
                <a:cs typeface="Segoe UI" panose="020B0502040204020203" pitchFamily="34" charset="0"/>
              </a:rPr>
              <a:t>Pseudorasbora</a:t>
            </a: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 parva</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760" y="5432399"/>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9648" y="5988138"/>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sp>
        <p:nvSpPr>
          <p:cNvPr id="17" name="TextBox 16"/>
          <p:cNvSpPr txBox="1"/>
          <p:nvPr/>
        </p:nvSpPr>
        <p:spPr>
          <a:xfrm>
            <a:off x="314205" y="1882284"/>
            <a:ext cx="4399751" cy="2893100"/>
          </a:xfrm>
          <a:prstGeom prst="rect">
            <a:avLst/>
          </a:prstGeom>
          <a:noFill/>
        </p:spPr>
        <p:txBody>
          <a:bodyPr wrap="square" rtlCol="0">
            <a:spAutoFit/>
          </a:bodyPr>
          <a:lstStyle/>
          <a:p>
            <a:r>
              <a:rPr lang="en-GB" sz="2400" dirty="0" smtClean="0">
                <a:latin typeface="Segoe UI" panose="020B0502040204020203" pitchFamily="34" charset="0"/>
                <a:ea typeface="Segoe UI" panose="020B0502040204020203" pitchFamily="34" charset="0"/>
                <a:cs typeface="Segoe UI" panose="020B0502040204020203" pitchFamily="34" charset="0"/>
              </a:rPr>
              <a:t>Impacts:</a:t>
            </a:r>
          </a:p>
          <a:p>
            <a:endParaRPr lang="en-GB" sz="2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400" dirty="0" smtClean="0">
                <a:latin typeface="Segoe UI" panose="020B0502040204020203" pitchFamily="34" charset="0"/>
                <a:ea typeface="Segoe UI" panose="020B0502040204020203" pitchFamily="34" charset="0"/>
                <a:cs typeface="Segoe UI" panose="020B0502040204020203" pitchFamily="34" charset="0"/>
              </a:rPr>
              <a:t>Can outcompete native species for food and spawning areas</a:t>
            </a:r>
            <a:r>
              <a:rPr lang="en-GB" sz="2400" dirty="0">
                <a:latin typeface="Segoe UI" panose="020B0502040204020203" pitchFamily="34" charset="0"/>
                <a:ea typeface="Segoe UI" panose="020B0502040204020203" pitchFamily="34" charset="0"/>
                <a:cs typeface="Segoe UI" panose="020B0502040204020203" pitchFamily="34" charset="0"/>
              </a:rPr>
              <a:t>.</a:t>
            </a:r>
            <a:endParaRPr lang="en-GB" sz="2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400" dirty="0">
                <a:latin typeface="Segoe UI" panose="020B0502040204020203" pitchFamily="34" charset="0"/>
                <a:ea typeface="Segoe UI" panose="020B0502040204020203" pitchFamily="34" charset="0"/>
                <a:cs typeface="Segoe UI" panose="020B0502040204020203" pitchFamily="34" charset="0"/>
              </a:rPr>
              <a:t>K</a:t>
            </a:r>
            <a:r>
              <a:rPr lang="en-GB" sz="2400" dirty="0" smtClean="0">
                <a:latin typeface="Segoe UI" panose="020B0502040204020203" pitchFamily="34" charset="0"/>
                <a:ea typeface="Segoe UI" panose="020B0502040204020203" pitchFamily="34" charset="0"/>
                <a:cs typeface="Segoe UI" panose="020B0502040204020203" pitchFamily="34" charset="0"/>
              </a:rPr>
              <a:t>nown vector of disease.</a:t>
            </a:r>
          </a:p>
          <a:p>
            <a:pPr marL="285750" indent="-285750">
              <a:buFont typeface="Arial" panose="020B0604020202020204" pitchFamily="34" charset="0"/>
              <a:buChar char="•"/>
            </a:pPr>
            <a:r>
              <a:rPr lang="en-GB" sz="2400" dirty="0">
                <a:latin typeface="Segoe UI" panose="020B0502040204020203" pitchFamily="34" charset="0"/>
                <a:ea typeface="Segoe UI" panose="020B0502040204020203" pitchFamily="34" charset="0"/>
                <a:cs typeface="Segoe UI" panose="020B0502040204020203" pitchFamily="34" charset="0"/>
              </a:rPr>
              <a:t>P</a:t>
            </a:r>
            <a:r>
              <a:rPr lang="en-GB" sz="2400" dirty="0" smtClean="0">
                <a:latin typeface="Segoe UI" panose="020B0502040204020203" pitchFamily="34" charset="0"/>
                <a:ea typeface="Segoe UI" panose="020B0502040204020203" pitchFamily="34" charset="0"/>
                <a:cs typeface="Segoe UI" panose="020B0502040204020203" pitchFamily="34" charset="0"/>
              </a:rPr>
              <a:t>est to anglers.</a:t>
            </a:r>
          </a:p>
          <a:p>
            <a:pPr marL="285750" indent="-285750">
              <a:buFont typeface="Arial" panose="020B0604020202020204" pitchFamily="34" charset="0"/>
              <a:buChar char="•"/>
            </a:pPr>
            <a:endParaRPr lang="en-GB" sz="1400" dirty="0">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79761" y="1951125"/>
            <a:ext cx="4216400" cy="3072693"/>
          </a:xfrm>
          <a:prstGeom prst="roundRect">
            <a:avLst/>
          </a:prstGeom>
        </p:spPr>
      </p:pic>
      <p:sp>
        <p:nvSpPr>
          <p:cNvPr id="13" name="TextBox 12"/>
          <p:cNvSpPr txBox="1"/>
          <p:nvPr/>
        </p:nvSpPr>
        <p:spPr>
          <a:xfrm>
            <a:off x="7250482" y="4839152"/>
            <a:ext cx="1455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Matt </a:t>
            </a:r>
            <a:r>
              <a:rPr lang="en-GB" sz="600" dirty="0">
                <a:latin typeface="Segoe UI" panose="020B0502040204020203" pitchFamily="34" charset="0"/>
                <a:ea typeface="Segoe UI" panose="020B0502040204020203" pitchFamily="34" charset="0"/>
                <a:cs typeface="Segoe UI" panose="020B0502040204020203" pitchFamily="34" charset="0"/>
              </a:rPr>
              <a:t>Brazier - Environment Agency</a:t>
            </a:r>
          </a:p>
        </p:txBody>
      </p:sp>
      <p:pic>
        <p:nvPicPr>
          <p:cNvPr id="14" name="Picture 13"/>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67900" y="6134842"/>
            <a:ext cx="556217" cy="559492"/>
          </a:xfrm>
          <a:prstGeom prst="rect">
            <a:avLst/>
          </a:prstGeom>
          <a:noFill/>
        </p:spPr>
      </p:pic>
    </p:spTree>
    <p:extLst>
      <p:ext uri="{BB962C8B-B14F-4D97-AF65-F5344CB8AC3E}">
        <p14:creationId xmlns:p14="http://schemas.microsoft.com/office/powerpoint/2010/main" val="3092056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640196" y="560625"/>
            <a:ext cx="3747769" cy="1003660"/>
          </a:xfrm>
        </p:spPr>
        <p:txBody>
          <a:bodyPr>
            <a:normAutofit/>
          </a:bodyPr>
          <a:lstStyle/>
          <a:p>
            <a:r>
              <a:rPr lang="en-GB" sz="24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Reporting</a:t>
            </a:r>
            <a:endParaRPr lang="en-GB" sz="24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sp>
        <p:nvSpPr>
          <p:cNvPr id="13" name="Content Placeholder 2"/>
          <p:cNvSpPr txBox="1">
            <a:spLocks/>
          </p:cNvSpPr>
          <p:nvPr/>
        </p:nvSpPr>
        <p:spPr>
          <a:xfrm>
            <a:off x="439220" y="1394429"/>
            <a:ext cx="69331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r>
              <a:rPr lang="en-GB" sz="2400" dirty="0">
                <a:latin typeface="Segoe UI" panose="020B0502040204020203" pitchFamily="34" charset="0"/>
                <a:ea typeface="Segoe UI" panose="020B0502040204020203" pitchFamily="34" charset="0"/>
                <a:cs typeface="Segoe UI" panose="020B0502040204020203" pitchFamily="34" charset="0"/>
              </a:rPr>
              <a:t>Any sightings of </a:t>
            </a:r>
            <a:r>
              <a:rPr lang="en-GB" sz="2400" dirty="0" smtClean="0">
                <a:latin typeface="Segoe UI" panose="020B0502040204020203" pitchFamily="34" charset="0"/>
                <a:ea typeface="Segoe UI" panose="020B0502040204020203" pitchFamily="34" charset="0"/>
                <a:cs typeface="Segoe UI" panose="020B0502040204020203" pitchFamily="34" charset="0"/>
              </a:rPr>
              <a:t>Round Goby, Fathead Minnow </a:t>
            </a:r>
            <a:r>
              <a:rPr lang="en-GB" sz="2400" dirty="0">
                <a:latin typeface="Segoe UI" panose="020B0502040204020203" pitchFamily="34" charset="0"/>
                <a:ea typeface="Segoe UI" panose="020B0502040204020203" pitchFamily="34" charset="0"/>
                <a:cs typeface="Segoe UI" panose="020B0502040204020203" pitchFamily="34" charset="0"/>
              </a:rPr>
              <a:t>or </a:t>
            </a:r>
            <a:r>
              <a:rPr lang="en-GB" sz="2400" dirty="0" err="1" smtClean="0">
                <a:latin typeface="Segoe UI" panose="020B0502040204020203" pitchFamily="34" charset="0"/>
                <a:ea typeface="Segoe UI" panose="020B0502040204020203" pitchFamily="34" charset="0"/>
                <a:cs typeface="Segoe UI" panose="020B0502040204020203" pitchFamily="34" charset="0"/>
              </a:rPr>
              <a:t>Topmouth</a:t>
            </a:r>
            <a:r>
              <a:rPr lang="en-GB" sz="2400" dirty="0" smtClean="0">
                <a:latin typeface="Segoe UI" panose="020B0502040204020203" pitchFamily="34" charset="0"/>
                <a:ea typeface="Segoe UI" panose="020B0502040204020203" pitchFamily="34" charset="0"/>
                <a:cs typeface="Segoe UI" panose="020B0502040204020203" pitchFamily="34" charset="0"/>
              </a:rPr>
              <a:t> </a:t>
            </a:r>
            <a:r>
              <a:rPr lang="en-GB" sz="2400" dirty="0" err="1" smtClean="0">
                <a:latin typeface="Segoe UI" panose="020B0502040204020203" pitchFamily="34" charset="0"/>
                <a:ea typeface="Segoe UI" panose="020B0502040204020203" pitchFamily="34" charset="0"/>
                <a:cs typeface="Segoe UI" panose="020B0502040204020203" pitchFamily="34" charset="0"/>
              </a:rPr>
              <a:t>Gudgeon</a:t>
            </a:r>
            <a:r>
              <a:rPr lang="en-GB" sz="2400" dirty="0" smtClean="0">
                <a:latin typeface="Segoe UI" panose="020B0502040204020203" pitchFamily="34" charset="0"/>
                <a:ea typeface="Segoe UI" panose="020B0502040204020203" pitchFamily="34" charset="0"/>
                <a:cs typeface="Segoe UI" panose="020B0502040204020203" pitchFamily="34" charset="0"/>
              </a:rPr>
              <a:t> </a:t>
            </a:r>
            <a:r>
              <a:rPr lang="en-GB" sz="2400" dirty="0">
                <a:latin typeface="Segoe UI" panose="020B0502040204020203" pitchFamily="34" charset="0"/>
                <a:ea typeface="Segoe UI" panose="020B0502040204020203" pitchFamily="34" charset="0"/>
                <a:cs typeface="Segoe UI" panose="020B0502040204020203" pitchFamily="34" charset="0"/>
              </a:rPr>
              <a:t>in the UK </a:t>
            </a:r>
            <a:r>
              <a:rPr lang="en-GB" sz="2400" dirty="0">
                <a:solidFill>
                  <a:srgbClr val="FF0000"/>
                </a:solidFill>
                <a:latin typeface="Segoe UI" panose="020B0502040204020203" pitchFamily="34" charset="0"/>
                <a:ea typeface="Segoe UI" panose="020B0502040204020203" pitchFamily="34" charset="0"/>
                <a:cs typeface="Segoe UI" panose="020B0502040204020203" pitchFamily="34" charset="0"/>
              </a:rPr>
              <a:t>should be reported</a:t>
            </a:r>
            <a:r>
              <a:rPr lang="en-GB" sz="2400" dirty="0">
                <a:latin typeface="Segoe UI" panose="020B0502040204020203" pitchFamily="34" charset="0"/>
                <a:ea typeface="Segoe UI" panose="020B0502040204020203" pitchFamily="34" charset="0"/>
                <a:cs typeface="Segoe UI" panose="020B0502040204020203" pitchFamily="34" charset="0"/>
              </a:rPr>
              <a:t> </a:t>
            </a:r>
            <a:r>
              <a:rPr lang="en-GB" sz="2400" dirty="0" smtClean="0">
                <a:latin typeface="Segoe UI" panose="020B0502040204020203" pitchFamily="34" charset="0"/>
                <a:ea typeface="Segoe UI" panose="020B0502040204020203" pitchFamily="34" charset="0"/>
                <a:cs typeface="Segoe UI" panose="020B0502040204020203" pitchFamily="34" charset="0"/>
              </a:rPr>
              <a:t>immediately – </a:t>
            </a:r>
            <a:r>
              <a:rPr lang="en-GB" sz="2400" dirty="0">
                <a:latin typeface="Segoe UI" panose="020B0502040204020203" pitchFamily="34" charset="0"/>
                <a:ea typeface="Segoe UI" panose="020B0502040204020203" pitchFamily="34" charset="0"/>
                <a:cs typeface="Segoe UI" panose="020B0502040204020203" pitchFamily="34" charset="0"/>
              </a:rPr>
              <a:t>with a photograph and accurate location if possible.</a:t>
            </a:r>
          </a:p>
          <a:p>
            <a:endParaRPr lang="en-GB" sz="2400" dirty="0">
              <a:latin typeface="Segoe UI" panose="020B0502040204020203" pitchFamily="34" charset="0"/>
              <a:ea typeface="Segoe UI" panose="020B0502040204020203" pitchFamily="34" charset="0"/>
              <a:cs typeface="Segoe UI" panose="020B0502040204020203" pitchFamily="34" charset="0"/>
            </a:endParaRPr>
          </a:p>
          <a:p>
            <a:r>
              <a:rPr lang="en-GB" sz="2400" dirty="0">
                <a:latin typeface="Segoe UI" panose="020B0502040204020203" pitchFamily="34" charset="0"/>
                <a:ea typeface="Segoe UI" panose="020B0502040204020203" pitchFamily="34" charset="0"/>
                <a:cs typeface="Segoe UI" panose="020B0502040204020203" pitchFamily="34" charset="0"/>
              </a:rPr>
              <a:t>Report sightings by using </a:t>
            </a:r>
            <a:r>
              <a:rPr lang="en-GB" sz="2400" dirty="0" err="1">
                <a:solidFill>
                  <a:srgbClr val="FF0000"/>
                </a:solidFill>
                <a:latin typeface="Segoe UI" panose="020B0502040204020203" pitchFamily="34" charset="0"/>
                <a:ea typeface="Segoe UI" panose="020B0502040204020203" pitchFamily="34" charset="0"/>
                <a:cs typeface="Segoe UI" panose="020B0502040204020203" pitchFamily="34" charset="0"/>
              </a:rPr>
              <a:t>iRecord</a:t>
            </a:r>
            <a:r>
              <a:rPr lang="en-GB" sz="2400" dirty="0">
                <a:latin typeface="Segoe UI" panose="020B0502040204020203" pitchFamily="34" charset="0"/>
                <a:ea typeface="Segoe UI" panose="020B0502040204020203" pitchFamily="34" charset="0"/>
                <a:cs typeface="Segoe UI" panose="020B0502040204020203" pitchFamily="34" charset="0"/>
              </a:rPr>
              <a:t> (</a:t>
            </a:r>
            <a:r>
              <a:rPr lang="en-GB" sz="2400" u="sng" dirty="0">
                <a:latin typeface="Segoe UI" panose="020B0502040204020203" pitchFamily="34" charset="0"/>
                <a:ea typeface="Segoe UI" panose="020B0502040204020203" pitchFamily="34" charset="0"/>
                <a:cs typeface="Segoe UI" panose="020B0502040204020203" pitchFamily="34" charset="0"/>
                <a:hlinkClick r:id="rId9"/>
              </a:rPr>
              <a:t>https://www.brc.ac.uk/irecord/ </a:t>
            </a:r>
            <a:r>
              <a:rPr lang="en-GB" sz="2400" dirty="0">
                <a:latin typeface="Segoe UI" panose="020B0502040204020203" pitchFamily="34" charset="0"/>
                <a:ea typeface="Segoe UI" panose="020B0502040204020203" pitchFamily="34" charset="0"/>
                <a:cs typeface="Segoe UI" panose="020B0502040204020203" pitchFamily="34" charset="0"/>
              </a:rPr>
              <a:t>or the </a:t>
            </a:r>
            <a:r>
              <a:rPr lang="en-GB" sz="2400" dirty="0" err="1">
                <a:solidFill>
                  <a:srgbClr val="006699"/>
                </a:solidFill>
                <a:latin typeface="Segoe UI" panose="020B0502040204020203" pitchFamily="34" charset="0"/>
                <a:ea typeface="Segoe UI" panose="020B0502040204020203" pitchFamily="34" charset="0"/>
                <a:cs typeface="Segoe UI" panose="020B0502040204020203" pitchFamily="34" charset="0"/>
              </a:rPr>
              <a:t>iRecord</a:t>
            </a:r>
            <a:r>
              <a:rPr lang="en-GB" sz="2400" dirty="0">
                <a:solidFill>
                  <a:srgbClr val="006699"/>
                </a:solidFill>
                <a:latin typeface="Segoe UI" panose="020B0502040204020203" pitchFamily="34" charset="0"/>
                <a:ea typeface="Segoe UI" panose="020B0502040204020203" pitchFamily="34" charset="0"/>
                <a:cs typeface="Segoe UI" panose="020B0502040204020203" pitchFamily="34" charset="0"/>
              </a:rPr>
              <a:t> app) </a:t>
            </a:r>
            <a:r>
              <a:rPr lang="en-GB" sz="2400" dirty="0">
                <a:latin typeface="Segoe UI" panose="020B0502040204020203" pitchFamily="34" charset="0"/>
                <a:ea typeface="Segoe UI" panose="020B0502040204020203" pitchFamily="34" charset="0"/>
                <a:cs typeface="Segoe UI" panose="020B0502040204020203" pitchFamily="34" charset="0"/>
              </a:rPr>
              <a:t>or by emailing </a:t>
            </a:r>
            <a:r>
              <a:rPr lang="en-GB" sz="2400" u="sng" dirty="0">
                <a:latin typeface="Segoe UI" panose="020B0502040204020203" pitchFamily="34" charset="0"/>
                <a:ea typeface="Segoe UI" panose="020B0502040204020203" pitchFamily="34" charset="0"/>
                <a:cs typeface="Segoe UI" panose="020B0502040204020203" pitchFamily="34" charset="0"/>
                <a:hlinkClick r:id="rId10"/>
              </a:rPr>
              <a:t>alertnonnative@ceh.ac.uk</a:t>
            </a:r>
            <a:endParaRPr lang="en-GB" sz="2400" u="sng"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GB" sz="2400" dirty="0">
              <a:hlinkClick r:id="rId10"/>
            </a:endParaRPr>
          </a:p>
        </p:txBody>
      </p:sp>
      <p:pic>
        <p:nvPicPr>
          <p:cNvPr id="14" name="Picture 13"/>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775937" y="6149180"/>
            <a:ext cx="556217" cy="559492"/>
          </a:xfrm>
          <a:prstGeom prst="rect">
            <a:avLst/>
          </a:prstGeom>
          <a:noFill/>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10307" y="2131664"/>
            <a:ext cx="845945" cy="2229247"/>
          </a:xfrm>
          <a:prstGeom prst="rect">
            <a:avLst/>
          </a:prstGeom>
        </p:spPr>
      </p:pic>
    </p:spTree>
    <p:extLst>
      <p:ext uri="{BB962C8B-B14F-4D97-AF65-F5344CB8AC3E}">
        <p14:creationId xmlns:p14="http://schemas.microsoft.com/office/powerpoint/2010/main" val="344846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197632" y="495506"/>
            <a:ext cx="7886700" cy="1325563"/>
          </a:xfrm>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White-clawed Crayfish (native)</a:t>
            </a:r>
            <a:b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Austropotamobius pallipes</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endPar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sp>
        <p:nvSpPr>
          <p:cNvPr id="13" name="TextBox 12"/>
          <p:cNvSpPr txBox="1"/>
          <p:nvPr/>
        </p:nvSpPr>
        <p:spPr>
          <a:xfrm>
            <a:off x="2660084" y="1579527"/>
            <a:ext cx="3712419" cy="4216539"/>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Segoe UI" panose="020B0502040204020203" pitchFamily="34" charset="0"/>
                <a:ea typeface="Segoe UI" panose="020B0502040204020203" pitchFamily="34" charset="0"/>
                <a:cs typeface="Segoe UI" panose="020B0502040204020203" pitchFamily="34" charset="0"/>
              </a:rPr>
              <a:t>This is the only </a:t>
            </a:r>
            <a:r>
              <a:rPr lang="en-GB" sz="2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native</a:t>
            </a:r>
            <a:r>
              <a:rPr lang="en-GB" sz="2000" dirty="0" smtClean="0">
                <a:latin typeface="Segoe UI" panose="020B0502040204020203" pitchFamily="34" charset="0"/>
                <a:ea typeface="Segoe UI" panose="020B0502040204020203" pitchFamily="34" charset="0"/>
                <a:cs typeface="Segoe UI" panose="020B0502040204020203" pitchFamily="34" charset="0"/>
              </a:rPr>
              <a:t> species of Crayfish in the UK, the White-clawed Crayfish. </a:t>
            </a:r>
          </a:p>
          <a:p>
            <a:pPr marL="285750" indent="-285750">
              <a:buFont typeface="Arial" panose="020B0604020202020204" pitchFamily="34" charset="0"/>
              <a:buChar char="•"/>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smtClean="0">
                <a:latin typeface="Segoe UI" panose="020B0502040204020203" pitchFamily="34" charset="0"/>
                <a:ea typeface="Segoe UI" panose="020B0502040204020203" pitchFamily="34" charset="0"/>
                <a:cs typeface="Segoe UI" panose="020B0502040204020203" pitchFamily="34" charset="0"/>
              </a:rPr>
              <a:t>It is under serious threat from a number of invasive crayfish species.</a:t>
            </a:r>
          </a:p>
          <a:p>
            <a:pPr marL="285750" indent="-285750">
              <a:buFont typeface="Arial" panose="020B0604020202020204" pitchFamily="34" charset="0"/>
              <a:buChar char="•"/>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smtClean="0">
                <a:latin typeface="Segoe UI" panose="020B0502040204020203" pitchFamily="34" charset="0"/>
                <a:ea typeface="Segoe UI" panose="020B0502040204020203" pitchFamily="34" charset="0"/>
                <a:cs typeface="Segoe UI" panose="020B0502040204020203" pitchFamily="34" charset="0"/>
              </a:rPr>
              <a:t>Identifiable by its underside – coloured dirty-white to pink. Upperparts brown to olive with rare blue morph.</a:t>
            </a:r>
          </a:p>
          <a:p>
            <a:pPr marL="285750" indent="-285750">
              <a:buFont typeface="Arial" panose="020B0604020202020204" pitchFamily="34" charset="0"/>
              <a:buChar char="•"/>
            </a:pPr>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15822" y="1696191"/>
            <a:ext cx="2236484" cy="3874273"/>
          </a:xfrm>
          <a:prstGeom prst="roundRect">
            <a:avLst/>
          </a:prstGeom>
        </p:spPr>
      </p:pic>
      <p:pic>
        <p:nvPicPr>
          <p:cNvPr id="6" name="Picture 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1377" y="2541048"/>
            <a:ext cx="2456184" cy="1894185"/>
          </a:xfrm>
          <a:prstGeom prst="roundRect">
            <a:avLst/>
          </a:prstGeom>
        </p:spPr>
      </p:pic>
      <p:sp>
        <p:nvSpPr>
          <p:cNvPr id="14" name="TextBox 13"/>
          <p:cNvSpPr txBox="1"/>
          <p:nvPr/>
        </p:nvSpPr>
        <p:spPr>
          <a:xfrm>
            <a:off x="197632" y="4250567"/>
            <a:ext cx="1455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8024522" y="5594501"/>
            <a:ext cx="1455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pic>
        <p:nvPicPr>
          <p:cNvPr id="16" name="Picture 15"/>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773762" y="6147947"/>
            <a:ext cx="556217" cy="559492"/>
          </a:xfrm>
          <a:prstGeom prst="rect">
            <a:avLst/>
          </a:prstGeom>
          <a:noFill/>
        </p:spPr>
      </p:pic>
    </p:spTree>
    <p:extLst>
      <p:ext uri="{BB962C8B-B14F-4D97-AF65-F5344CB8AC3E}">
        <p14:creationId xmlns:p14="http://schemas.microsoft.com/office/powerpoint/2010/main" val="2796443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341571" y="0"/>
            <a:ext cx="7886700" cy="1325563"/>
          </a:xfrm>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Crayfish</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endPar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64132" y="97725"/>
            <a:ext cx="928278" cy="74649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7" cstate="screen">
            <a:extLst>
              <a:ext uri="{28A0092B-C50C-407E-A947-70E740481C1C}">
                <a14:useLocalDpi xmlns:a14="http://schemas.microsoft.com/office/drawing/2010/main"/>
              </a:ext>
            </a:extLst>
          </a:blip>
          <a:stretch>
            <a:fillRect/>
          </a:stretch>
        </p:blipFill>
        <p:spPr>
          <a:xfrm>
            <a:off x="4590943" y="6149180"/>
            <a:ext cx="808037" cy="556217"/>
          </a:xfrm>
        </p:spPr>
      </p:pic>
      <p:graphicFrame>
        <p:nvGraphicFramePr>
          <p:cNvPr id="12" name="Table 11"/>
          <p:cNvGraphicFramePr>
            <a:graphicFrameLocks noGrp="1"/>
          </p:cNvGraphicFramePr>
          <p:nvPr>
            <p:extLst>
              <p:ext uri="{D42A27DB-BD31-4B8C-83A1-F6EECF244321}">
                <p14:modId xmlns:p14="http://schemas.microsoft.com/office/powerpoint/2010/main" val="671565008"/>
              </p:ext>
            </p:extLst>
          </p:nvPr>
        </p:nvGraphicFramePr>
        <p:xfrm>
          <a:off x="142387" y="995524"/>
          <a:ext cx="8897111" cy="4914900"/>
        </p:xfrm>
        <a:graphic>
          <a:graphicData uri="http://schemas.openxmlformats.org/drawingml/2006/table">
            <a:tbl>
              <a:tblPr firstRow="1" bandRow="1">
                <a:tableStyleId>{5C22544A-7EE6-4342-B048-85BDC9FD1C3A}</a:tableStyleId>
              </a:tblPr>
              <a:tblGrid>
                <a:gridCol w="1702486"/>
                <a:gridCol w="1679860"/>
                <a:gridCol w="1119443"/>
                <a:gridCol w="1150771"/>
                <a:gridCol w="1516336"/>
                <a:gridCol w="1728215"/>
              </a:tblGrid>
              <a:tr h="0">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Species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Scientific</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name</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Present in</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UK</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Plague Vector</a:t>
                      </a:r>
                    </a:p>
                    <a:p>
                      <a:pPr algn="ct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Resource</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Competition</a:t>
                      </a:r>
                      <a:endParaRPr lang="en-GB" sz="1000" dirty="0" smtClean="0">
                        <a:latin typeface="Segoe UI" panose="020B0502040204020203" pitchFamily="34" charset="0"/>
                        <a:ea typeface="Segoe UI" panose="020B0502040204020203" pitchFamily="34" charset="0"/>
                        <a:cs typeface="Segoe UI" panose="020B0502040204020203" pitchFamily="34" charset="0"/>
                      </a:endParaRPr>
                    </a:p>
                    <a:p>
                      <a:pPr algn="ct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Habitat</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r>
              <a:tr h="339090">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Signal Crayfish</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i="1" dirty="0" smtClean="0">
                          <a:latin typeface="Segoe UI" panose="020B0502040204020203" pitchFamily="34" charset="0"/>
                          <a:ea typeface="Segoe UI" panose="020B0502040204020203" pitchFamily="34" charset="0"/>
                          <a:cs typeface="Segoe UI" panose="020B0502040204020203" pitchFamily="34" charset="0"/>
                        </a:rPr>
                        <a:t>Pacifastacus leniusculus</a:t>
                      </a:r>
                      <a:endParaRPr lang="en-GB" sz="1000" i="1"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Yes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Yes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Yes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l"/>
                      <a:r>
                        <a:rPr lang="en-GB" sz="1000" dirty="0" smtClean="0">
                          <a:latin typeface="Segoe UI" panose="020B0502040204020203" pitchFamily="34" charset="0"/>
                          <a:ea typeface="Segoe UI" panose="020B0502040204020203" pitchFamily="34" charset="0"/>
                          <a:cs typeface="Segoe UI" panose="020B0502040204020203" pitchFamily="34" charset="0"/>
                        </a:rPr>
                        <a:t>Wide</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range. Capable of moving some distance overland</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r>
              <a:tr h="339090">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Noble Crayfish</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i="1" dirty="0" smtClean="0">
                          <a:latin typeface="Segoe UI" panose="020B0502040204020203" pitchFamily="34" charset="0"/>
                          <a:ea typeface="Segoe UI" panose="020B0502040204020203" pitchFamily="34" charset="0"/>
                          <a:cs typeface="Segoe UI" panose="020B0502040204020203" pitchFamily="34" charset="0"/>
                        </a:rPr>
                        <a:t>Astacus astacus</a:t>
                      </a:r>
                      <a:endParaRPr lang="en-GB" sz="1000" i="1"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Yes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Susceptible</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Potentially</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l"/>
                      <a:r>
                        <a:rPr lang="en-GB" sz="1000" dirty="0" smtClean="0">
                          <a:latin typeface="Segoe UI" panose="020B0502040204020203" pitchFamily="34" charset="0"/>
                          <a:ea typeface="Segoe UI" panose="020B0502040204020203" pitchFamily="34" charset="0"/>
                          <a:cs typeface="Segoe UI" panose="020B0502040204020203" pitchFamily="34" charset="0"/>
                        </a:rPr>
                        <a:t>Wide range</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r>
              <a:tr h="339090">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Narrow-clawed Crayfish</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i="1" dirty="0" smtClean="0">
                          <a:latin typeface="Segoe UI" panose="020B0502040204020203" pitchFamily="34" charset="0"/>
                          <a:ea typeface="Segoe UI" panose="020B0502040204020203" pitchFamily="34" charset="0"/>
                          <a:cs typeface="Segoe UI" panose="020B0502040204020203" pitchFamily="34" charset="0"/>
                        </a:rPr>
                        <a:t>A. leptodactylus</a:t>
                      </a:r>
                      <a:endParaRPr lang="en-GB" sz="1000" i="1"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Yes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No</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Yes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l"/>
                      <a:r>
                        <a:rPr lang="en-GB" sz="1000" dirty="0" smtClean="0">
                          <a:latin typeface="Segoe UI" panose="020B0502040204020203" pitchFamily="34" charset="0"/>
                          <a:ea typeface="Segoe UI" panose="020B0502040204020203" pitchFamily="34" charset="0"/>
                          <a:cs typeface="Segoe UI" panose="020B0502040204020203" pitchFamily="34" charset="0"/>
                        </a:rPr>
                        <a:t>Wide range,</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including brackish water</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r>
              <a:tr h="339090">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Red Swamp Crayfish</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i="1" dirty="0" smtClean="0">
                          <a:latin typeface="Segoe UI" panose="020B0502040204020203" pitchFamily="34" charset="0"/>
                          <a:ea typeface="Segoe UI" panose="020B0502040204020203" pitchFamily="34" charset="0"/>
                          <a:cs typeface="Segoe UI" panose="020B0502040204020203" pitchFamily="34" charset="0"/>
                        </a:rPr>
                        <a:t>Procambarus clarkii</a:t>
                      </a:r>
                      <a:endParaRPr lang="en-GB" sz="1000" i="1"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Yes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Yes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Yes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Wide range, including saline water. </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Capable of moving some distance overland</a:t>
                      </a:r>
                      <a:endParaRPr lang="en-GB" sz="1000" dirty="0" smtClean="0">
                        <a:latin typeface="Segoe UI" panose="020B0502040204020203" pitchFamily="34" charset="0"/>
                        <a:ea typeface="Segoe UI" panose="020B0502040204020203" pitchFamily="34" charset="0"/>
                        <a:cs typeface="Segoe UI" panose="020B0502040204020203" pitchFamily="34" charset="0"/>
                      </a:endParaRPr>
                    </a:p>
                  </a:txBody>
                  <a:tcPr/>
                </a:tc>
              </a:tr>
              <a:tr h="339090">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Marbled Crayfish</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i="1" dirty="0" smtClean="0">
                          <a:latin typeface="Segoe UI" panose="020B0502040204020203" pitchFamily="34" charset="0"/>
                          <a:ea typeface="Segoe UI" panose="020B0502040204020203" pitchFamily="34" charset="0"/>
                          <a:cs typeface="Segoe UI" panose="020B0502040204020203" pitchFamily="34" charset="0"/>
                        </a:rPr>
                        <a:t>P. </a:t>
                      </a:r>
                      <a:r>
                        <a:rPr lang="en-GB" sz="1000" i="0" dirty="0" smtClean="0">
                          <a:latin typeface="Segoe UI" panose="020B0502040204020203" pitchFamily="34" charset="0"/>
                          <a:ea typeface="Segoe UI" panose="020B0502040204020203" pitchFamily="34" charset="0"/>
                          <a:cs typeface="Segoe UI" panose="020B0502040204020203" pitchFamily="34" charset="0"/>
                        </a:rPr>
                        <a:t>species</a:t>
                      </a:r>
                      <a:endParaRPr lang="en-GB" sz="1000" i="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No</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Yes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Yes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l"/>
                      <a:r>
                        <a:rPr lang="en-GB" sz="1000" dirty="0" smtClean="0">
                          <a:latin typeface="Segoe UI" panose="020B0502040204020203" pitchFamily="34" charset="0"/>
                          <a:ea typeface="Segoe UI" panose="020B0502040204020203" pitchFamily="34" charset="0"/>
                          <a:cs typeface="Segoe UI" panose="020B0502040204020203" pitchFamily="34" charset="0"/>
                        </a:rPr>
                        <a:t>Unknown but</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probably wide ranging</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r>
              <a:tr h="339090">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Spiny-cheek Crayfish</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i="1" dirty="0" smtClean="0">
                          <a:latin typeface="Segoe UI" panose="020B0502040204020203" pitchFamily="34" charset="0"/>
                          <a:ea typeface="Segoe UI" panose="020B0502040204020203" pitchFamily="34" charset="0"/>
                          <a:cs typeface="Segoe UI" panose="020B0502040204020203" pitchFamily="34" charset="0"/>
                        </a:rPr>
                        <a:t>Orconectes limosus</a:t>
                      </a: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Yes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Yes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Potentially</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Wide range.</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Will tolerate </a:t>
                      </a:r>
                      <a:r>
                        <a:rPr lang="en-GB" sz="1000" dirty="0" smtClean="0">
                          <a:latin typeface="Segoe UI" panose="020B0502040204020203" pitchFamily="34" charset="0"/>
                          <a:ea typeface="Segoe UI" panose="020B0502040204020203" pitchFamily="34" charset="0"/>
                          <a:cs typeface="Segoe UI" panose="020B0502040204020203" pitchFamily="34" charset="0"/>
                        </a:rPr>
                        <a:t>pollution,</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habitat drying, brackish water and silty, muddy river bottoms.</a:t>
                      </a:r>
                      <a:endParaRPr lang="en-GB" sz="1000" dirty="0" smtClean="0">
                        <a:latin typeface="Segoe UI" panose="020B0502040204020203" pitchFamily="34" charset="0"/>
                        <a:ea typeface="Segoe UI" panose="020B0502040204020203" pitchFamily="34" charset="0"/>
                        <a:cs typeface="Segoe UI" panose="020B0502040204020203" pitchFamily="34" charset="0"/>
                      </a:endParaRPr>
                    </a:p>
                  </a:txBody>
                  <a:tcPr/>
                </a:tc>
              </a:tr>
              <a:tr h="339090">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Virile Crayfish</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i="1" dirty="0" smtClean="0">
                          <a:latin typeface="Segoe UI" panose="020B0502040204020203" pitchFamily="34" charset="0"/>
                          <a:ea typeface="Segoe UI" panose="020B0502040204020203" pitchFamily="34" charset="0"/>
                          <a:cs typeface="Segoe UI" panose="020B0502040204020203" pitchFamily="34" charset="0"/>
                        </a:rPr>
                        <a:t>O.</a:t>
                      </a:r>
                      <a:r>
                        <a:rPr lang="en-GB" sz="1000" i="1" baseline="0" dirty="0" smtClean="0">
                          <a:latin typeface="Segoe UI" panose="020B0502040204020203" pitchFamily="34" charset="0"/>
                          <a:ea typeface="Segoe UI" panose="020B0502040204020203" pitchFamily="34" charset="0"/>
                          <a:cs typeface="Segoe UI" panose="020B0502040204020203" pitchFamily="34" charset="0"/>
                        </a:rPr>
                        <a:t> virilis</a:t>
                      </a:r>
                      <a:endParaRPr lang="en-GB" sz="1000" i="1" dirty="0" smtClean="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Yes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Yes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Yes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l"/>
                      <a:r>
                        <a:rPr lang="en-GB" sz="1000" dirty="0" smtClean="0">
                          <a:latin typeface="Segoe UI" panose="020B0502040204020203" pitchFamily="34" charset="0"/>
                          <a:ea typeface="Segoe UI" panose="020B0502040204020203" pitchFamily="34" charset="0"/>
                          <a:cs typeface="Segoe UI" panose="020B0502040204020203" pitchFamily="34" charset="0"/>
                        </a:rPr>
                        <a:t>Wide range, including extreme winters. Sensitive to deoxygenation. </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r>
              <a:tr h="339090">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Rusty Crayfish</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i="1" dirty="0" smtClean="0">
                          <a:latin typeface="Segoe UI" panose="020B0502040204020203" pitchFamily="34" charset="0"/>
                          <a:ea typeface="Segoe UI" panose="020B0502040204020203" pitchFamily="34" charset="0"/>
                          <a:cs typeface="Segoe UI" panose="020B0502040204020203" pitchFamily="34" charset="0"/>
                        </a:rPr>
                        <a:t>O. rusticus</a:t>
                      </a:r>
                      <a:endParaRPr lang="en-GB" sz="1000" i="1"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No</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Yes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Yes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l"/>
                      <a:r>
                        <a:rPr lang="en-GB" sz="1000" dirty="0" smtClean="0">
                          <a:latin typeface="Segoe UI" panose="020B0502040204020203" pitchFamily="34" charset="0"/>
                          <a:ea typeface="Segoe UI" panose="020B0502040204020203" pitchFamily="34" charset="0"/>
                          <a:cs typeface="Segoe UI" panose="020B0502040204020203" pitchFamily="34" charset="0"/>
                        </a:rPr>
                        <a:t>Wide range</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r>
              <a:tr h="339090">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White</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River Crayfish</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i="1" dirty="0" smtClean="0">
                          <a:latin typeface="Segoe UI" panose="020B0502040204020203" pitchFamily="34" charset="0"/>
                          <a:ea typeface="Segoe UI" panose="020B0502040204020203" pitchFamily="34" charset="0"/>
                          <a:cs typeface="Segoe UI" panose="020B0502040204020203" pitchFamily="34" charset="0"/>
                        </a:rPr>
                        <a:t>P. </a:t>
                      </a:r>
                      <a:r>
                        <a:rPr lang="en-GB" sz="1000" i="1" dirty="0" err="1" smtClean="0">
                          <a:latin typeface="Segoe UI" panose="020B0502040204020203" pitchFamily="34" charset="0"/>
                          <a:ea typeface="Segoe UI" panose="020B0502040204020203" pitchFamily="34" charset="0"/>
                          <a:cs typeface="Segoe UI" panose="020B0502040204020203" pitchFamily="34" charset="0"/>
                        </a:rPr>
                        <a:t>acutus</a:t>
                      </a:r>
                      <a:r>
                        <a:rPr lang="en-GB" sz="1000" i="1" dirty="0" smtClean="0">
                          <a:latin typeface="Segoe UI" panose="020B0502040204020203" pitchFamily="34" charset="0"/>
                          <a:ea typeface="Segoe UI" panose="020B0502040204020203" pitchFamily="34" charset="0"/>
                          <a:cs typeface="Segoe UI" panose="020B0502040204020203" pitchFamily="34" charset="0"/>
                        </a:rPr>
                        <a:t> </a:t>
                      </a:r>
                      <a:r>
                        <a:rPr lang="en-GB" sz="1000" i="1" dirty="0" err="1" smtClean="0">
                          <a:latin typeface="Segoe UI" panose="020B0502040204020203" pitchFamily="34" charset="0"/>
                          <a:ea typeface="Segoe UI" panose="020B0502040204020203" pitchFamily="34" charset="0"/>
                          <a:cs typeface="Segoe UI" panose="020B0502040204020203" pitchFamily="34" charset="0"/>
                        </a:rPr>
                        <a:t>acutus</a:t>
                      </a:r>
                      <a:endParaRPr lang="en-GB" sz="1000" i="1"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Yes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Yes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Yes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l"/>
                      <a:r>
                        <a:rPr lang="en-GB" sz="1000" dirty="0" smtClean="0"/>
                        <a:t>Sloughs, sluggish streams,</a:t>
                      </a:r>
                      <a:r>
                        <a:rPr lang="en-GB" sz="1000" baseline="0" dirty="0" smtClean="0"/>
                        <a:t> </a:t>
                      </a:r>
                      <a:r>
                        <a:rPr lang="en-GB" sz="1000" dirty="0" smtClean="0"/>
                        <a:t>ditches, floodplains. Burrows into sediments.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tc>
              </a:tr>
            </a:tbl>
          </a:graphicData>
        </a:graphic>
      </p:graphicFrame>
      <p:pic>
        <p:nvPicPr>
          <p:cNvPr id="13" name="Picture 12"/>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73762" y="6147947"/>
            <a:ext cx="556217" cy="559492"/>
          </a:xfrm>
          <a:prstGeom prst="rect">
            <a:avLst/>
          </a:prstGeom>
          <a:noFill/>
        </p:spPr>
      </p:pic>
    </p:spTree>
    <p:extLst>
      <p:ext uri="{BB962C8B-B14F-4D97-AF65-F5344CB8AC3E}">
        <p14:creationId xmlns:p14="http://schemas.microsoft.com/office/powerpoint/2010/main" val="936304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Red Swamp Crayfish</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Procambarus clarkii</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3" name="Picture 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25174" y="1707670"/>
            <a:ext cx="4825234" cy="3203955"/>
          </a:xfrm>
          <a:prstGeom prst="roundRect">
            <a:avLst/>
          </a:prstGeom>
        </p:spPr>
      </p:pic>
      <p:sp>
        <p:nvSpPr>
          <p:cNvPr id="4" name="TextBox 3"/>
          <p:cNvSpPr txBox="1"/>
          <p:nvPr/>
        </p:nvSpPr>
        <p:spPr>
          <a:xfrm>
            <a:off x="7561780" y="4835463"/>
            <a:ext cx="1397000"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Photograph by Trevor </a:t>
            </a:r>
            <a:r>
              <a:rPr lang="en-GB" sz="600" dirty="0" err="1">
                <a:latin typeface="Segoe UI" panose="020B0502040204020203" pitchFamily="34" charset="0"/>
                <a:ea typeface="Segoe UI" panose="020B0502040204020203" pitchFamily="34" charset="0"/>
                <a:cs typeface="Segoe UI" panose="020B0502040204020203" pitchFamily="34" charset="0"/>
              </a:rPr>
              <a:t>Renals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22017" y="3226929"/>
            <a:ext cx="2535815" cy="1854898"/>
          </a:xfrm>
          <a:prstGeom prst="roundRect">
            <a:avLst/>
          </a:prstGeom>
        </p:spPr>
      </p:pic>
      <p:sp>
        <p:nvSpPr>
          <p:cNvPr id="6" name="Flowchart: Merge 5"/>
          <p:cNvSpPr/>
          <p:nvPr/>
        </p:nvSpPr>
        <p:spPr>
          <a:xfrm rot="16200000">
            <a:off x="4077855" y="2577699"/>
            <a:ext cx="1854899" cy="3153357"/>
          </a:xfrm>
          <a:prstGeom prst="flowChartMerg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09012" y="1682023"/>
            <a:ext cx="2637064" cy="1477328"/>
          </a:xfrm>
          <a:prstGeom prst="rect">
            <a:avLst/>
          </a:prstGeom>
          <a:noFill/>
        </p:spPr>
        <p:txBody>
          <a:bodyPr wrap="square" rtlCol="0">
            <a:spAutoFit/>
          </a:bodyPr>
          <a:lstStyle/>
          <a:p>
            <a:pPr algn="ctr"/>
            <a:r>
              <a:rPr lang="en-GB" dirty="0" smtClean="0">
                <a:latin typeface="Segoe UI" panose="020B0502040204020203" pitchFamily="34" charset="0"/>
                <a:ea typeface="Segoe UI" panose="020B0502040204020203" pitchFamily="34" charset="0"/>
                <a:cs typeface="Segoe UI" panose="020B0502040204020203" pitchFamily="34" charset="0"/>
              </a:rPr>
              <a:t>Key ID feature is the red colouration on both sides of the claw and bright red spines on top.</a:t>
            </a:r>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16" name="Picture 15"/>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773762" y="6147947"/>
            <a:ext cx="556217" cy="559492"/>
          </a:xfrm>
          <a:prstGeom prst="rect">
            <a:avLst/>
          </a:prstGeom>
          <a:noFill/>
        </p:spPr>
      </p:pic>
    </p:spTree>
    <p:extLst>
      <p:ext uri="{BB962C8B-B14F-4D97-AF65-F5344CB8AC3E}">
        <p14:creationId xmlns:p14="http://schemas.microsoft.com/office/powerpoint/2010/main" val="2976270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24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Why these species?</a:t>
            </a:r>
            <a:endParaRPr lang="en-GB" sz="24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sp>
        <p:nvSpPr>
          <p:cNvPr id="5" name="TextBox 4"/>
          <p:cNvSpPr txBox="1"/>
          <p:nvPr/>
        </p:nvSpPr>
        <p:spPr>
          <a:xfrm>
            <a:off x="607990" y="1349679"/>
            <a:ext cx="6370983" cy="3785652"/>
          </a:xfrm>
          <a:prstGeom prst="rect">
            <a:avLst/>
          </a:prstGeom>
          <a:noFill/>
        </p:spPr>
        <p:txBody>
          <a:bodyPr wrap="square" rtlCol="0">
            <a:spAutoFit/>
          </a:bodyPr>
          <a:lstStyle/>
          <a:p>
            <a:r>
              <a:rPr lang="en-GB" sz="2400" dirty="0" smtClean="0"/>
              <a:t>These species are considered to be:</a:t>
            </a:r>
          </a:p>
          <a:p>
            <a:endParaRPr lang="en-GB" sz="2400" dirty="0"/>
          </a:p>
          <a:p>
            <a:pPr marL="285750" indent="-285750">
              <a:buFont typeface="Arial" panose="020B0604020202020204" pitchFamily="34" charset="0"/>
              <a:buChar char="•"/>
            </a:pPr>
            <a:r>
              <a:rPr lang="en-GB" sz="2400" dirty="0" smtClean="0"/>
              <a:t>Highly likely to either become invasive in the UK or continue to spread rapidly if not controlled.</a:t>
            </a:r>
          </a:p>
          <a:p>
            <a:pPr marL="285750" indent="-285750">
              <a:buFont typeface="Arial" panose="020B0604020202020204" pitchFamily="34" charset="0"/>
              <a:buChar char="•"/>
            </a:pPr>
            <a:r>
              <a:rPr lang="en-GB" sz="2400" dirty="0" smtClean="0"/>
              <a:t>A serious threat to native species of flora and fauna.</a:t>
            </a:r>
          </a:p>
          <a:p>
            <a:pPr marL="285750" indent="-285750">
              <a:buFont typeface="Arial" panose="020B0604020202020204" pitchFamily="34" charset="0"/>
              <a:buChar char="•"/>
            </a:pPr>
            <a:r>
              <a:rPr lang="en-GB" sz="2400" dirty="0" smtClean="0"/>
              <a:t>A serious threat to economic interests e.g. aquaculture.</a:t>
            </a:r>
          </a:p>
          <a:p>
            <a:pPr marL="285750" indent="-285750">
              <a:buFont typeface="Arial" panose="020B0604020202020204" pitchFamily="34" charset="0"/>
              <a:buChar char="•"/>
            </a:pPr>
            <a:r>
              <a:rPr lang="en-GB" sz="2400" dirty="0" smtClean="0"/>
              <a:t>Similar to other species that pose a threat. </a:t>
            </a:r>
            <a:endParaRPr lang="en-GB" dirty="0" smtClean="0"/>
          </a:p>
        </p:txBody>
      </p:sp>
      <p:pic>
        <p:nvPicPr>
          <p:cNvPr id="12" name="Picture 1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9624" y="6149180"/>
            <a:ext cx="556217" cy="559492"/>
          </a:xfrm>
          <a:prstGeom prst="rect">
            <a:avLst/>
          </a:prstGeom>
          <a:noFill/>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67813" y="2447543"/>
            <a:ext cx="1930933" cy="1930933"/>
          </a:xfrm>
          <a:prstGeom prst="rect">
            <a:avLst/>
          </a:prstGeom>
        </p:spPr>
      </p:pic>
    </p:spTree>
    <p:extLst>
      <p:ext uri="{BB962C8B-B14F-4D97-AF65-F5344CB8AC3E}">
        <p14:creationId xmlns:p14="http://schemas.microsoft.com/office/powerpoint/2010/main" val="1268536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Marbled Crayfish</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Procambarus spp.</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sp>
        <p:nvSpPr>
          <p:cNvPr id="8" name="Rectangle 7"/>
          <p:cNvSpPr/>
          <p:nvPr/>
        </p:nvSpPr>
        <p:spPr>
          <a:xfrm>
            <a:off x="3684411" y="5099590"/>
            <a:ext cx="5486400" cy="184666"/>
          </a:xfrm>
          <a:prstGeom prst="rect">
            <a:avLst/>
          </a:prstGeom>
        </p:spPr>
        <p:txBody>
          <a:bodyPr wrap="square">
            <a:spAutoFit/>
          </a:bodyPr>
          <a:lstStyle/>
          <a:p>
            <a:r>
              <a:rPr lang="en-GB" sz="600" dirty="0">
                <a:latin typeface="Segoe UI" panose="020B0502040204020203" pitchFamily="34" charset="0"/>
                <a:ea typeface="Segoe UI" panose="020B0502040204020203" pitchFamily="34" charset="0"/>
                <a:cs typeface="Segoe UI" panose="020B0502040204020203" pitchFamily="34" charset="0"/>
              </a:rPr>
              <a:t>By </a:t>
            </a:r>
            <a:r>
              <a:rPr lang="en-GB" sz="600" dirty="0" err="1">
                <a:latin typeface="Segoe UI" panose="020B0502040204020203" pitchFamily="34" charset="0"/>
                <a:ea typeface="Segoe UI" panose="020B0502040204020203" pitchFamily="34" charset="0"/>
                <a:cs typeface="Segoe UI" panose="020B0502040204020203" pitchFamily="34" charset="0"/>
              </a:rPr>
              <a:t>Zfaulkes</a:t>
            </a:r>
            <a:r>
              <a:rPr lang="en-GB" sz="600" dirty="0">
                <a:latin typeface="Segoe UI" panose="020B0502040204020203" pitchFamily="34" charset="0"/>
                <a:ea typeface="Segoe UI" panose="020B0502040204020203" pitchFamily="34" charset="0"/>
                <a:cs typeface="Segoe UI" panose="020B0502040204020203" pitchFamily="34" charset="0"/>
              </a:rPr>
              <a:t> at English Wikipedia - Own work by the original uploader, Public Domain, https://commons.wikimedia.org/w/index.php?curid=64827932</a:t>
            </a:r>
          </a:p>
        </p:txBody>
      </p:sp>
      <p:pic>
        <p:nvPicPr>
          <p:cNvPr id="1026" name="Picture 2" descr="https://upload.wikimedia.org/wikipedia/commons/9/90/Procambarus_fallax_forma_virginalis.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r="-619"/>
          <a:stretch/>
        </p:blipFill>
        <p:spPr bwMode="auto">
          <a:xfrm>
            <a:off x="3286213" y="1773214"/>
            <a:ext cx="5527047" cy="3243850"/>
          </a:xfrm>
          <a:prstGeom prst="round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97305" y="1899392"/>
            <a:ext cx="2404621" cy="2862322"/>
          </a:xfrm>
          <a:prstGeom prst="rect">
            <a:avLst/>
          </a:prstGeom>
          <a:noFill/>
        </p:spPr>
        <p:txBody>
          <a:bodyPr wrap="square" rtlCol="0">
            <a:spAutoFit/>
          </a:bodyPr>
          <a:lstStyle/>
          <a:p>
            <a:pPr algn="ctr"/>
            <a:r>
              <a:rPr lang="en-GB" sz="2000" dirty="0" smtClean="0">
                <a:latin typeface="Segoe UI" panose="020B0502040204020203" pitchFamily="34" charset="0"/>
                <a:ea typeface="Segoe UI" panose="020B0502040204020203" pitchFamily="34" charset="0"/>
                <a:cs typeface="Segoe UI" panose="020B0502040204020203" pitchFamily="34" charset="0"/>
              </a:rPr>
              <a:t>Distinctive marbled body makes this crayfish unmistakable. </a:t>
            </a:r>
          </a:p>
          <a:p>
            <a:pPr algn="ctr"/>
            <a:endParaRPr lang="en-GB" sz="2000" dirty="0">
              <a:latin typeface="Segoe UI" panose="020B0502040204020203" pitchFamily="34" charset="0"/>
              <a:ea typeface="Segoe UI" panose="020B0502040204020203" pitchFamily="34" charset="0"/>
              <a:cs typeface="Segoe UI" panose="020B0502040204020203" pitchFamily="34" charset="0"/>
            </a:endParaRPr>
          </a:p>
          <a:p>
            <a:pPr algn="ctr"/>
            <a:r>
              <a:rPr lang="en-GB" sz="2000" dirty="0" smtClean="0">
                <a:latin typeface="Segoe UI" panose="020B0502040204020203" pitchFamily="34" charset="0"/>
                <a:ea typeface="Segoe UI" panose="020B0502040204020203" pitchFamily="34" charset="0"/>
                <a:cs typeface="Segoe UI" panose="020B0502040204020203" pitchFamily="34" charset="0"/>
              </a:rPr>
              <a:t>Also has relatively small claws compared to other Crayfish </a:t>
            </a:r>
            <a:endParaRPr lang="en-GB" sz="2000" dirty="0">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13"/>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3762" y="6147947"/>
            <a:ext cx="556217" cy="559492"/>
          </a:xfrm>
          <a:prstGeom prst="rect">
            <a:avLst/>
          </a:prstGeom>
          <a:noFill/>
        </p:spPr>
      </p:pic>
    </p:spTree>
    <p:extLst>
      <p:ext uri="{BB962C8B-B14F-4D97-AF65-F5344CB8AC3E}">
        <p14:creationId xmlns:p14="http://schemas.microsoft.com/office/powerpoint/2010/main" val="1458732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640196" y="560625"/>
            <a:ext cx="3747769" cy="1003660"/>
          </a:xfrm>
        </p:spPr>
        <p:txBody>
          <a:bodyPr>
            <a:normAutofit/>
          </a:bodyPr>
          <a:lstStyle/>
          <a:p>
            <a:r>
              <a:rPr lang="en-GB" sz="24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Reporting</a:t>
            </a:r>
            <a:endParaRPr lang="en-GB" sz="24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sp>
        <p:nvSpPr>
          <p:cNvPr id="13" name="Content Placeholder 2"/>
          <p:cNvSpPr txBox="1">
            <a:spLocks/>
          </p:cNvSpPr>
          <p:nvPr/>
        </p:nvSpPr>
        <p:spPr>
          <a:xfrm>
            <a:off x="439220" y="1394429"/>
            <a:ext cx="69331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r>
              <a:rPr lang="en-GB" sz="2400" dirty="0">
                <a:latin typeface="Segoe UI" panose="020B0502040204020203" pitchFamily="34" charset="0"/>
                <a:ea typeface="Segoe UI" panose="020B0502040204020203" pitchFamily="34" charset="0"/>
                <a:cs typeface="Segoe UI" panose="020B0502040204020203" pitchFamily="34" charset="0"/>
              </a:rPr>
              <a:t>Any sightings </a:t>
            </a:r>
            <a:r>
              <a:rPr lang="en-GB" sz="2400" dirty="0" smtClean="0">
                <a:latin typeface="Segoe UI" panose="020B0502040204020203" pitchFamily="34" charset="0"/>
                <a:ea typeface="Segoe UI" panose="020B0502040204020203" pitchFamily="34" charset="0"/>
                <a:cs typeface="Segoe UI" panose="020B0502040204020203" pitchFamily="34" charset="0"/>
              </a:rPr>
              <a:t>of Signal Crayfish, Red Swamp Crayfish, Marbled Crayfish, or any other non-native crayfish species in </a:t>
            </a:r>
            <a:r>
              <a:rPr lang="en-GB" sz="2400" dirty="0">
                <a:latin typeface="Segoe UI" panose="020B0502040204020203" pitchFamily="34" charset="0"/>
                <a:ea typeface="Segoe UI" panose="020B0502040204020203" pitchFamily="34" charset="0"/>
                <a:cs typeface="Segoe UI" panose="020B0502040204020203" pitchFamily="34" charset="0"/>
              </a:rPr>
              <a:t>the UK </a:t>
            </a:r>
            <a:r>
              <a:rPr lang="en-GB" sz="2400" dirty="0">
                <a:solidFill>
                  <a:srgbClr val="FF0000"/>
                </a:solidFill>
                <a:latin typeface="Segoe UI" panose="020B0502040204020203" pitchFamily="34" charset="0"/>
                <a:ea typeface="Segoe UI" panose="020B0502040204020203" pitchFamily="34" charset="0"/>
                <a:cs typeface="Segoe UI" panose="020B0502040204020203" pitchFamily="34" charset="0"/>
              </a:rPr>
              <a:t>should be reported</a:t>
            </a:r>
            <a:r>
              <a:rPr lang="en-GB" sz="2400" dirty="0">
                <a:latin typeface="Segoe UI" panose="020B0502040204020203" pitchFamily="34" charset="0"/>
                <a:ea typeface="Segoe UI" panose="020B0502040204020203" pitchFamily="34" charset="0"/>
                <a:cs typeface="Segoe UI" panose="020B0502040204020203" pitchFamily="34" charset="0"/>
              </a:rPr>
              <a:t> </a:t>
            </a:r>
            <a:r>
              <a:rPr lang="en-GB" sz="2400" dirty="0" smtClean="0">
                <a:latin typeface="Segoe UI" panose="020B0502040204020203" pitchFamily="34" charset="0"/>
                <a:ea typeface="Segoe UI" panose="020B0502040204020203" pitchFamily="34" charset="0"/>
                <a:cs typeface="Segoe UI" panose="020B0502040204020203" pitchFamily="34" charset="0"/>
              </a:rPr>
              <a:t>immediately – </a:t>
            </a:r>
            <a:r>
              <a:rPr lang="en-GB" sz="2400" dirty="0">
                <a:latin typeface="Segoe UI" panose="020B0502040204020203" pitchFamily="34" charset="0"/>
                <a:ea typeface="Segoe UI" panose="020B0502040204020203" pitchFamily="34" charset="0"/>
                <a:cs typeface="Segoe UI" panose="020B0502040204020203" pitchFamily="34" charset="0"/>
              </a:rPr>
              <a:t>with a photograph and accurate location if possible.</a:t>
            </a:r>
          </a:p>
          <a:p>
            <a:endParaRPr lang="en-GB" sz="2400" dirty="0">
              <a:latin typeface="Segoe UI" panose="020B0502040204020203" pitchFamily="34" charset="0"/>
              <a:ea typeface="Segoe UI" panose="020B0502040204020203" pitchFamily="34" charset="0"/>
              <a:cs typeface="Segoe UI" panose="020B0502040204020203" pitchFamily="34" charset="0"/>
            </a:endParaRPr>
          </a:p>
          <a:p>
            <a:r>
              <a:rPr lang="en-GB" sz="2400" dirty="0">
                <a:latin typeface="Segoe UI" panose="020B0502040204020203" pitchFamily="34" charset="0"/>
                <a:ea typeface="Segoe UI" panose="020B0502040204020203" pitchFamily="34" charset="0"/>
                <a:cs typeface="Segoe UI" panose="020B0502040204020203" pitchFamily="34" charset="0"/>
              </a:rPr>
              <a:t>Report sightings by using </a:t>
            </a:r>
            <a:r>
              <a:rPr lang="en-GB" sz="2400" dirty="0" err="1">
                <a:solidFill>
                  <a:srgbClr val="FF0000"/>
                </a:solidFill>
                <a:latin typeface="Segoe UI" panose="020B0502040204020203" pitchFamily="34" charset="0"/>
                <a:ea typeface="Segoe UI" panose="020B0502040204020203" pitchFamily="34" charset="0"/>
                <a:cs typeface="Segoe UI" panose="020B0502040204020203" pitchFamily="34" charset="0"/>
              </a:rPr>
              <a:t>iRecord</a:t>
            </a:r>
            <a:r>
              <a:rPr lang="en-GB" sz="2400" dirty="0">
                <a:latin typeface="Segoe UI" panose="020B0502040204020203" pitchFamily="34" charset="0"/>
                <a:ea typeface="Segoe UI" panose="020B0502040204020203" pitchFamily="34" charset="0"/>
                <a:cs typeface="Segoe UI" panose="020B0502040204020203" pitchFamily="34" charset="0"/>
              </a:rPr>
              <a:t> (</a:t>
            </a:r>
            <a:r>
              <a:rPr lang="en-GB" sz="2400" u="sng" dirty="0">
                <a:latin typeface="Segoe UI" panose="020B0502040204020203" pitchFamily="34" charset="0"/>
                <a:ea typeface="Segoe UI" panose="020B0502040204020203" pitchFamily="34" charset="0"/>
                <a:cs typeface="Segoe UI" panose="020B0502040204020203" pitchFamily="34" charset="0"/>
                <a:hlinkClick r:id="rId9"/>
              </a:rPr>
              <a:t>https://www.brc.ac.uk/irecord/ </a:t>
            </a:r>
            <a:r>
              <a:rPr lang="en-GB" sz="2400" dirty="0">
                <a:latin typeface="Segoe UI" panose="020B0502040204020203" pitchFamily="34" charset="0"/>
                <a:ea typeface="Segoe UI" panose="020B0502040204020203" pitchFamily="34" charset="0"/>
                <a:cs typeface="Segoe UI" panose="020B0502040204020203" pitchFamily="34" charset="0"/>
              </a:rPr>
              <a:t>or the </a:t>
            </a:r>
            <a:r>
              <a:rPr lang="en-GB" sz="2400" dirty="0" err="1">
                <a:solidFill>
                  <a:srgbClr val="006699"/>
                </a:solidFill>
                <a:latin typeface="Segoe UI" panose="020B0502040204020203" pitchFamily="34" charset="0"/>
                <a:ea typeface="Segoe UI" panose="020B0502040204020203" pitchFamily="34" charset="0"/>
                <a:cs typeface="Segoe UI" panose="020B0502040204020203" pitchFamily="34" charset="0"/>
              </a:rPr>
              <a:t>iRecord</a:t>
            </a:r>
            <a:r>
              <a:rPr lang="en-GB" sz="2400" dirty="0">
                <a:solidFill>
                  <a:srgbClr val="006699"/>
                </a:solidFill>
                <a:latin typeface="Segoe UI" panose="020B0502040204020203" pitchFamily="34" charset="0"/>
                <a:ea typeface="Segoe UI" panose="020B0502040204020203" pitchFamily="34" charset="0"/>
                <a:cs typeface="Segoe UI" panose="020B0502040204020203" pitchFamily="34" charset="0"/>
              </a:rPr>
              <a:t> app) </a:t>
            </a:r>
            <a:r>
              <a:rPr lang="en-GB" sz="2400" dirty="0">
                <a:latin typeface="Segoe UI" panose="020B0502040204020203" pitchFamily="34" charset="0"/>
                <a:ea typeface="Segoe UI" panose="020B0502040204020203" pitchFamily="34" charset="0"/>
                <a:cs typeface="Segoe UI" panose="020B0502040204020203" pitchFamily="34" charset="0"/>
              </a:rPr>
              <a:t>or by emailing </a:t>
            </a:r>
            <a:r>
              <a:rPr lang="en-GB" sz="2400" u="sng" dirty="0">
                <a:latin typeface="Segoe UI" panose="020B0502040204020203" pitchFamily="34" charset="0"/>
                <a:ea typeface="Segoe UI" panose="020B0502040204020203" pitchFamily="34" charset="0"/>
                <a:cs typeface="Segoe UI" panose="020B0502040204020203" pitchFamily="34" charset="0"/>
                <a:hlinkClick r:id="rId10"/>
              </a:rPr>
              <a:t>alertnonnative@ceh.ac.uk</a:t>
            </a:r>
            <a:endParaRPr lang="en-GB" sz="2400" u="sng"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GB" sz="2400" dirty="0">
              <a:hlinkClick r:id="rId10"/>
            </a:endParaRPr>
          </a:p>
        </p:txBody>
      </p:sp>
      <p:pic>
        <p:nvPicPr>
          <p:cNvPr id="14" name="Picture 13"/>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775937" y="6149180"/>
            <a:ext cx="556217" cy="559492"/>
          </a:xfrm>
          <a:prstGeom prst="rect">
            <a:avLst/>
          </a:prstGeom>
          <a:noFill/>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10307" y="2131664"/>
            <a:ext cx="845945" cy="2229247"/>
          </a:xfrm>
          <a:prstGeom prst="rect">
            <a:avLst/>
          </a:prstGeom>
        </p:spPr>
      </p:pic>
    </p:spTree>
    <p:extLst>
      <p:ext uri="{BB962C8B-B14F-4D97-AF65-F5344CB8AC3E}">
        <p14:creationId xmlns:p14="http://schemas.microsoft.com/office/powerpoint/2010/main" val="21887084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Carpet Sea-squirt</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Didemnum vexillum</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4" name="Picture 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99323" y="1472302"/>
            <a:ext cx="5826760" cy="3872853"/>
          </a:xfrm>
          <a:prstGeom prst="rect">
            <a:avLst/>
          </a:prstGeom>
        </p:spPr>
      </p:pic>
      <p:sp>
        <p:nvSpPr>
          <p:cNvPr id="13" name="TextBox 12"/>
          <p:cNvSpPr txBox="1"/>
          <p:nvPr/>
        </p:nvSpPr>
        <p:spPr>
          <a:xfrm>
            <a:off x="6915276" y="5369192"/>
            <a:ext cx="1455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CCW</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13"/>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3762" y="6147947"/>
            <a:ext cx="556217" cy="559492"/>
          </a:xfrm>
          <a:prstGeom prst="rect">
            <a:avLst/>
          </a:prstGeom>
          <a:noFill/>
        </p:spPr>
      </p:pic>
    </p:spTree>
    <p:extLst>
      <p:ext uri="{BB962C8B-B14F-4D97-AF65-F5344CB8AC3E}">
        <p14:creationId xmlns:p14="http://schemas.microsoft.com/office/powerpoint/2010/main" val="3440693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Carpet Sea-squirt</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Didemnum vexillum</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30392" y="1534841"/>
            <a:ext cx="5283215" cy="3867314"/>
          </a:xfrm>
          <a:prstGeom prst="rect">
            <a:avLst/>
          </a:prstGeom>
        </p:spPr>
      </p:pic>
      <p:sp>
        <p:nvSpPr>
          <p:cNvPr id="13" name="TextBox 12"/>
          <p:cNvSpPr txBox="1"/>
          <p:nvPr/>
        </p:nvSpPr>
        <p:spPr>
          <a:xfrm>
            <a:off x="6752778" y="5345155"/>
            <a:ext cx="1455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Niall Moore</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13"/>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3762" y="6147947"/>
            <a:ext cx="556217" cy="559492"/>
          </a:xfrm>
          <a:prstGeom prst="rect">
            <a:avLst/>
          </a:prstGeom>
          <a:noFill/>
        </p:spPr>
      </p:pic>
    </p:spTree>
    <p:extLst>
      <p:ext uri="{BB962C8B-B14F-4D97-AF65-F5344CB8AC3E}">
        <p14:creationId xmlns:p14="http://schemas.microsoft.com/office/powerpoint/2010/main" val="34952496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Carpet Sea-squirt</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Didemnum vexillum</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3" name="Picture 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60147" y="1763876"/>
            <a:ext cx="2401071" cy="3612444"/>
          </a:xfrm>
          <a:prstGeom prst="rect">
            <a:avLst/>
          </a:prstGeom>
        </p:spPr>
      </p:pic>
      <p:sp>
        <p:nvSpPr>
          <p:cNvPr id="12" name="TextBox 11"/>
          <p:cNvSpPr txBox="1"/>
          <p:nvPr/>
        </p:nvSpPr>
        <p:spPr>
          <a:xfrm>
            <a:off x="7874832" y="5376320"/>
            <a:ext cx="1455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CCW</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439220" y="1422769"/>
            <a:ext cx="4880428" cy="3693319"/>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Segoe UI" panose="020B0502040204020203" pitchFamily="34" charset="0"/>
                <a:ea typeface="Segoe UI" panose="020B0502040204020203" pitchFamily="34" charset="0"/>
                <a:cs typeface="Segoe UI" panose="020B0502040204020203" pitchFamily="34" charset="0"/>
              </a:rPr>
              <a:t>Native to the NW Pacific.</a:t>
            </a:r>
          </a:p>
          <a:p>
            <a:pPr marL="285750" indent="-285750">
              <a:buFont typeface="Arial" panose="020B0604020202020204" pitchFamily="34" charset="0"/>
              <a:buChar char="•"/>
            </a:pPr>
            <a:r>
              <a:rPr lang="en-GB" sz="2000" dirty="0" smtClean="0">
                <a:latin typeface="Segoe UI" panose="020B0502040204020203" pitchFamily="34" charset="0"/>
                <a:ea typeface="Segoe UI" panose="020B0502040204020203" pitchFamily="34" charset="0"/>
                <a:cs typeface="Segoe UI" panose="020B0502040204020203" pitchFamily="34" charset="0"/>
              </a:rPr>
              <a:t>The Carpet Sea-squirt is found purely in marine environments.</a:t>
            </a:r>
          </a:p>
          <a:p>
            <a:pPr marL="285750" indent="-285750">
              <a:buFont typeface="Arial" panose="020B0604020202020204" pitchFamily="34" charset="0"/>
              <a:buChar char="•"/>
            </a:pPr>
            <a:r>
              <a:rPr lang="en-GB" sz="2000" dirty="0" smtClean="0">
                <a:latin typeface="Segoe UI" panose="020B0502040204020203" pitchFamily="34" charset="0"/>
                <a:ea typeface="Segoe UI" panose="020B0502040204020203" pitchFamily="34" charset="0"/>
                <a:cs typeface="Segoe UI" panose="020B0502040204020203" pitchFamily="34" charset="0"/>
              </a:rPr>
              <a:t>It is known from 6 marinas in the UK where it has established populations.</a:t>
            </a:r>
          </a:p>
          <a:p>
            <a:pPr marL="285750" indent="-285750">
              <a:buFont typeface="Arial" panose="020B0604020202020204" pitchFamily="34" charset="0"/>
              <a:buChar char="•"/>
            </a:pPr>
            <a:r>
              <a:rPr lang="en-GB" sz="2000" dirty="0" smtClean="0">
                <a:latin typeface="Segoe UI" panose="020B0502040204020203" pitchFamily="34" charset="0"/>
                <a:ea typeface="Segoe UI" panose="020B0502040204020203" pitchFamily="34" charset="0"/>
                <a:cs typeface="Segoe UI" panose="020B0502040204020203" pitchFamily="34" charset="0"/>
              </a:rPr>
              <a:t>Association with marinas suggests that transfer on the hulls of leisure craft is the main dispersal mechanism. </a:t>
            </a:r>
          </a:p>
          <a:p>
            <a:pPr marL="285750" indent="-285750">
              <a:buFont typeface="Arial" panose="020B0604020202020204" pitchFamily="34" charset="0"/>
              <a:buChar char="•"/>
            </a:pPr>
            <a:r>
              <a:rPr lang="en-GB" sz="2000" dirty="0" smtClean="0">
                <a:latin typeface="Segoe UI" panose="020B0502040204020203" pitchFamily="34" charset="0"/>
                <a:ea typeface="Segoe UI" panose="020B0502040204020203" pitchFamily="34" charset="0"/>
                <a:cs typeface="Segoe UI" panose="020B0502040204020203" pitchFamily="34" charset="0"/>
              </a:rPr>
              <a:t>Movement of aquaculture has played a role in some introductions.</a:t>
            </a:r>
          </a:p>
          <a:p>
            <a:pPr marL="285750" indent="-285750">
              <a:buFont typeface="Arial" panose="020B0604020202020204" pitchFamily="34" charset="0"/>
              <a:buChar char="•"/>
            </a:pPr>
            <a:r>
              <a:rPr lang="en-GB" sz="2000" dirty="0">
                <a:latin typeface="Segoe UI" panose="020B0502040204020203" pitchFamily="34" charset="0"/>
                <a:ea typeface="Segoe UI" panose="020B0502040204020203" pitchFamily="34" charset="0"/>
                <a:cs typeface="Segoe UI" panose="020B0502040204020203" pitchFamily="34" charset="0"/>
              </a:rPr>
              <a:t>C</a:t>
            </a:r>
            <a:r>
              <a:rPr lang="en-GB" sz="2000" dirty="0" smtClean="0">
                <a:latin typeface="Segoe UI" panose="020B0502040204020203" pitchFamily="34" charset="0"/>
                <a:ea typeface="Segoe UI" panose="020B0502040204020203" pitchFamily="34" charset="0"/>
                <a:cs typeface="Segoe UI" panose="020B0502040204020203" pitchFamily="34" charset="0"/>
              </a:rPr>
              <a:t>apable of reproducing rapidly.</a:t>
            </a:r>
          </a:p>
          <a:p>
            <a:endParaRPr lang="en-GB" sz="1400" dirty="0">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13"/>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3762" y="6147947"/>
            <a:ext cx="556217" cy="559492"/>
          </a:xfrm>
          <a:prstGeom prst="rect">
            <a:avLst/>
          </a:prstGeom>
          <a:noFill/>
        </p:spPr>
      </p:pic>
    </p:spTree>
    <p:extLst>
      <p:ext uri="{BB962C8B-B14F-4D97-AF65-F5344CB8AC3E}">
        <p14:creationId xmlns:p14="http://schemas.microsoft.com/office/powerpoint/2010/main" val="1205248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469353" y="278027"/>
            <a:ext cx="7886700" cy="1325563"/>
          </a:xfrm>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Carpet Sea-squirt</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Didemnum vexillum</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sp>
        <p:nvSpPr>
          <p:cNvPr id="13" name="TextBox 12"/>
          <p:cNvSpPr txBox="1"/>
          <p:nvPr/>
        </p:nvSpPr>
        <p:spPr>
          <a:xfrm>
            <a:off x="504680" y="1306690"/>
            <a:ext cx="4811383" cy="4585871"/>
          </a:xfrm>
          <a:prstGeom prst="rect">
            <a:avLst/>
          </a:prstGeom>
          <a:noFill/>
        </p:spPr>
        <p:txBody>
          <a:bodyPr wrap="square" rtlCol="0">
            <a:spAutoFit/>
          </a:bodyPr>
          <a:lstStyle/>
          <a:p>
            <a:r>
              <a:rPr lang="en-GB" sz="2200" dirty="0" smtClean="0">
                <a:latin typeface="Segoe UI" panose="020B0502040204020203" pitchFamily="34" charset="0"/>
                <a:ea typeface="Segoe UI" panose="020B0502040204020203" pitchFamily="34" charset="0"/>
                <a:cs typeface="Segoe UI" panose="020B0502040204020203" pitchFamily="34" charset="0"/>
              </a:rPr>
              <a:t>Impacts:</a:t>
            </a:r>
          </a:p>
          <a:p>
            <a:endParaRPr lang="en-GB" sz="22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200" dirty="0" smtClean="0">
                <a:latin typeface="Segoe UI" panose="020B0502040204020203" pitchFamily="34" charset="0"/>
                <a:ea typeface="Segoe UI" panose="020B0502040204020203" pitchFamily="34" charset="0"/>
                <a:cs typeface="Segoe UI" panose="020B0502040204020203" pitchFamily="34" charset="0"/>
              </a:rPr>
              <a:t>Carpet sea-squirt is known to form very large colonies, and as such is likely to have an impact on existing sessile hard-surfaced communities. </a:t>
            </a:r>
          </a:p>
          <a:p>
            <a:pPr marL="285750" indent="-285750">
              <a:buFont typeface="Arial" panose="020B0604020202020204" pitchFamily="34" charset="0"/>
              <a:buChar char="•"/>
            </a:pPr>
            <a:endParaRPr lang="en-GB" sz="22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200" dirty="0" smtClean="0">
                <a:latin typeface="Segoe UI" panose="020B0502040204020203" pitchFamily="34" charset="0"/>
                <a:ea typeface="Segoe UI" panose="020B0502040204020203" pitchFamily="34" charset="0"/>
                <a:cs typeface="Segoe UI" panose="020B0502040204020203" pitchFamily="34" charset="0"/>
              </a:rPr>
              <a:t>Larvae of some shellfish have been shown to avoid settling on this species and it can overgrow mussels and aquaculture equipment. </a:t>
            </a:r>
          </a:p>
          <a:p>
            <a:endParaRPr lang="en-GB"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latin typeface="Segoe UI" panose="020B0502040204020203" pitchFamily="34" charset="0"/>
              <a:ea typeface="Segoe UI" panose="020B0502040204020203" pitchFamily="34" charset="0"/>
              <a:cs typeface="Segoe UI" panose="020B0502040204020203" pitchFamily="34" charset="0"/>
            </a:endParaRPr>
          </a:p>
        </p:txBody>
      </p:sp>
      <p:pic>
        <p:nvPicPr>
          <p:cNvPr id="10242" name="Picture 2" descr="http://www.nonnativespecies.org/displayImage.cfm?id=61"/>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847553" y="1814015"/>
            <a:ext cx="2964862" cy="371536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416216" y="5560374"/>
            <a:ext cx="506720"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CCW</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pic>
        <p:nvPicPr>
          <p:cNvPr id="15" name="Picture 14"/>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3762" y="6147947"/>
            <a:ext cx="556217" cy="559492"/>
          </a:xfrm>
          <a:prstGeom prst="rect">
            <a:avLst/>
          </a:prstGeom>
          <a:noFill/>
        </p:spPr>
      </p:pic>
    </p:spTree>
    <p:extLst>
      <p:ext uri="{BB962C8B-B14F-4D97-AF65-F5344CB8AC3E}">
        <p14:creationId xmlns:p14="http://schemas.microsoft.com/office/powerpoint/2010/main" val="30147468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American Lobster</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Homarus americanus</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5372"/>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15" name="Picture 14"/>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3762" y="6147947"/>
            <a:ext cx="556217" cy="559492"/>
          </a:xfrm>
          <a:prstGeom prst="rect">
            <a:avLst/>
          </a:prstGeom>
          <a:noFill/>
        </p:spPr>
      </p:pic>
      <p:pic>
        <p:nvPicPr>
          <p:cNvPr id="1026" name="Picture 2" descr="American Lobste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042438" y="1665213"/>
            <a:ext cx="2662342" cy="329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7" name="Picture 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flipH="1">
            <a:off x="214834" y="1604658"/>
            <a:ext cx="2201153" cy="1651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6" name="TextBox 15"/>
          <p:cNvSpPr txBox="1"/>
          <p:nvPr/>
        </p:nvSpPr>
        <p:spPr>
          <a:xfrm>
            <a:off x="3684487" y="2801990"/>
            <a:ext cx="1812912" cy="1077218"/>
          </a:xfrm>
          <a:prstGeom prst="rect">
            <a:avLst/>
          </a:prstGeom>
          <a:noFill/>
        </p:spPr>
        <p:txBody>
          <a:bodyPr wrap="square" rtlCol="0">
            <a:spAutoFit/>
          </a:bodyPr>
          <a:lstStyle/>
          <a:p>
            <a:pPr algn="ctr"/>
            <a:r>
              <a:rPr lang="en-GB" sz="1600" dirty="0" smtClean="0">
                <a:latin typeface="Segoe UI" panose="020B0502040204020203" pitchFamily="34" charset="0"/>
                <a:ea typeface="Segoe UI" panose="020B0502040204020203" pitchFamily="34" charset="0"/>
                <a:cs typeface="Segoe UI" panose="020B0502040204020203" pitchFamily="34" charset="0"/>
              </a:rPr>
              <a:t>Spines on rostrum and claws red or tipped red</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3470593" y="1589418"/>
            <a:ext cx="1812912" cy="1077218"/>
          </a:xfrm>
          <a:prstGeom prst="rect">
            <a:avLst/>
          </a:prstGeom>
          <a:noFill/>
        </p:spPr>
        <p:txBody>
          <a:bodyPr wrap="square" rtlCol="0">
            <a:spAutoFit/>
          </a:bodyPr>
          <a:lstStyle/>
          <a:p>
            <a:pPr algn="ctr"/>
            <a:r>
              <a:rPr lang="en-GB" sz="1600" dirty="0" smtClean="0">
                <a:latin typeface="Segoe UI" panose="020B0502040204020203" pitchFamily="34" charset="0"/>
                <a:ea typeface="Segoe UI" panose="020B0502040204020203" pitchFamily="34" charset="0"/>
                <a:cs typeface="Segoe UI" panose="020B0502040204020203" pitchFamily="34" charset="0"/>
              </a:rPr>
              <a:t>Key characteristic is presence of small ventral tooth on rostrum</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18" name="Straight Arrow Connector 17"/>
          <p:cNvCxnSpPr>
            <a:stCxn id="17" idx="1"/>
          </p:cNvCxnSpPr>
          <p:nvPr/>
        </p:nvCxnSpPr>
        <p:spPr>
          <a:xfrm flipH="1">
            <a:off x="1441375" y="2128027"/>
            <a:ext cx="2029218" cy="18191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8235874" y="4947079"/>
            <a:ext cx="1455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p:nvSpPr>
        <p:spPr>
          <a:xfrm>
            <a:off x="1007126" y="3247053"/>
            <a:ext cx="616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28" name="Straight Arrow Connector 27"/>
          <p:cNvCxnSpPr>
            <a:stCxn id="16" idx="3"/>
          </p:cNvCxnSpPr>
          <p:nvPr/>
        </p:nvCxnSpPr>
        <p:spPr>
          <a:xfrm flipV="1">
            <a:off x="5497399" y="3000840"/>
            <a:ext cx="854059" cy="33975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1029" name="Picture 5"/>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74649" y="3408809"/>
            <a:ext cx="2081522" cy="19284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3" name="TextBox 42"/>
          <p:cNvSpPr txBox="1"/>
          <p:nvPr/>
        </p:nvSpPr>
        <p:spPr>
          <a:xfrm>
            <a:off x="3428925" y="4028350"/>
            <a:ext cx="1832353" cy="1569660"/>
          </a:xfrm>
          <a:prstGeom prst="rect">
            <a:avLst/>
          </a:prstGeom>
          <a:noFill/>
        </p:spPr>
        <p:txBody>
          <a:bodyPr wrap="square" rtlCol="0">
            <a:spAutoFit/>
          </a:bodyPr>
          <a:lstStyle/>
          <a:p>
            <a:pPr algn="ctr"/>
            <a:r>
              <a:rPr lang="en-GB" sz="1600" dirty="0" smtClean="0">
                <a:latin typeface="Segoe UI" panose="020B0502040204020203" pitchFamily="34" charset="0"/>
                <a:ea typeface="Segoe UI" panose="020B0502040204020203" pitchFamily="34" charset="0"/>
                <a:cs typeface="Segoe UI" panose="020B0502040204020203" pitchFamily="34" charset="0"/>
              </a:rPr>
              <a:t>Teeth absent from ventral side of rostrum on European Lobster and spines tipped white</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44" name="Straight Arrow Connector 43"/>
          <p:cNvCxnSpPr>
            <a:stCxn id="43" idx="1"/>
          </p:cNvCxnSpPr>
          <p:nvPr/>
        </p:nvCxnSpPr>
        <p:spPr>
          <a:xfrm flipH="1" flipV="1">
            <a:off x="1439707" y="4028350"/>
            <a:ext cx="1989218" cy="78483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266872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American Lobster</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6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Homarus americanus</a:t>
            </a:r>
            <a:endPar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15" name="Picture 14"/>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3762" y="6147947"/>
            <a:ext cx="556217" cy="559492"/>
          </a:xfrm>
          <a:prstGeom prst="rect">
            <a:avLst/>
          </a:prstGeom>
          <a:noFill/>
        </p:spPr>
      </p:pic>
      <p:sp>
        <p:nvSpPr>
          <p:cNvPr id="12" name="TextBox 11"/>
          <p:cNvSpPr txBox="1"/>
          <p:nvPr/>
        </p:nvSpPr>
        <p:spPr>
          <a:xfrm>
            <a:off x="296624" y="1804416"/>
            <a:ext cx="4611996" cy="4493538"/>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Segoe UI" panose="020B0502040204020203" pitchFamily="34" charset="0"/>
                <a:ea typeface="Segoe UI" panose="020B0502040204020203" pitchFamily="34" charset="0"/>
                <a:cs typeface="Segoe UI" panose="020B0502040204020203" pitchFamily="34" charset="0"/>
              </a:rPr>
              <a:t>Native to the North-eastern coast of the USA and Canada.</a:t>
            </a:r>
          </a:p>
          <a:p>
            <a:pPr marL="285750" indent="-285750">
              <a:buFont typeface="Arial" panose="020B0604020202020204" pitchFamily="34" charset="0"/>
              <a:buChar char="•"/>
            </a:pPr>
            <a:r>
              <a:rPr lang="en-GB" dirty="0" smtClean="0">
                <a:latin typeface="Segoe UI" panose="020B0502040204020203" pitchFamily="34" charset="0"/>
                <a:ea typeface="Segoe UI" panose="020B0502040204020203" pitchFamily="34" charset="0"/>
                <a:cs typeface="Segoe UI" panose="020B0502040204020203" pitchFamily="34" charset="0"/>
              </a:rPr>
              <a:t>Can be found in a variety of marine habitats from shallow to deep water, but key feature is adequate shelter. </a:t>
            </a:r>
          </a:p>
          <a:p>
            <a:pPr marL="285750" indent="-285750">
              <a:buFont typeface="Arial" panose="020B0604020202020204" pitchFamily="34" charset="0"/>
              <a:buChar char="•"/>
            </a:pPr>
            <a:r>
              <a:rPr lang="en-GB" dirty="0" smtClean="0">
                <a:latin typeface="Segoe UI" panose="020B0502040204020203" pitchFamily="34" charset="0"/>
                <a:ea typeface="Segoe UI" panose="020B0502040204020203" pitchFamily="34" charset="0"/>
                <a:cs typeface="Segoe UI" panose="020B0502040204020203" pitchFamily="34" charset="0"/>
              </a:rPr>
              <a:t>Known from a few records (less than 30) in UK waters, mainly around the south and south west coast.</a:t>
            </a:r>
          </a:p>
          <a:p>
            <a:pPr marL="285750" indent="-285750">
              <a:buFont typeface="Arial" panose="020B0604020202020204" pitchFamily="34" charset="0"/>
              <a:buChar char="•"/>
            </a:pPr>
            <a:r>
              <a:rPr lang="en-GB" dirty="0" smtClean="0">
                <a:latin typeface="Segoe UI" panose="020B0502040204020203" pitchFamily="34" charset="0"/>
                <a:ea typeface="Segoe UI" panose="020B0502040204020203" pitchFamily="34" charset="0"/>
                <a:cs typeface="Segoe UI" panose="020B0502040204020203" pitchFamily="34" charset="0"/>
              </a:rPr>
              <a:t>At present it is not believed to be established in the UK, as sightings are believed to be a result of either deliberate release or escaped animals. </a:t>
            </a:r>
          </a:p>
          <a:p>
            <a:pPr marL="285750" indent="-285750">
              <a:buFont typeface="Arial" panose="020B0604020202020204" pitchFamily="34" charset="0"/>
              <a:buChar char="•"/>
            </a:pPr>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r>
              <a:rPr lang="en-GB" sz="1400" dirty="0" smtClean="0">
                <a:latin typeface="Segoe UI" panose="020B0502040204020203" pitchFamily="34" charset="0"/>
                <a:ea typeface="Segoe UI" panose="020B0502040204020203" pitchFamily="34" charset="0"/>
                <a:cs typeface="Segoe UI" panose="020B0502040204020203" pitchFamily="34" charset="0"/>
              </a:rPr>
              <a:t> </a:t>
            </a:r>
          </a:p>
          <a:p>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187447" y="1804416"/>
            <a:ext cx="3408282" cy="2954620"/>
          </a:xfrm>
          <a:prstGeom prst="rect">
            <a:avLst/>
          </a:prstGeom>
        </p:spPr>
      </p:pic>
      <p:sp>
        <p:nvSpPr>
          <p:cNvPr id="16" name="TextBox 15"/>
          <p:cNvSpPr txBox="1"/>
          <p:nvPr/>
        </p:nvSpPr>
        <p:spPr>
          <a:xfrm>
            <a:off x="5051857" y="4853449"/>
            <a:ext cx="3679462" cy="246221"/>
          </a:xfrm>
          <a:prstGeom prst="rect">
            <a:avLst/>
          </a:prstGeom>
          <a:noFill/>
        </p:spPr>
        <p:txBody>
          <a:bodyPr wrap="square" rtlCol="0">
            <a:spAutoFit/>
          </a:bodyPr>
          <a:lstStyle/>
          <a:p>
            <a:r>
              <a:rPr lang="en-GB" sz="1000" dirty="0" smtClean="0">
                <a:latin typeface="Segoe UI" panose="020B0502040204020203" pitchFamily="34" charset="0"/>
                <a:ea typeface="Segoe UI" panose="020B0502040204020203" pitchFamily="34" charset="0"/>
                <a:cs typeface="Segoe UI" panose="020B0502040204020203" pitchFamily="34" charset="0"/>
              </a:rPr>
              <a:t>Size comparison – American Lobster (left) vs European Lobster</a:t>
            </a:r>
          </a:p>
        </p:txBody>
      </p:sp>
    </p:spTree>
    <p:extLst>
      <p:ext uri="{BB962C8B-B14F-4D97-AF65-F5344CB8AC3E}">
        <p14:creationId xmlns:p14="http://schemas.microsoft.com/office/powerpoint/2010/main" val="1941291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American Lobster</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Homarus americanus</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15" name="Picture 14"/>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3762" y="6147947"/>
            <a:ext cx="556217" cy="559492"/>
          </a:xfrm>
          <a:prstGeom prst="rect">
            <a:avLst/>
          </a:prstGeom>
          <a:noFill/>
        </p:spPr>
      </p:pic>
      <p:sp>
        <p:nvSpPr>
          <p:cNvPr id="12" name="TextBox 11"/>
          <p:cNvSpPr txBox="1"/>
          <p:nvPr/>
        </p:nvSpPr>
        <p:spPr>
          <a:xfrm>
            <a:off x="628650" y="1690687"/>
            <a:ext cx="7544216" cy="4555093"/>
          </a:xfrm>
          <a:prstGeom prst="rect">
            <a:avLst/>
          </a:prstGeom>
          <a:noFill/>
        </p:spPr>
        <p:txBody>
          <a:bodyPr wrap="square" rtlCol="0">
            <a:spAutoFit/>
          </a:bodyPr>
          <a:lstStyle/>
          <a:p>
            <a:r>
              <a:rPr lang="en-GB" sz="2400" dirty="0" smtClean="0">
                <a:latin typeface="Segoe UI" panose="020B0502040204020203" pitchFamily="34" charset="0"/>
                <a:ea typeface="Segoe UI" panose="020B0502040204020203" pitchFamily="34" charset="0"/>
                <a:cs typeface="Segoe UI" panose="020B0502040204020203" pitchFamily="34" charset="0"/>
              </a:rPr>
              <a:t>Impacts:</a:t>
            </a:r>
          </a:p>
          <a:p>
            <a:endParaRPr lang="en-GB" sz="2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400" dirty="0" smtClean="0">
                <a:latin typeface="Segoe UI" panose="020B0502040204020203" pitchFamily="34" charset="0"/>
                <a:ea typeface="Segoe UI" panose="020B0502040204020203" pitchFamily="34" charset="0"/>
                <a:cs typeface="Segoe UI" panose="020B0502040204020203" pitchFamily="34" charset="0"/>
              </a:rPr>
              <a:t>The American Lobster is considered to be a serious risk to the native European Lobster </a:t>
            </a:r>
            <a:r>
              <a:rPr lang="en-GB" sz="2400" i="1" dirty="0" smtClean="0">
                <a:latin typeface="Segoe UI" panose="020B0502040204020203" pitchFamily="34" charset="0"/>
                <a:ea typeface="Segoe UI" panose="020B0502040204020203" pitchFamily="34" charset="0"/>
                <a:cs typeface="Segoe UI" panose="020B0502040204020203" pitchFamily="34" charset="0"/>
              </a:rPr>
              <a:t>Homarus gammarus</a:t>
            </a:r>
            <a:r>
              <a:rPr lang="en-GB" sz="2400" dirty="0" smtClean="0">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Arial" panose="020B0604020202020204" pitchFamily="34" charset="0"/>
              <a:buChar char="•"/>
            </a:pPr>
            <a:r>
              <a:rPr lang="en-GB" sz="2400" dirty="0" smtClean="0">
                <a:latin typeface="Segoe UI" panose="020B0502040204020203" pitchFamily="34" charset="0"/>
                <a:ea typeface="Segoe UI" panose="020B0502040204020203" pitchFamily="34" charset="0"/>
                <a:cs typeface="Segoe UI" panose="020B0502040204020203" pitchFamily="34" charset="0"/>
              </a:rPr>
              <a:t>They are larger, more aggressive, highly fertile and are more tolerant of a variety of habitats. </a:t>
            </a:r>
          </a:p>
          <a:p>
            <a:pPr marL="285750" indent="-285750">
              <a:buFont typeface="Arial" panose="020B0604020202020204" pitchFamily="34" charset="0"/>
              <a:buChar char="•"/>
            </a:pPr>
            <a:r>
              <a:rPr lang="en-GB" sz="2400" dirty="0" smtClean="0">
                <a:latin typeface="Segoe UI" panose="020B0502040204020203" pitchFamily="34" charset="0"/>
                <a:ea typeface="Segoe UI" panose="020B0502040204020203" pitchFamily="34" charset="0"/>
                <a:cs typeface="Segoe UI" panose="020B0502040204020203" pitchFamily="34" charset="0"/>
              </a:rPr>
              <a:t>Threats come from competition, hybridisation and the spread of disease.</a:t>
            </a:r>
          </a:p>
          <a:p>
            <a:pPr marL="285750" indent="-285750">
              <a:buFont typeface="Arial" panose="020B0604020202020204" pitchFamily="34" charset="0"/>
              <a:buChar char="•"/>
            </a:pPr>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endParaRPr lang="en-GB" dirty="0">
              <a:latin typeface="Segoe UI" panose="020B0502040204020203" pitchFamily="34" charset="0"/>
              <a:ea typeface="Segoe UI" panose="020B0502040204020203" pitchFamily="34" charset="0"/>
              <a:cs typeface="Segoe UI" panose="020B0502040204020203" pitchFamily="34" charset="0"/>
            </a:endParaRPr>
          </a:p>
          <a:p>
            <a:endParaRPr lang="en-GB" sz="14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4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666062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24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Reporting</a:t>
            </a:r>
            <a:endParaRPr lang="en-GB" sz="24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sp>
        <p:nvSpPr>
          <p:cNvPr id="13" name="Content Placeholder 2"/>
          <p:cNvSpPr txBox="1">
            <a:spLocks/>
          </p:cNvSpPr>
          <p:nvPr/>
        </p:nvSpPr>
        <p:spPr>
          <a:xfrm>
            <a:off x="628650" y="1599258"/>
            <a:ext cx="69331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r>
              <a:rPr lang="en-GB" sz="2400" dirty="0">
                <a:latin typeface="Segoe UI" panose="020B0502040204020203" pitchFamily="34" charset="0"/>
                <a:ea typeface="Segoe UI" panose="020B0502040204020203" pitchFamily="34" charset="0"/>
                <a:cs typeface="Segoe UI" panose="020B0502040204020203" pitchFamily="34" charset="0"/>
              </a:rPr>
              <a:t>Any sightings of </a:t>
            </a:r>
            <a:r>
              <a:rPr lang="en-GB" sz="2400" dirty="0" smtClean="0">
                <a:latin typeface="Segoe UI" panose="020B0502040204020203" pitchFamily="34" charset="0"/>
                <a:ea typeface="Segoe UI" panose="020B0502040204020203" pitchFamily="34" charset="0"/>
                <a:cs typeface="Segoe UI" panose="020B0502040204020203" pitchFamily="34" charset="0"/>
              </a:rPr>
              <a:t>Carpet Sea-squirt or American Lobster in </a:t>
            </a:r>
            <a:r>
              <a:rPr lang="en-GB" sz="2400" dirty="0">
                <a:latin typeface="Segoe UI" panose="020B0502040204020203" pitchFamily="34" charset="0"/>
                <a:ea typeface="Segoe UI" panose="020B0502040204020203" pitchFamily="34" charset="0"/>
                <a:cs typeface="Segoe UI" panose="020B0502040204020203" pitchFamily="34" charset="0"/>
              </a:rPr>
              <a:t>the UK </a:t>
            </a:r>
            <a:r>
              <a:rPr lang="en-GB" sz="2400" dirty="0">
                <a:solidFill>
                  <a:srgbClr val="FF0000"/>
                </a:solidFill>
                <a:latin typeface="Segoe UI" panose="020B0502040204020203" pitchFamily="34" charset="0"/>
                <a:ea typeface="Segoe UI" panose="020B0502040204020203" pitchFamily="34" charset="0"/>
                <a:cs typeface="Segoe UI" panose="020B0502040204020203" pitchFamily="34" charset="0"/>
              </a:rPr>
              <a:t>should be reported</a:t>
            </a:r>
            <a:r>
              <a:rPr lang="en-GB" sz="2400" dirty="0">
                <a:latin typeface="Segoe UI" panose="020B0502040204020203" pitchFamily="34" charset="0"/>
                <a:ea typeface="Segoe UI" panose="020B0502040204020203" pitchFamily="34" charset="0"/>
                <a:cs typeface="Segoe UI" panose="020B0502040204020203" pitchFamily="34" charset="0"/>
              </a:rPr>
              <a:t> immediately – with a photograph and accurate location if possible.</a:t>
            </a:r>
          </a:p>
          <a:p>
            <a:endParaRPr lang="en-GB" sz="2400" dirty="0">
              <a:latin typeface="Segoe UI" panose="020B0502040204020203" pitchFamily="34" charset="0"/>
              <a:ea typeface="Segoe UI" panose="020B0502040204020203" pitchFamily="34" charset="0"/>
              <a:cs typeface="Segoe UI" panose="020B0502040204020203" pitchFamily="34" charset="0"/>
            </a:endParaRPr>
          </a:p>
          <a:p>
            <a:r>
              <a:rPr lang="en-GB" sz="2400" dirty="0">
                <a:latin typeface="Segoe UI" panose="020B0502040204020203" pitchFamily="34" charset="0"/>
                <a:ea typeface="Segoe UI" panose="020B0502040204020203" pitchFamily="34" charset="0"/>
                <a:cs typeface="Segoe UI" panose="020B0502040204020203" pitchFamily="34" charset="0"/>
              </a:rPr>
              <a:t>Report sightings by using </a:t>
            </a:r>
            <a:r>
              <a:rPr lang="en-GB" sz="2400" dirty="0" err="1">
                <a:solidFill>
                  <a:srgbClr val="FF0000"/>
                </a:solidFill>
                <a:latin typeface="Segoe UI" panose="020B0502040204020203" pitchFamily="34" charset="0"/>
                <a:ea typeface="Segoe UI" panose="020B0502040204020203" pitchFamily="34" charset="0"/>
                <a:cs typeface="Segoe UI" panose="020B0502040204020203" pitchFamily="34" charset="0"/>
              </a:rPr>
              <a:t>iRecord</a:t>
            </a:r>
            <a:r>
              <a:rPr lang="en-GB" sz="2400" dirty="0">
                <a:latin typeface="Segoe UI" panose="020B0502040204020203" pitchFamily="34" charset="0"/>
                <a:ea typeface="Segoe UI" panose="020B0502040204020203" pitchFamily="34" charset="0"/>
                <a:cs typeface="Segoe UI" panose="020B0502040204020203" pitchFamily="34" charset="0"/>
              </a:rPr>
              <a:t> (</a:t>
            </a:r>
            <a:r>
              <a:rPr lang="en-GB" sz="2400" u="sng" dirty="0">
                <a:latin typeface="Segoe UI" panose="020B0502040204020203" pitchFamily="34" charset="0"/>
                <a:ea typeface="Segoe UI" panose="020B0502040204020203" pitchFamily="34" charset="0"/>
                <a:cs typeface="Segoe UI" panose="020B0502040204020203" pitchFamily="34" charset="0"/>
                <a:hlinkClick r:id="rId9"/>
              </a:rPr>
              <a:t>https://www.brc.ac.uk/irecord/ </a:t>
            </a:r>
            <a:r>
              <a:rPr lang="en-GB" sz="2400" dirty="0">
                <a:latin typeface="Segoe UI" panose="020B0502040204020203" pitchFamily="34" charset="0"/>
                <a:ea typeface="Segoe UI" panose="020B0502040204020203" pitchFamily="34" charset="0"/>
                <a:cs typeface="Segoe UI" panose="020B0502040204020203" pitchFamily="34" charset="0"/>
              </a:rPr>
              <a:t>or the </a:t>
            </a:r>
            <a:r>
              <a:rPr lang="en-GB" sz="2400" dirty="0" err="1">
                <a:solidFill>
                  <a:srgbClr val="006699"/>
                </a:solidFill>
                <a:latin typeface="Segoe UI" panose="020B0502040204020203" pitchFamily="34" charset="0"/>
                <a:ea typeface="Segoe UI" panose="020B0502040204020203" pitchFamily="34" charset="0"/>
                <a:cs typeface="Segoe UI" panose="020B0502040204020203" pitchFamily="34" charset="0"/>
              </a:rPr>
              <a:t>iRecord</a:t>
            </a:r>
            <a:r>
              <a:rPr lang="en-GB" sz="2400" dirty="0">
                <a:solidFill>
                  <a:srgbClr val="006699"/>
                </a:solidFill>
                <a:latin typeface="Segoe UI" panose="020B0502040204020203" pitchFamily="34" charset="0"/>
                <a:ea typeface="Segoe UI" panose="020B0502040204020203" pitchFamily="34" charset="0"/>
                <a:cs typeface="Segoe UI" panose="020B0502040204020203" pitchFamily="34" charset="0"/>
              </a:rPr>
              <a:t> app) </a:t>
            </a:r>
            <a:r>
              <a:rPr lang="en-GB" sz="2400" dirty="0">
                <a:latin typeface="Segoe UI" panose="020B0502040204020203" pitchFamily="34" charset="0"/>
                <a:ea typeface="Segoe UI" panose="020B0502040204020203" pitchFamily="34" charset="0"/>
                <a:cs typeface="Segoe UI" panose="020B0502040204020203" pitchFamily="34" charset="0"/>
              </a:rPr>
              <a:t>or by emailing </a:t>
            </a:r>
            <a:r>
              <a:rPr lang="en-GB" sz="2400" u="sng" dirty="0">
                <a:latin typeface="Segoe UI" panose="020B0502040204020203" pitchFamily="34" charset="0"/>
                <a:ea typeface="Segoe UI" panose="020B0502040204020203" pitchFamily="34" charset="0"/>
                <a:cs typeface="Segoe UI" panose="020B0502040204020203" pitchFamily="34" charset="0"/>
                <a:hlinkClick r:id="rId10"/>
              </a:rPr>
              <a:t>alertnonnative@ceh.ac.uk</a:t>
            </a:r>
            <a:endParaRPr lang="en-GB" sz="2400" u="sng" dirty="0">
              <a:latin typeface="Segoe UI" panose="020B0502040204020203" pitchFamily="34" charset="0"/>
              <a:ea typeface="Segoe UI" panose="020B0502040204020203" pitchFamily="34" charset="0"/>
              <a:cs typeface="Segoe UI" panose="020B0502040204020203" pitchFamily="34" charset="0"/>
            </a:endParaRPr>
          </a:p>
          <a:p>
            <a:pPr marL="0" indent="0">
              <a:buFont typeface="Arial" panose="020B0604020202020204" pitchFamily="34" charset="0"/>
              <a:buNone/>
            </a:pPr>
            <a:endParaRPr lang="en-GB" sz="1400"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GB" sz="1400" dirty="0">
              <a:hlinkClick r:id="rId10"/>
            </a:endParaRPr>
          </a:p>
        </p:txBody>
      </p:sp>
      <p:pic>
        <p:nvPicPr>
          <p:cNvPr id="14" name="Picture 13"/>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773762" y="6147947"/>
            <a:ext cx="556217" cy="559492"/>
          </a:xfrm>
          <a:prstGeom prst="rect">
            <a:avLst/>
          </a:prstGeom>
          <a:noFill/>
        </p:spPr>
      </p:pic>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94268" y="2001285"/>
            <a:ext cx="845945" cy="2229247"/>
          </a:xfrm>
          <a:prstGeom prst="rect">
            <a:avLst/>
          </a:prstGeom>
        </p:spPr>
      </p:pic>
    </p:spTree>
    <p:extLst>
      <p:ext uri="{BB962C8B-B14F-4D97-AF65-F5344CB8AC3E}">
        <p14:creationId xmlns:p14="http://schemas.microsoft.com/office/powerpoint/2010/main" val="3710026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24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Ponto-Caspian Species</a:t>
            </a:r>
            <a:endParaRPr lang="en-GB" sz="24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sp>
        <p:nvSpPr>
          <p:cNvPr id="3" name="Rectangle 2"/>
          <p:cNvSpPr/>
          <p:nvPr/>
        </p:nvSpPr>
        <p:spPr>
          <a:xfrm>
            <a:off x="3412067" y="5345155"/>
            <a:ext cx="4572000" cy="184666"/>
          </a:xfrm>
          <a:prstGeom prst="rect">
            <a:avLst/>
          </a:prstGeom>
        </p:spPr>
        <p:txBody>
          <a:bodyPr>
            <a:spAutoFit/>
          </a:bodyPr>
          <a:lstStyle/>
          <a:p>
            <a:r>
              <a:rPr lang="en-GB" sz="600" dirty="0">
                <a:latin typeface="Segoe UI" panose="020B0502040204020203" pitchFamily="34" charset="0"/>
                <a:ea typeface="Segoe UI" panose="020B0502040204020203" pitchFamily="34" charset="0"/>
                <a:cs typeface="Segoe UI" panose="020B0502040204020203" pitchFamily="34" charset="0"/>
              </a:rPr>
              <a:t>By David Liuzzo - Own work, CC BY-SA 3.0, https://commons.wikimedia.org/w/index.php?curid=1135831</a:t>
            </a:r>
          </a:p>
        </p:txBody>
      </p:sp>
      <p:pic>
        <p:nvPicPr>
          <p:cNvPr id="1026" name="Picture 2" descr="https://upload.wikimedia.org/wikipedia/commons/c/c8/Europe_location.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821696" y="1458644"/>
            <a:ext cx="5182014" cy="38865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27346" y="2256269"/>
            <a:ext cx="1811867" cy="1754326"/>
          </a:xfrm>
          <a:prstGeom prst="rect">
            <a:avLst/>
          </a:prstGeom>
          <a:noFill/>
        </p:spPr>
        <p:txBody>
          <a:bodyPr wrap="square" rtlCol="0">
            <a:spAutoFit/>
          </a:bodyPr>
          <a:lstStyle/>
          <a:p>
            <a:pPr algn="ctr"/>
            <a:r>
              <a:rPr lang="en-GB" dirty="0" smtClean="0">
                <a:latin typeface="Segoe UI" panose="020B0502040204020203" pitchFamily="34" charset="0"/>
                <a:ea typeface="Segoe UI" panose="020B0502040204020203" pitchFamily="34" charset="0"/>
                <a:cs typeface="Segoe UI" panose="020B0502040204020203" pitchFamily="34" charset="0"/>
              </a:rPr>
              <a:t>The Ponto-Caspian </a:t>
            </a:r>
            <a:r>
              <a:rPr lang="en-GB" dirty="0" smtClean="0">
                <a:latin typeface="Segoe UI" panose="020B0502040204020203" pitchFamily="34" charset="0"/>
                <a:ea typeface="Segoe UI" panose="020B0502040204020203" pitchFamily="34" charset="0"/>
                <a:cs typeface="Segoe UI" panose="020B0502040204020203" pitchFamily="34" charset="0"/>
              </a:rPr>
              <a:t>region is in </a:t>
            </a:r>
            <a:r>
              <a:rPr lang="en-GB" dirty="0" smtClean="0">
                <a:latin typeface="Segoe UI" panose="020B0502040204020203" pitchFamily="34" charset="0"/>
                <a:ea typeface="Segoe UI" panose="020B0502040204020203" pitchFamily="34" charset="0"/>
                <a:cs typeface="Segoe UI" panose="020B0502040204020203" pitchFamily="34" charset="0"/>
              </a:rPr>
              <a:t>between and including the Black and Caspian Seas</a:t>
            </a:r>
            <a:endParaRPr lang="en-GB" dirty="0">
              <a:latin typeface="Segoe UI" panose="020B0502040204020203" pitchFamily="34" charset="0"/>
              <a:ea typeface="Segoe UI" panose="020B0502040204020203" pitchFamily="34" charset="0"/>
              <a:cs typeface="Segoe UI" panose="020B0502040204020203" pitchFamily="34" charset="0"/>
            </a:endParaRPr>
          </a:p>
        </p:txBody>
      </p:sp>
      <p:cxnSp>
        <p:nvCxnSpPr>
          <p:cNvPr id="95" name="Straight Arrow Connector 94"/>
          <p:cNvCxnSpPr/>
          <p:nvPr/>
        </p:nvCxnSpPr>
        <p:spPr>
          <a:xfrm flipH="1">
            <a:off x="5969000" y="3336633"/>
            <a:ext cx="1481668" cy="108864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15" name="Picture 14"/>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9624" y="6145905"/>
            <a:ext cx="556217" cy="559492"/>
          </a:xfrm>
          <a:prstGeom prst="rect">
            <a:avLst/>
          </a:prstGeom>
          <a:noFill/>
        </p:spPr>
      </p:pic>
    </p:spTree>
    <p:extLst>
      <p:ext uri="{BB962C8B-B14F-4D97-AF65-F5344CB8AC3E}">
        <p14:creationId xmlns:p14="http://schemas.microsoft.com/office/powerpoint/2010/main" val="4279524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Killer Shrimp</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Dikerogammarus villosus</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1" name="TextBox 20"/>
          <p:cNvSpPr txBox="1"/>
          <p:nvPr/>
        </p:nvSpPr>
        <p:spPr>
          <a:xfrm>
            <a:off x="835973" y="1964251"/>
            <a:ext cx="2479498" cy="2554545"/>
          </a:xfrm>
          <a:prstGeom prst="rect">
            <a:avLst/>
          </a:prstGeom>
          <a:noFill/>
        </p:spPr>
        <p:txBody>
          <a:bodyPr wrap="square" rtlCol="0">
            <a:spAutoFit/>
          </a:bodyPr>
          <a:lstStyle/>
          <a:p>
            <a:r>
              <a:rPr lang="en-GB" sz="2000" dirty="0" smtClean="0">
                <a:latin typeface="Segoe UI" panose="020B0502040204020203" pitchFamily="34" charset="0"/>
                <a:ea typeface="Segoe UI" panose="020B0502040204020203" pitchFamily="34" charset="0"/>
                <a:cs typeface="Segoe UI" panose="020B0502040204020203" pitchFamily="34" charset="0"/>
              </a:rPr>
              <a:t>A Freshwater shrimp.</a:t>
            </a:r>
          </a:p>
          <a:p>
            <a:endParaRPr lang="en-GB" sz="2000" dirty="0">
              <a:latin typeface="Segoe UI" panose="020B0502040204020203" pitchFamily="34" charset="0"/>
              <a:ea typeface="Segoe UI" panose="020B0502040204020203" pitchFamily="34" charset="0"/>
              <a:cs typeface="Segoe UI" panose="020B0502040204020203" pitchFamily="34" charset="0"/>
            </a:endParaRPr>
          </a:p>
          <a:p>
            <a:r>
              <a:rPr lang="en-GB" sz="2000" dirty="0" smtClean="0">
                <a:latin typeface="Segoe UI" panose="020B0502040204020203" pitchFamily="34" charset="0"/>
                <a:ea typeface="Segoe UI" panose="020B0502040204020203" pitchFamily="34" charset="0"/>
                <a:cs typeface="Segoe UI" panose="020B0502040204020203" pitchFamily="34" charset="0"/>
              </a:rPr>
              <a:t>Larger than native freshwater shrimps – up to 30mm but usually 10-20mm long.</a:t>
            </a:r>
            <a:endParaRPr lang="en-GB" sz="2000" dirty="0">
              <a:latin typeface="Segoe UI" panose="020B0502040204020203" pitchFamily="34" charset="0"/>
              <a:ea typeface="Segoe UI" panose="020B0502040204020203" pitchFamily="34" charset="0"/>
              <a:cs typeface="Segoe UI" panose="020B0502040204020203" pitchFamily="34" charset="0"/>
            </a:endParaRPr>
          </a:p>
        </p:txBody>
      </p:sp>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94" name="Content Placeholder 3"/>
          <p:cNvPicPr>
            <a:picLocks/>
          </p:cNvPicPr>
          <p:nvPr/>
        </p:nvPicPr>
        <p:blipFill>
          <a:blip r:embed="rId9" cstate="screen">
            <a:extLst>
              <a:ext uri="{28A0092B-C50C-407E-A947-70E740481C1C}">
                <a14:useLocalDpi xmlns:a14="http://schemas.microsoft.com/office/drawing/2010/main"/>
              </a:ext>
            </a:extLst>
          </a:blip>
          <a:stretch>
            <a:fillRect/>
          </a:stretch>
        </p:blipFill>
        <p:spPr>
          <a:xfrm>
            <a:off x="4014194" y="1586338"/>
            <a:ext cx="3437307" cy="3758818"/>
          </a:xfrm>
          <a:prstGeom prst="roundRect">
            <a:avLst/>
          </a:prstGeom>
        </p:spPr>
      </p:pic>
      <p:sp>
        <p:nvSpPr>
          <p:cNvPr id="13" name="TextBox 12"/>
          <p:cNvSpPr txBox="1"/>
          <p:nvPr/>
        </p:nvSpPr>
        <p:spPr>
          <a:xfrm>
            <a:off x="6506020" y="5388608"/>
            <a:ext cx="1455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13"/>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84143" y="6145905"/>
            <a:ext cx="556217" cy="559492"/>
          </a:xfrm>
          <a:prstGeom prst="rect">
            <a:avLst/>
          </a:prstGeom>
          <a:noFill/>
        </p:spPr>
      </p:pic>
    </p:spTree>
    <p:extLst>
      <p:ext uri="{BB962C8B-B14F-4D97-AF65-F5344CB8AC3E}">
        <p14:creationId xmlns:p14="http://schemas.microsoft.com/office/powerpoint/2010/main" val="814581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Killer Shrimp</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Dikerogammarus villosus</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1" name="TextBox 20"/>
          <p:cNvSpPr txBox="1"/>
          <p:nvPr/>
        </p:nvSpPr>
        <p:spPr>
          <a:xfrm>
            <a:off x="7228249" y="3962638"/>
            <a:ext cx="1476531" cy="1200329"/>
          </a:xfrm>
          <a:prstGeom prst="rect">
            <a:avLst/>
          </a:prstGeom>
          <a:noFill/>
        </p:spPr>
        <p:txBody>
          <a:bodyPr wrap="square" rtlCol="0">
            <a:spAutoFit/>
          </a:bodyPr>
          <a:lstStyle/>
          <a:p>
            <a:pPr algn="ctr"/>
            <a:r>
              <a:rPr lang="en-GB" dirty="0" smtClean="0">
                <a:latin typeface="Segoe UI" panose="020B0502040204020203" pitchFamily="34" charset="0"/>
                <a:ea typeface="Segoe UI" panose="020B0502040204020203" pitchFamily="34" charset="0"/>
                <a:cs typeface="Segoe UI" panose="020B0502040204020203" pitchFamily="34" charset="0"/>
              </a:rPr>
              <a:t>Key ID feature is two cones on tail</a:t>
            </a:r>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13" name="Picture 12"/>
          <p:cNvPicPr/>
          <p:nvPr/>
        </p:nvPicPr>
        <p:blipFill>
          <a:blip r:embed="rId9" cstate="screen">
            <a:extLst>
              <a:ext uri="{28A0092B-C50C-407E-A947-70E740481C1C}">
                <a14:useLocalDpi xmlns:a14="http://schemas.microsoft.com/office/drawing/2010/main"/>
              </a:ext>
            </a:extLst>
          </a:blip>
          <a:stretch>
            <a:fillRect/>
          </a:stretch>
        </p:blipFill>
        <p:spPr>
          <a:xfrm>
            <a:off x="682712" y="1879163"/>
            <a:ext cx="5948168" cy="1168908"/>
          </a:xfrm>
          <a:prstGeom prst="rect">
            <a:avLst/>
          </a:prstGeom>
        </p:spPr>
      </p:pic>
      <p:pic>
        <p:nvPicPr>
          <p:cNvPr id="14" name="Picture 13"/>
          <p:cNvPicPr/>
          <p:nvPr/>
        </p:nvPicPr>
        <p:blipFill>
          <a:blip r:embed="rId10" cstate="screen">
            <a:extLst>
              <a:ext uri="{28A0092B-C50C-407E-A947-70E740481C1C}">
                <a14:useLocalDpi xmlns:a14="http://schemas.microsoft.com/office/drawing/2010/main"/>
              </a:ext>
            </a:extLst>
          </a:blip>
          <a:stretch>
            <a:fillRect/>
          </a:stretch>
        </p:blipFill>
        <p:spPr>
          <a:xfrm>
            <a:off x="682712" y="3045941"/>
            <a:ext cx="5948168" cy="1168908"/>
          </a:xfrm>
          <a:prstGeom prst="rect">
            <a:avLst/>
          </a:prstGeom>
        </p:spPr>
      </p:pic>
      <p:pic>
        <p:nvPicPr>
          <p:cNvPr id="15" name="Picture 14"/>
          <p:cNvPicPr/>
          <p:nvPr/>
        </p:nvPicPr>
        <p:blipFill>
          <a:blip r:embed="rId11" cstate="screen">
            <a:extLst>
              <a:ext uri="{28A0092B-C50C-407E-A947-70E740481C1C}">
                <a14:useLocalDpi xmlns:a14="http://schemas.microsoft.com/office/drawing/2010/main"/>
              </a:ext>
            </a:extLst>
          </a:blip>
          <a:stretch>
            <a:fillRect/>
          </a:stretch>
        </p:blipFill>
        <p:spPr>
          <a:xfrm>
            <a:off x="682712" y="4214849"/>
            <a:ext cx="5948168" cy="1168908"/>
          </a:xfrm>
          <a:prstGeom prst="rect">
            <a:avLst/>
          </a:prstGeom>
        </p:spPr>
      </p:pic>
      <p:cxnSp>
        <p:nvCxnSpPr>
          <p:cNvPr id="4" name="Straight Arrow Connector 3"/>
          <p:cNvCxnSpPr/>
          <p:nvPr/>
        </p:nvCxnSpPr>
        <p:spPr>
          <a:xfrm flipH="1" flipV="1">
            <a:off x="6077456" y="4301298"/>
            <a:ext cx="1150793" cy="5607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0" name="TextBox 19"/>
          <p:cNvSpPr txBox="1"/>
          <p:nvPr/>
        </p:nvSpPr>
        <p:spPr>
          <a:xfrm>
            <a:off x="7060058" y="2345983"/>
            <a:ext cx="1812912" cy="923330"/>
          </a:xfrm>
          <a:prstGeom prst="rect">
            <a:avLst/>
          </a:prstGeom>
          <a:noFill/>
        </p:spPr>
        <p:txBody>
          <a:bodyPr wrap="square" rtlCol="0">
            <a:spAutoFit/>
          </a:bodyPr>
          <a:lstStyle/>
          <a:p>
            <a:pPr algn="ctr"/>
            <a:r>
              <a:rPr lang="en-GB" dirty="0" smtClean="0">
                <a:latin typeface="Segoe UI" panose="020B0502040204020203" pitchFamily="34" charset="0"/>
                <a:ea typeface="Segoe UI" panose="020B0502040204020203" pitchFamily="34" charset="0"/>
                <a:cs typeface="Segoe UI" panose="020B0502040204020203" pitchFamily="34" charset="0"/>
              </a:rPr>
              <a:t>Back is usually striped, but can be uniform</a:t>
            </a: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6106212" y="5425931"/>
            <a:ext cx="1455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pic>
        <p:nvPicPr>
          <p:cNvPr id="18" name="Picture 17"/>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779624" y="6137884"/>
            <a:ext cx="556217" cy="559492"/>
          </a:xfrm>
          <a:prstGeom prst="rect">
            <a:avLst/>
          </a:prstGeom>
          <a:noFill/>
        </p:spPr>
      </p:pic>
    </p:spTree>
    <p:extLst>
      <p:ext uri="{BB962C8B-B14F-4D97-AF65-F5344CB8AC3E}">
        <p14:creationId xmlns:p14="http://schemas.microsoft.com/office/powerpoint/2010/main" val="3772659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Killer Shrimp</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Dikerogammarus villosus</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pic>
        <p:nvPicPr>
          <p:cNvPr id="153" name="Picture 152"/>
          <p:cNvPicPr/>
          <p:nvPr/>
        </p:nvPicPr>
        <p:blipFill>
          <a:blip r:embed="rId9" cstate="screen">
            <a:extLst>
              <a:ext uri="{28A0092B-C50C-407E-A947-70E740481C1C}">
                <a14:useLocalDpi xmlns:a14="http://schemas.microsoft.com/office/drawing/2010/main"/>
              </a:ext>
            </a:extLst>
          </a:blip>
          <a:stretch>
            <a:fillRect/>
          </a:stretch>
        </p:blipFill>
        <p:spPr>
          <a:xfrm>
            <a:off x="3186481" y="1487488"/>
            <a:ext cx="1808480" cy="1231406"/>
          </a:xfrm>
          <a:prstGeom prst="rect">
            <a:avLst/>
          </a:prstGeom>
        </p:spPr>
      </p:pic>
      <p:pic>
        <p:nvPicPr>
          <p:cNvPr id="154" name="Picture 153"/>
          <p:cNvPicPr/>
          <p:nvPr/>
        </p:nvPicPr>
        <p:blipFill>
          <a:blip r:embed="rId10" cstate="screen">
            <a:extLst>
              <a:ext uri="{28A0092B-C50C-407E-A947-70E740481C1C}">
                <a14:useLocalDpi xmlns:a14="http://schemas.microsoft.com/office/drawing/2010/main"/>
              </a:ext>
            </a:extLst>
          </a:blip>
          <a:stretch>
            <a:fillRect/>
          </a:stretch>
        </p:blipFill>
        <p:spPr>
          <a:xfrm>
            <a:off x="3175520" y="3472364"/>
            <a:ext cx="1807999" cy="1336461"/>
          </a:xfrm>
          <a:prstGeom prst="rect">
            <a:avLst/>
          </a:prstGeom>
        </p:spPr>
      </p:pic>
      <p:pic>
        <p:nvPicPr>
          <p:cNvPr id="156" name="Picture 155"/>
          <p:cNvPicPr/>
          <p:nvPr/>
        </p:nvPicPr>
        <p:blipFill>
          <a:blip r:embed="rId11" cstate="screen">
            <a:extLst>
              <a:ext uri="{28A0092B-C50C-407E-A947-70E740481C1C}">
                <a14:useLocalDpi xmlns:a14="http://schemas.microsoft.com/office/drawing/2010/main"/>
              </a:ext>
            </a:extLst>
          </a:blip>
          <a:stretch>
            <a:fillRect/>
          </a:stretch>
        </p:blipFill>
        <p:spPr>
          <a:xfrm>
            <a:off x="915292" y="1500221"/>
            <a:ext cx="1921041" cy="1218673"/>
          </a:xfrm>
          <a:prstGeom prst="roundRect">
            <a:avLst/>
          </a:prstGeom>
        </p:spPr>
      </p:pic>
      <p:pic>
        <p:nvPicPr>
          <p:cNvPr id="157" name="Picture 156"/>
          <p:cNvPicPr/>
          <p:nvPr/>
        </p:nvPicPr>
        <p:blipFill>
          <a:blip r:embed="rId12" cstate="screen">
            <a:extLst>
              <a:ext uri="{28A0092B-C50C-407E-A947-70E740481C1C}">
                <a14:useLocalDpi xmlns:a14="http://schemas.microsoft.com/office/drawing/2010/main"/>
              </a:ext>
            </a:extLst>
          </a:blip>
          <a:stretch>
            <a:fillRect/>
          </a:stretch>
        </p:blipFill>
        <p:spPr>
          <a:xfrm>
            <a:off x="913704" y="2860529"/>
            <a:ext cx="1922629" cy="1223671"/>
          </a:xfrm>
          <a:prstGeom prst="roundRect">
            <a:avLst/>
          </a:prstGeom>
        </p:spPr>
      </p:pic>
      <p:pic>
        <p:nvPicPr>
          <p:cNvPr id="158" name="Picture 157"/>
          <p:cNvPicPr/>
          <p:nvPr/>
        </p:nvPicPr>
        <p:blipFill>
          <a:blip r:embed="rId13" cstate="screen">
            <a:extLst>
              <a:ext uri="{28A0092B-C50C-407E-A947-70E740481C1C}">
                <a14:useLocalDpi xmlns:a14="http://schemas.microsoft.com/office/drawing/2010/main"/>
              </a:ext>
            </a:extLst>
          </a:blip>
          <a:stretch>
            <a:fillRect/>
          </a:stretch>
        </p:blipFill>
        <p:spPr>
          <a:xfrm>
            <a:off x="913704" y="4225608"/>
            <a:ext cx="1922629" cy="1160714"/>
          </a:xfrm>
          <a:prstGeom prst="roundRect">
            <a:avLst/>
          </a:prstGeom>
        </p:spPr>
      </p:pic>
      <p:sp>
        <p:nvSpPr>
          <p:cNvPr id="3" name="TextBox 2"/>
          <p:cNvSpPr txBox="1"/>
          <p:nvPr/>
        </p:nvSpPr>
        <p:spPr>
          <a:xfrm>
            <a:off x="5503332" y="1623041"/>
            <a:ext cx="2243667" cy="1077218"/>
          </a:xfrm>
          <a:prstGeom prst="rect">
            <a:avLst/>
          </a:prstGeom>
          <a:noFill/>
        </p:spPr>
        <p:txBody>
          <a:bodyPr wrap="square" rtlCol="0">
            <a:spAutoFit/>
          </a:bodyPr>
          <a:lstStyle/>
          <a:p>
            <a:pPr algn="ctr"/>
            <a:r>
              <a:rPr lang="en-GB" sz="1600" i="1" dirty="0" smtClean="0">
                <a:latin typeface="Segoe UI" panose="020B0502040204020203" pitchFamily="34" charset="0"/>
                <a:ea typeface="Segoe UI" panose="020B0502040204020203" pitchFamily="34" charset="0"/>
                <a:cs typeface="Segoe UI" panose="020B0502040204020203" pitchFamily="34" charset="0"/>
              </a:rPr>
              <a:t>D. villosus</a:t>
            </a:r>
            <a:r>
              <a:rPr lang="en-GB" sz="1600" dirty="0" smtClean="0">
                <a:latin typeface="Segoe UI" panose="020B0502040204020203" pitchFamily="34" charset="0"/>
                <a:ea typeface="Segoe UI" panose="020B0502040204020203" pitchFamily="34" charset="0"/>
                <a:cs typeface="Segoe UI" panose="020B0502040204020203" pitchFamily="34" charset="0"/>
              </a:rPr>
              <a:t> with two distinct cones on tail topped with small spines</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159" name="Straight Arrow Connector 158"/>
          <p:cNvCxnSpPr/>
          <p:nvPr/>
        </p:nvCxnSpPr>
        <p:spPr>
          <a:xfrm flipH="1">
            <a:off x="4267200" y="1832324"/>
            <a:ext cx="123613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60" name="Straight Arrow Connector 159"/>
          <p:cNvCxnSpPr/>
          <p:nvPr/>
        </p:nvCxnSpPr>
        <p:spPr>
          <a:xfrm flipH="1">
            <a:off x="4352540" y="1973960"/>
            <a:ext cx="1150792"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61" name="TextBox 160"/>
          <p:cNvSpPr txBox="1"/>
          <p:nvPr/>
        </p:nvSpPr>
        <p:spPr>
          <a:xfrm>
            <a:off x="5503332" y="3006982"/>
            <a:ext cx="2243667" cy="1077218"/>
          </a:xfrm>
          <a:prstGeom prst="rect">
            <a:avLst/>
          </a:prstGeom>
          <a:noFill/>
        </p:spPr>
        <p:txBody>
          <a:bodyPr wrap="square" rtlCol="0">
            <a:spAutoFit/>
          </a:bodyPr>
          <a:lstStyle/>
          <a:p>
            <a:pPr algn="ctr"/>
            <a:r>
              <a:rPr lang="en-GB" sz="1600" i="1" dirty="0" smtClean="0">
                <a:latin typeface="Segoe UI" panose="020B0502040204020203" pitchFamily="34" charset="0"/>
                <a:ea typeface="Segoe UI" panose="020B0502040204020203" pitchFamily="34" charset="0"/>
                <a:cs typeface="Segoe UI" panose="020B0502040204020203" pitchFamily="34" charset="0"/>
              </a:rPr>
              <a:t>Gammarus pulex </a:t>
            </a:r>
            <a:r>
              <a:rPr lang="en-GB" sz="1600" dirty="0" smtClean="0">
                <a:latin typeface="Segoe UI" panose="020B0502040204020203" pitchFamily="34" charset="0"/>
                <a:ea typeface="Segoe UI" panose="020B0502040204020203" pitchFamily="34" charset="0"/>
                <a:cs typeface="Segoe UI" panose="020B0502040204020203" pitchFamily="34" charset="0"/>
              </a:rPr>
              <a:t>(native)</a:t>
            </a:r>
            <a:r>
              <a:rPr lang="en-GB" sz="1600" i="1" dirty="0" smtClean="0">
                <a:latin typeface="Segoe UI" panose="020B0502040204020203" pitchFamily="34" charset="0"/>
                <a:ea typeface="Segoe UI" panose="020B0502040204020203" pitchFamily="34" charset="0"/>
                <a:cs typeface="Segoe UI" panose="020B0502040204020203" pitchFamily="34" charset="0"/>
              </a:rPr>
              <a:t> </a:t>
            </a:r>
            <a:r>
              <a:rPr lang="en-GB" sz="1600" dirty="0" smtClean="0">
                <a:latin typeface="Segoe UI" panose="020B0502040204020203" pitchFamily="34" charset="0"/>
                <a:ea typeface="Segoe UI" panose="020B0502040204020203" pitchFamily="34" charset="0"/>
                <a:cs typeface="Segoe UI" panose="020B0502040204020203" pitchFamily="34" charset="0"/>
              </a:rPr>
              <a:t>has small clusters of spines or hairs but no cones</a:t>
            </a:r>
            <a:endParaRPr lang="en-GB" sz="1600" i="1" dirty="0">
              <a:latin typeface="Segoe UI" panose="020B0502040204020203" pitchFamily="34" charset="0"/>
              <a:ea typeface="Segoe UI" panose="020B0502040204020203" pitchFamily="34" charset="0"/>
              <a:cs typeface="Segoe UI" panose="020B0502040204020203" pitchFamily="34" charset="0"/>
            </a:endParaRPr>
          </a:p>
        </p:txBody>
      </p:sp>
      <p:sp>
        <p:nvSpPr>
          <p:cNvPr id="162" name="TextBox 161"/>
          <p:cNvSpPr txBox="1"/>
          <p:nvPr/>
        </p:nvSpPr>
        <p:spPr>
          <a:xfrm>
            <a:off x="5503332" y="4318827"/>
            <a:ext cx="2774394" cy="1077218"/>
          </a:xfrm>
          <a:prstGeom prst="rect">
            <a:avLst/>
          </a:prstGeom>
          <a:noFill/>
        </p:spPr>
        <p:txBody>
          <a:bodyPr wrap="square" rtlCol="0">
            <a:spAutoFit/>
          </a:bodyPr>
          <a:lstStyle/>
          <a:p>
            <a:pPr algn="ctr"/>
            <a:r>
              <a:rPr lang="en-GB" sz="1600" i="1" dirty="0" smtClean="0">
                <a:latin typeface="Segoe UI" panose="020B0502040204020203" pitchFamily="34" charset="0"/>
                <a:ea typeface="Segoe UI" panose="020B0502040204020203" pitchFamily="34" charset="0"/>
                <a:cs typeface="Segoe UI" panose="020B0502040204020203" pitchFamily="34" charset="0"/>
              </a:rPr>
              <a:t>Gammarus tigrinus </a:t>
            </a:r>
            <a:r>
              <a:rPr lang="en-GB" sz="1600" dirty="0" smtClean="0">
                <a:latin typeface="Segoe UI" panose="020B0502040204020203" pitchFamily="34" charset="0"/>
                <a:ea typeface="Segoe UI" panose="020B0502040204020203" pitchFamily="34" charset="0"/>
                <a:cs typeface="Segoe UI" panose="020B0502040204020203" pitchFamily="34" charset="0"/>
              </a:rPr>
              <a:t>(non-native)</a:t>
            </a:r>
            <a:r>
              <a:rPr lang="en-GB" sz="1600" i="1" dirty="0" smtClean="0">
                <a:latin typeface="Segoe UI" panose="020B0502040204020203" pitchFamily="34" charset="0"/>
                <a:ea typeface="Segoe UI" panose="020B0502040204020203" pitchFamily="34" charset="0"/>
                <a:cs typeface="Segoe UI" panose="020B0502040204020203" pitchFamily="34" charset="0"/>
              </a:rPr>
              <a:t> </a:t>
            </a:r>
            <a:r>
              <a:rPr lang="en-GB" sz="1600" dirty="0" smtClean="0">
                <a:latin typeface="Segoe UI" panose="020B0502040204020203" pitchFamily="34" charset="0"/>
                <a:ea typeface="Segoe UI" panose="020B0502040204020203" pitchFamily="34" charset="0"/>
                <a:cs typeface="Segoe UI" panose="020B0502040204020203" pitchFamily="34" charset="0"/>
              </a:rPr>
              <a:t>also lacks cones. Has dark marks on back but not banded as in </a:t>
            </a:r>
            <a:r>
              <a:rPr lang="en-GB" sz="1600" i="1" dirty="0" smtClean="0">
                <a:latin typeface="Segoe UI" panose="020B0502040204020203" pitchFamily="34" charset="0"/>
                <a:ea typeface="Segoe UI" panose="020B0502040204020203" pitchFamily="34" charset="0"/>
                <a:cs typeface="Segoe UI" panose="020B0502040204020203" pitchFamily="34" charset="0"/>
              </a:rPr>
              <a:t>D. villosus</a:t>
            </a:r>
            <a:endParaRPr lang="en-GB" sz="1600" i="1" dirty="0">
              <a:latin typeface="Segoe UI" panose="020B0502040204020203" pitchFamily="34" charset="0"/>
              <a:ea typeface="Segoe UI" panose="020B0502040204020203" pitchFamily="34" charset="0"/>
              <a:cs typeface="Segoe UI" panose="020B0502040204020203" pitchFamily="34" charset="0"/>
            </a:endParaRPr>
          </a:p>
        </p:txBody>
      </p:sp>
      <p:sp>
        <p:nvSpPr>
          <p:cNvPr id="163" name="Rectangle 162"/>
          <p:cNvSpPr/>
          <p:nvPr/>
        </p:nvSpPr>
        <p:spPr>
          <a:xfrm>
            <a:off x="3868313" y="4880816"/>
            <a:ext cx="1126648" cy="140257"/>
          </a:xfrm>
          <a:prstGeom prst="rect">
            <a:avLst/>
          </a:prstGeom>
          <a:ln>
            <a:noFill/>
          </a:ln>
        </p:spPr>
        <p:txBody>
          <a:bodyPr vert="horz" lIns="0" tIns="0" rIns="0" bIns="0" rtlCol="0">
            <a:noAutofit/>
          </a:bodyPr>
          <a:lstStyle/>
          <a:p>
            <a:pPr>
              <a:lnSpc>
                <a:spcPct val="107000"/>
              </a:lnSpc>
              <a:spcAft>
                <a:spcPts val="800"/>
              </a:spcAft>
            </a:pPr>
            <a:r>
              <a:rPr lang="en-GB" sz="600">
                <a:solidFill>
                  <a:srgbClr val="000000"/>
                </a:solidFill>
                <a:effectLst/>
                <a:latin typeface="Arial" panose="020B0604020202020204" pitchFamily="34" charset="0"/>
                <a:ea typeface="Arial" panose="020B0604020202020204" pitchFamily="34" charset="0"/>
                <a:cs typeface="Calibri" panose="020F0502020204030204" pitchFamily="34" charset="0"/>
              </a:rPr>
              <a:t>Line drawings © M.Dobson/FBA</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p:cNvSpPr txBox="1"/>
          <p:nvPr/>
        </p:nvSpPr>
        <p:spPr>
          <a:xfrm>
            <a:off x="853915" y="5424822"/>
            <a:ext cx="1455568" cy="184666"/>
          </a:xfrm>
          <a:prstGeom prst="rect">
            <a:avLst/>
          </a:prstGeom>
          <a:noFill/>
        </p:spPr>
        <p:txBody>
          <a:bodyPr wrap="square" rtlCol="0">
            <a:spAutoFit/>
          </a:bodyPr>
          <a:lstStyle/>
          <a:p>
            <a:r>
              <a:rPr lang="en-GB" sz="600" dirty="0" smtClean="0">
                <a:latin typeface="Segoe UI" panose="020B0502040204020203" pitchFamily="34" charset="0"/>
                <a:ea typeface="Segoe UI" panose="020B0502040204020203" pitchFamily="34" charset="0"/>
                <a:cs typeface="Segoe UI" panose="020B0502040204020203" pitchFamily="34" charset="0"/>
              </a:rPr>
              <a:t>© GBNNSS</a:t>
            </a:r>
            <a:endParaRPr lang="en-GB" sz="600" dirty="0">
              <a:latin typeface="Segoe UI" panose="020B0502040204020203" pitchFamily="34" charset="0"/>
              <a:ea typeface="Segoe UI" panose="020B0502040204020203" pitchFamily="34" charset="0"/>
              <a:cs typeface="Segoe UI" panose="020B0502040204020203" pitchFamily="34" charset="0"/>
            </a:endParaRPr>
          </a:p>
        </p:txBody>
      </p:sp>
      <p:pic>
        <p:nvPicPr>
          <p:cNvPr id="22" name="Picture 2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79624" y="6139132"/>
            <a:ext cx="556217" cy="559492"/>
          </a:xfrm>
          <a:prstGeom prst="rect">
            <a:avLst/>
          </a:prstGeom>
          <a:noFill/>
        </p:spPr>
      </p:pic>
    </p:spTree>
    <p:extLst>
      <p:ext uri="{BB962C8B-B14F-4D97-AF65-F5344CB8AC3E}">
        <p14:creationId xmlns:p14="http://schemas.microsoft.com/office/powerpoint/2010/main" val="1758487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Killer Shrimp</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Dikerogammarus villosus</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sp>
        <p:nvSpPr>
          <p:cNvPr id="13" name="Content Placeholder 2"/>
          <p:cNvSpPr txBox="1">
            <a:spLocks/>
          </p:cNvSpPr>
          <p:nvPr/>
        </p:nvSpPr>
        <p:spPr>
          <a:xfrm>
            <a:off x="439219" y="1309791"/>
            <a:ext cx="74053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dirty="0" smtClean="0">
              <a:latin typeface="Segoe UI" panose="020B0502040204020203" pitchFamily="34" charset="0"/>
              <a:ea typeface="Segoe UI" panose="020B0502040204020203" pitchFamily="34" charset="0"/>
              <a:cs typeface="Segoe UI" panose="020B0502040204020203" pitchFamily="34" charset="0"/>
            </a:endParaRPr>
          </a:p>
          <a:p>
            <a:pPr>
              <a:lnSpc>
                <a:spcPct val="100000"/>
              </a:lnSpc>
            </a:pPr>
            <a:r>
              <a:rPr lang="en-GB" sz="2000" dirty="0" smtClean="0">
                <a:latin typeface="Segoe UI" panose="020B0502040204020203" pitchFamily="34" charset="0"/>
                <a:ea typeface="Segoe UI" panose="020B0502040204020203" pitchFamily="34" charset="0"/>
                <a:cs typeface="Segoe UI" panose="020B0502040204020203" pitchFamily="34" charset="0"/>
              </a:rPr>
              <a:t>Where found, it is found in large numbers.</a:t>
            </a:r>
          </a:p>
          <a:p>
            <a:r>
              <a:rPr lang="en-GB" sz="2000" dirty="0" smtClean="0">
                <a:latin typeface="Segoe UI" panose="020B0502040204020203" pitchFamily="34" charset="0"/>
                <a:ea typeface="Segoe UI" panose="020B0502040204020203" pitchFamily="34" charset="0"/>
                <a:cs typeface="Segoe UI" panose="020B0502040204020203" pitchFamily="34" charset="0"/>
              </a:rPr>
              <a:t>Nocturnal, hiding under rocks and stones during daylight hours.</a:t>
            </a:r>
          </a:p>
          <a:p>
            <a:r>
              <a:rPr lang="en-GB" sz="2000" dirty="0" smtClean="0">
                <a:latin typeface="Segoe UI" panose="020B0502040204020203" pitchFamily="34" charset="0"/>
                <a:ea typeface="Segoe UI" panose="020B0502040204020203" pitchFamily="34" charset="0"/>
                <a:cs typeface="Segoe UI" panose="020B0502040204020203" pitchFamily="34" charset="0"/>
              </a:rPr>
              <a:t>Known from a few places in the UK. Grafham Water (Cambs), Pitsford Reservoir (Northants) Norfolk Broads, Cardiff Bay and Eglwys Nunydd (near Port Talbot).</a:t>
            </a:r>
          </a:p>
          <a:p>
            <a:r>
              <a:rPr lang="en-GB" sz="2000" dirty="0" smtClean="0">
                <a:latin typeface="Segoe UI" panose="020B0502040204020203" pitchFamily="34" charset="0"/>
                <a:ea typeface="Segoe UI" panose="020B0502040204020203" pitchFamily="34" charset="0"/>
                <a:cs typeface="Segoe UI" panose="020B0502040204020203" pitchFamily="34" charset="0"/>
              </a:rPr>
              <a:t>Can survive in poor quality water and in damp conditions for some time, so easily spread via equipment used in water.</a:t>
            </a:r>
          </a:p>
          <a:p>
            <a:r>
              <a:rPr lang="en-GB" sz="2000" dirty="0" smtClean="0">
                <a:latin typeface="Segoe UI" panose="020B0502040204020203" pitchFamily="34" charset="0"/>
                <a:ea typeface="Segoe UI" panose="020B0502040204020203" pitchFamily="34" charset="0"/>
                <a:cs typeface="Segoe UI" panose="020B0502040204020203" pitchFamily="34" charset="0"/>
              </a:rPr>
              <a:t>Inhabits still or slow-moving freshwater or brackish bodies. Requires good levels of oxygen so rarely found at depth. </a:t>
            </a:r>
          </a:p>
          <a:p>
            <a:r>
              <a:rPr lang="en-GB" sz="2000" dirty="0" smtClean="0">
                <a:latin typeface="Segoe UI" panose="020B0502040204020203" pitchFamily="34" charset="0"/>
                <a:ea typeface="Segoe UI" panose="020B0502040204020203" pitchFamily="34" charset="0"/>
                <a:cs typeface="Segoe UI" panose="020B0502040204020203" pitchFamily="34" charset="0"/>
              </a:rPr>
              <a:t>Often associated with Zebra Mussel. </a:t>
            </a:r>
          </a:p>
          <a:p>
            <a:pPr marL="0" indent="0">
              <a:buFont typeface="Arial" panose="020B0604020202020204" pitchFamily="34" charset="0"/>
              <a:buNone/>
            </a:pPr>
            <a:endParaRPr lang="en-GB" sz="1400" dirty="0">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1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9624" y="6136223"/>
            <a:ext cx="556217" cy="559492"/>
          </a:xfrm>
          <a:prstGeom prst="rect">
            <a:avLst/>
          </a:prstGeom>
          <a:noFill/>
        </p:spPr>
      </p:pic>
    </p:spTree>
    <p:extLst>
      <p:ext uri="{BB962C8B-B14F-4D97-AF65-F5344CB8AC3E}">
        <p14:creationId xmlns:p14="http://schemas.microsoft.com/office/powerpoint/2010/main" val="3362014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0352" y="1734141"/>
            <a:ext cx="6933130" cy="3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GB" sz="3000" b="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Killer Shrimp</a:t>
            </a:r>
            <a: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t/>
            </a:r>
            <a:br>
              <a:rPr lang="en-GB" sz="3000" b="1" dirty="0">
                <a:solidFill>
                  <a:srgbClr val="00728F"/>
                </a:solidFill>
                <a:latin typeface="Segoe UI" panose="020B0502040204020203" pitchFamily="34" charset="0"/>
                <a:ea typeface="Segoe UI" panose="020B0502040204020203" pitchFamily="34" charset="0"/>
                <a:cs typeface="Segoe UI" panose="020B0502040204020203" pitchFamily="34" charset="0"/>
              </a:rPr>
            </a:br>
            <a:r>
              <a:rPr lang="en-GB" sz="1800" b="1" i="1" dirty="0" smtClean="0">
                <a:solidFill>
                  <a:srgbClr val="00728F"/>
                </a:solidFill>
                <a:latin typeface="Segoe UI" panose="020B0502040204020203" pitchFamily="34" charset="0"/>
                <a:ea typeface="Segoe UI" panose="020B0502040204020203" pitchFamily="34" charset="0"/>
                <a:cs typeface="Segoe UI" panose="020B0502040204020203" pitchFamily="34" charset="0"/>
              </a:rPr>
              <a:t>Dikerogammarus villosus</a:t>
            </a:r>
            <a:endParaRPr lang="en-GB" sz="1800" b="1" dirty="0">
              <a:solidFill>
                <a:srgbClr val="00728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1780" y="568325"/>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811" y="5449507"/>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3" descr="APHA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33" name="Content Placeholder 3"/>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p:spPr>
      </p:pic>
      <p:sp>
        <p:nvSpPr>
          <p:cNvPr id="13" name="Content Placeholder 2"/>
          <p:cNvSpPr txBox="1">
            <a:spLocks/>
          </p:cNvSpPr>
          <p:nvPr/>
        </p:nvSpPr>
        <p:spPr>
          <a:xfrm>
            <a:off x="628650" y="1598821"/>
            <a:ext cx="69331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smtClean="0">
              <a:latin typeface="Segoe UI" panose="020B0502040204020203" pitchFamily="34" charset="0"/>
              <a:ea typeface="Segoe UI" panose="020B0502040204020203" pitchFamily="34" charset="0"/>
              <a:cs typeface="Segoe UI" panose="020B0502040204020203" pitchFamily="34" charset="0"/>
            </a:endParaRPr>
          </a:p>
          <a:p>
            <a:pPr marL="0" indent="0">
              <a:buFont typeface="Arial" panose="020B0604020202020204" pitchFamily="34" charset="0"/>
              <a:buNone/>
            </a:pPr>
            <a:r>
              <a:rPr lang="en-GB" sz="2400" dirty="0" smtClean="0">
                <a:latin typeface="Segoe UI" panose="020B0502040204020203" pitchFamily="34" charset="0"/>
                <a:ea typeface="Segoe UI" panose="020B0502040204020203" pitchFamily="34" charset="0"/>
                <a:cs typeface="Segoe UI" panose="020B0502040204020203" pitchFamily="34" charset="0"/>
              </a:rPr>
              <a:t>Impact:</a:t>
            </a:r>
          </a:p>
          <a:p>
            <a:pPr marL="0" indent="0">
              <a:buFont typeface="Arial" panose="020B0604020202020204" pitchFamily="34" charset="0"/>
              <a:buNone/>
            </a:pPr>
            <a:endParaRPr lang="en-GB" sz="2400" dirty="0" smtClean="0">
              <a:latin typeface="Segoe UI" panose="020B0502040204020203" pitchFamily="34" charset="0"/>
              <a:ea typeface="Segoe UI" panose="020B0502040204020203" pitchFamily="34" charset="0"/>
              <a:cs typeface="Segoe UI" panose="020B0502040204020203" pitchFamily="34" charset="0"/>
            </a:endParaRPr>
          </a:p>
          <a:p>
            <a:r>
              <a:rPr lang="en-GB" sz="2400" dirty="0" smtClean="0">
                <a:latin typeface="Segoe UI" panose="020B0502040204020203" pitchFamily="34" charset="0"/>
                <a:ea typeface="Segoe UI" panose="020B0502040204020203" pitchFamily="34" charset="0"/>
                <a:cs typeface="Segoe UI" panose="020B0502040204020203" pitchFamily="34" charset="0"/>
              </a:rPr>
              <a:t>Killer Shrimp is a voracious predator of small invertebrates including fish fry, eggs and other native species. </a:t>
            </a:r>
          </a:p>
          <a:p>
            <a:r>
              <a:rPr lang="en-GB" sz="2400" dirty="0" smtClean="0">
                <a:latin typeface="Segoe UI" panose="020B0502040204020203" pitchFamily="34" charset="0"/>
                <a:ea typeface="Segoe UI" panose="020B0502040204020203" pitchFamily="34" charset="0"/>
                <a:cs typeface="Segoe UI" panose="020B0502040204020203" pitchFamily="34" charset="0"/>
              </a:rPr>
              <a:t>It has the potential to displace other native species and disrupt nutrient processing.</a:t>
            </a:r>
          </a:p>
        </p:txBody>
      </p:sp>
      <p:pic>
        <p:nvPicPr>
          <p:cNvPr id="12" name="Picture 1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9624" y="6142701"/>
            <a:ext cx="556217" cy="559492"/>
          </a:xfrm>
          <a:prstGeom prst="rect">
            <a:avLst/>
          </a:prstGeom>
          <a:noFill/>
        </p:spPr>
      </p:pic>
    </p:spTree>
    <p:extLst>
      <p:ext uri="{BB962C8B-B14F-4D97-AF65-F5344CB8AC3E}">
        <p14:creationId xmlns:p14="http://schemas.microsoft.com/office/powerpoint/2010/main" val="1991836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4042</TotalTime>
  <Words>5890</Words>
  <Application>Microsoft Office PowerPoint</Application>
  <PresentationFormat>On-screen Show (4:3)</PresentationFormat>
  <Paragraphs>535</Paragraphs>
  <Slides>39</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Segoe UI</vt:lpstr>
      <vt:lpstr>Times New Roman</vt:lpstr>
      <vt:lpstr>Wingdings</vt:lpstr>
      <vt:lpstr>Office Theme</vt:lpstr>
      <vt:lpstr>PowerPoint Presentation</vt:lpstr>
      <vt:lpstr>PowerPoint Presentation</vt:lpstr>
      <vt:lpstr>Why these species?</vt:lpstr>
      <vt:lpstr>Ponto-Caspian Species</vt:lpstr>
      <vt:lpstr>Killer Shrimp Dikerogammarus villosus</vt:lpstr>
      <vt:lpstr>Killer Shrimp Dikerogammarus villosus</vt:lpstr>
      <vt:lpstr>Killer Shrimp Dikerogammarus villosus</vt:lpstr>
      <vt:lpstr>Killer Shrimp Dikerogammarus villosus</vt:lpstr>
      <vt:lpstr>Killer Shrimp Dikerogammarus villosus</vt:lpstr>
      <vt:lpstr>Quagga Mussel Dreissena rostriformis bugensis</vt:lpstr>
      <vt:lpstr>Quagga Mussel Dreissena rostriformis bugensis</vt:lpstr>
      <vt:lpstr>Quagga Mussel Dreissena rostriformis bugensis</vt:lpstr>
      <vt:lpstr>Quagga Mussel Dreissena rostriformis bugensis</vt:lpstr>
      <vt:lpstr>Reporting</vt:lpstr>
      <vt:lpstr>Round Goby Neogobius melanostomus</vt:lpstr>
      <vt:lpstr>Round Goby Neogobius melanostomus</vt:lpstr>
      <vt:lpstr>Round Goby Neogobius melanostomus</vt:lpstr>
      <vt:lpstr>Round Goby Neogobius melanostomus</vt:lpstr>
      <vt:lpstr>Fathead Minnow Pimepales promelas</vt:lpstr>
      <vt:lpstr>Fathead Minnow Pimepales promelas</vt:lpstr>
      <vt:lpstr>Fathead Minnow Pimepales promelas</vt:lpstr>
      <vt:lpstr>Topmouth Gudgeon Pseudorasbora parva</vt:lpstr>
      <vt:lpstr>Topmouth Gudgeon Pseudorasbora parva</vt:lpstr>
      <vt:lpstr>Topmouth Gudgeon Pseudorasbora parva</vt:lpstr>
      <vt:lpstr>Topmouth Gudgeon Pseudorasbora parva</vt:lpstr>
      <vt:lpstr>Reporting</vt:lpstr>
      <vt:lpstr>White-clawed Crayfish (native) Austropotamobius pallipes </vt:lpstr>
      <vt:lpstr>Crayfish </vt:lpstr>
      <vt:lpstr>Red Swamp Crayfish Procambarus clarkii</vt:lpstr>
      <vt:lpstr>Marbled Crayfish Procambarus spp.</vt:lpstr>
      <vt:lpstr>Reporting</vt:lpstr>
      <vt:lpstr>Carpet Sea-squirt Didemnum vexillum</vt:lpstr>
      <vt:lpstr>Carpet Sea-squirt Didemnum vexillum</vt:lpstr>
      <vt:lpstr>Carpet Sea-squirt Didemnum vexillum</vt:lpstr>
      <vt:lpstr>Carpet Sea-squirt Didemnum vexillum</vt:lpstr>
      <vt:lpstr>American Lobster Homarus americanus</vt:lpstr>
      <vt:lpstr>American Lobster Homarus americanus</vt:lpstr>
      <vt:lpstr>American Lobster Homarus americanus</vt:lpstr>
      <vt:lpstr>Reporting</vt:lpstr>
    </vt:vector>
  </TitlesOfParts>
  <Company>Defra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Cornwell, Lucy (APHA)</dc:creator>
  <cp:lastModifiedBy>Macias-Rodriguez, Sara (APHA)</cp:lastModifiedBy>
  <cp:revision>305</cp:revision>
  <dcterms:created xsi:type="dcterms:W3CDTF">2017-11-06T15:10:32Z</dcterms:created>
  <dcterms:modified xsi:type="dcterms:W3CDTF">2019-11-13T11:53:22Z</dcterms:modified>
</cp:coreProperties>
</file>